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5.xml" ContentType="application/vnd.openxmlformats-officedocument.presentationml.tag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8"/>
  </p:notesMasterIdLst>
  <p:handoutMasterIdLst>
    <p:handoutMasterId r:id="rId49"/>
  </p:handoutMasterIdLst>
  <p:sldIdLst>
    <p:sldId id="1382" r:id="rId5"/>
    <p:sldId id="1506" r:id="rId6"/>
    <p:sldId id="1423" r:id="rId7"/>
    <p:sldId id="1394" r:id="rId8"/>
    <p:sldId id="1378" r:id="rId9"/>
    <p:sldId id="1529" r:id="rId10"/>
    <p:sldId id="1384" r:id="rId11"/>
    <p:sldId id="1366" r:id="rId12"/>
    <p:sldId id="1408" r:id="rId13"/>
    <p:sldId id="1553" r:id="rId14"/>
    <p:sldId id="1493" r:id="rId15"/>
    <p:sldId id="1461" r:id="rId16"/>
    <p:sldId id="1500" r:id="rId17"/>
    <p:sldId id="1404" r:id="rId18"/>
    <p:sldId id="1427" r:id="rId19"/>
    <p:sldId id="1494" r:id="rId20"/>
    <p:sldId id="1459" r:id="rId21"/>
    <p:sldId id="1551" r:id="rId22"/>
    <p:sldId id="1391" r:id="rId23"/>
    <p:sldId id="1575" r:id="rId24"/>
    <p:sldId id="1496" r:id="rId25"/>
    <p:sldId id="1478" r:id="rId26"/>
    <p:sldId id="1501" r:id="rId27"/>
    <p:sldId id="1497" r:id="rId28"/>
    <p:sldId id="1564" r:id="rId29"/>
    <p:sldId id="1569" r:id="rId30"/>
    <p:sldId id="1574" r:id="rId31"/>
    <p:sldId id="1571" r:id="rId32"/>
    <p:sldId id="1563" r:id="rId33"/>
    <p:sldId id="1453" r:id="rId34"/>
    <p:sldId id="1452" r:id="rId35"/>
    <p:sldId id="1515" r:id="rId36"/>
    <p:sldId id="1522" r:id="rId37"/>
    <p:sldId id="1527" r:id="rId38"/>
    <p:sldId id="1579" r:id="rId39"/>
    <p:sldId id="1524" r:id="rId40"/>
    <p:sldId id="1580" r:id="rId41"/>
    <p:sldId id="1526" r:id="rId42"/>
    <p:sldId id="1519" r:id="rId43"/>
    <p:sldId id="1572" r:id="rId44"/>
    <p:sldId id="1477" r:id="rId45"/>
    <p:sldId id="1531" r:id="rId46"/>
    <p:sldId id="1573" r:id="rId47"/>
  </p:sldIdLst>
  <p:sldSz cx="12192000" cy="6858000"/>
  <p:notesSz cx="6794500" cy="9918700"/>
  <p:custDataLst>
    <p:tags r:id="rId5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zione" id="{0CA6B9D5-62E1-4502-AED8-723338D82B88}">
          <p14:sldIdLst>
            <p14:sldId id="1382"/>
            <p14:sldId id="1506"/>
            <p14:sldId id="1423"/>
          </p14:sldIdLst>
        </p14:section>
        <p14:section name="Nostro approccio consulenziale" id="{05C31672-07BC-48B9-9F14-6ADD4420E33A}">
          <p14:sldIdLst>
            <p14:sldId id="1394"/>
            <p14:sldId id="1378"/>
          </p14:sldIdLst>
        </p14:section>
        <p14:section name="Sulla Banca WIR" id="{79869938-42C3-48E1-8032-C021222C8312}">
          <p14:sldIdLst>
            <p14:sldId id="1529"/>
            <p14:sldId id="1384"/>
            <p14:sldId id="1366"/>
            <p14:sldId id="1408"/>
            <p14:sldId id="1553"/>
          </p14:sldIdLst>
        </p14:section>
        <p14:section name="WIR –  la rete" id="{569A3868-14F1-47A0-8EDC-BA61A6093453}">
          <p14:sldIdLst>
            <p14:sldId id="1493"/>
          </p14:sldIdLst>
        </p14:section>
        <p14:section name="Valuta WIR" id="{25EC9E2A-385F-472B-BFAA-146D5A230B5F}">
          <p14:sldIdLst>
            <p14:sldId id="1461"/>
          </p14:sldIdLst>
        </p14:section>
        <p14:section name="Lavorare con WIR" id="{75591395-EB4F-495F-B2D7-38C1F2835949}">
          <p14:sldIdLst>
            <p14:sldId id="1500"/>
            <p14:sldId id="1404"/>
            <p14:sldId id="1427"/>
            <p14:sldId id="1494"/>
            <p14:sldId id="1459"/>
            <p14:sldId id="1551"/>
            <p14:sldId id="1391"/>
            <p14:sldId id="1575"/>
          </p14:sldIdLst>
        </p14:section>
        <p14:section name="Pacchetto PMI" id="{4D63FD7A-77D4-4EA1-B181-A7263020F06C}">
          <p14:sldIdLst>
            <p14:sldId id="1496"/>
            <p14:sldId id="1478"/>
            <p14:sldId id="1501"/>
          </p14:sldIdLst>
        </p14:section>
        <p14:section name="Prodotti bancari" id="{77EDA940-66B9-4D22-93A1-195DE8E959D8}">
          <p14:sldIdLst>
            <p14:sldId id="1497"/>
            <p14:sldId id="1564"/>
            <p14:sldId id="1569"/>
            <p14:sldId id="1574"/>
            <p14:sldId id="1571"/>
            <p14:sldId id="1563"/>
            <p14:sldId id="1453"/>
            <p14:sldId id="1452"/>
          </p14:sldIdLst>
        </p14:section>
        <p14:section name="FX Trading" id="{FD4D2943-7B33-4642-94F9-B1CBA4200354}">
          <p14:sldIdLst>
            <p14:sldId id="1515"/>
            <p14:sldId id="1522"/>
            <p14:sldId id="1527"/>
            <p14:sldId id="1579"/>
            <p14:sldId id="1524"/>
            <p14:sldId id="1580"/>
            <p14:sldId id="1526"/>
            <p14:sldId id="1519"/>
          </p14:sldIdLst>
        </p14:section>
        <p14:section name="VIAC" id="{4B620377-8EE0-4FDD-A9C4-BAC50353F2BA}">
          <p14:sldIdLst>
            <p14:sldId id="1572"/>
            <p14:sldId id="1477"/>
            <p14:sldId id="1531"/>
            <p14:sldId id="15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2D64-1AE5-F360-34D4-BCD641595B19}" name="Haslebacher André" initials="HA" userId="S::Andre.Haslebacher@wir.ch::5053730f-19ee-4020-b505-ad4876b80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feifer Matthias" initials="PM" lastIdx="4" clrIdx="0"/>
  <p:cmAuthor id="2" name="Giovanna Planzi" initials="G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28B"/>
    <a:srgbClr val="D4E6E8"/>
    <a:srgbClr val="A0C8CC"/>
    <a:srgbClr val="82B6BC"/>
    <a:srgbClr val="68A7AE"/>
    <a:srgbClr val="E6140A"/>
    <a:srgbClr val="A5BB1A"/>
    <a:srgbClr val="7EB4B9"/>
    <a:srgbClr val="A9CDD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34C0F-5582-4659-B9C4-F952ADA81B98}" v="2" dt="2024-04-12T14:28:34.5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6" autoAdjust="0"/>
    <p:restoredTop sz="96374" autoAdjust="0"/>
  </p:normalViewPr>
  <p:slideViewPr>
    <p:cSldViewPr>
      <p:cViewPr varScale="1">
        <p:scale>
          <a:sx n="99" d="100"/>
          <a:sy n="99" d="100"/>
        </p:scale>
        <p:origin x="101" y="130"/>
      </p:cViewPr>
      <p:guideLst>
        <p:guide orient="horz" pos="2160"/>
        <p:guide pos="3840"/>
      </p:guideLst>
    </p:cSldViewPr>
  </p:slideViewPr>
  <p:outlineViewPr>
    <p:cViewPr>
      <p:scale>
        <a:sx n="33" d="100"/>
        <a:sy n="33" d="100"/>
      </p:scale>
      <p:origin x="0" y="-28662"/>
    </p:cViewPr>
  </p:outlineViewPr>
  <p:notesTextViewPr>
    <p:cViewPr>
      <p:scale>
        <a:sx n="1" d="1"/>
        <a:sy n="1" d="1"/>
      </p:scale>
      <p:origin x="0" y="0"/>
    </p:cViewPr>
  </p:notesTextViewPr>
  <p:sorterViewPr>
    <p:cViewPr>
      <p:scale>
        <a:sx n="80" d="100"/>
        <a:sy n="80" d="100"/>
      </p:scale>
      <p:origin x="0" y="0"/>
    </p:cViewPr>
  </p:sorterViewPr>
  <p:notesViewPr>
    <p:cSldViewPr snapToObjects="1" showGuides="1">
      <p:cViewPr varScale="1">
        <p:scale>
          <a:sx n="91" d="100"/>
          <a:sy n="91" d="100"/>
        </p:scale>
        <p:origin x="3774" y="102"/>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Eliane" userId="0292f837-96c1-43b2-97f9-da326459e915" providerId="ADAL" clId="{1FB34C0F-5582-4659-B9C4-F952ADA81B98}"/>
    <pc:docChg chg="undo custSel addSld delSld modSld modSection">
      <pc:chgData name="Meyer Eliane" userId="0292f837-96c1-43b2-97f9-da326459e915" providerId="ADAL" clId="{1FB34C0F-5582-4659-B9C4-F952ADA81B98}" dt="2024-04-12T14:28:44.313" v="13"/>
      <pc:docMkLst>
        <pc:docMk/>
      </pc:docMkLst>
      <pc:sldChg chg="del">
        <pc:chgData name="Meyer Eliane" userId="0292f837-96c1-43b2-97f9-da326459e915" providerId="ADAL" clId="{1FB34C0F-5582-4659-B9C4-F952ADA81B98}" dt="2024-04-12T14:27:29.617" v="0" actId="47"/>
        <pc:sldMkLst>
          <pc:docMk/>
          <pc:sldMk cId="2946960104" sldId="1511"/>
        </pc:sldMkLst>
      </pc:sldChg>
      <pc:sldChg chg="del">
        <pc:chgData name="Meyer Eliane" userId="0292f837-96c1-43b2-97f9-da326459e915" providerId="ADAL" clId="{1FB34C0F-5582-4659-B9C4-F952ADA81B98}" dt="2024-04-12T14:27:29.617" v="0" actId="47"/>
        <pc:sldMkLst>
          <pc:docMk/>
          <pc:sldMk cId="3912146220" sldId="1512"/>
        </pc:sldMkLst>
      </pc:sldChg>
      <pc:sldChg chg="del">
        <pc:chgData name="Meyer Eliane" userId="0292f837-96c1-43b2-97f9-da326459e915" providerId="ADAL" clId="{1FB34C0F-5582-4659-B9C4-F952ADA81B98}" dt="2024-04-12T14:27:29.617" v="0" actId="47"/>
        <pc:sldMkLst>
          <pc:docMk/>
          <pc:sldMk cId="2166962576" sldId="1513"/>
        </pc:sldMkLst>
      </pc:sldChg>
      <pc:sldChg chg="del">
        <pc:chgData name="Meyer Eliane" userId="0292f837-96c1-43b2-97f9-da326459e915" providerId="ADAL" clId="{1FB34C0F-5582-4659-B9C4-F952ADA81B98}" dt="2024-04-12T14:27:29.617" v="0" actId="47"/>
        <pc:sldMkLst>
          <pc:docMk/>
          <pc:sldMk cId="1000546418" sldId="1514"/>
        </pc:sldMkLst>
      </pc:sldChg>
      <pc:sldChg chg="del">
        <pc:chgData name="Meyer Eliane" userId="0292f837-96c1-43b2-97f9-da326459e915" providerId="ADAL" clId="{1FB34C0F-5582-4659-B9C4-F952ADA81B98}" dt="2024-04-12T14:27:29.617" v="0" actId="47"/>
        <pc:sldMkLst>
          <pc:docMk/>
          <pc:sldMk cId="780190582" sldId="1515"/>
        </pc:sldMkLst>
      </pc:sldChg>
      <pc:sldChg chg="add">
        <pc:chgData name="Meyer Eliane" userId="0292f837-96c1-43b2-97f9-da326459e915" providerId="ADAL" clId="{1FB34C0F-5582-4659-B9C4-F952ADA81B98}" dt="2024-04-12T14:27:37.297" v="1"/>
        <pc:sldMkLst>
          <pc:docMk/>
          <pc:sldMk cId="2262045618" sldId="1515"/>
        </pc:sldMkLst>
      </pc:sldChg>
      <pc:sldChg chg="del">
        <pc:chgData name="Meyer Eliane" userId="0292f837-96c1-43b2-97f9-da326459e915" providerId="ADAL" clId="{1FB34C0F-5582-4659-B9C4-F952ADA81B98}" dt="2024-04-12T14:27:29.617" v="0" actId="47"/>
        <pc:sldMkLst>
          <pc:docMk/>
          <pc:sldMk cId="1323074450" sldId="1516"/>
        </pc:sldMkLst>
      </pc:sldChg>
      <pc:sldChg chg="del">
        <pc:chgData name="Meyer Eliane" userId="0292f837-96c1-43b2-97f9-da326459e915" providerId="ADAL" clId="{1FB34C0F-5582-4659-B9C4-F952ADA81B98}" dt="2024-04-12T14:27:29.617" v="0" actId="47"/>
        <pc:sldMkLst>
          <pc:docMk/>
          <pc:sldMk cId="737384983" sldId="1517"/>
        </pc:sldMkLst>
      </pc:sldChg>
      <pc:sldChg chg="del">
        <pc:chgData name="Meyer Eliane" userId="0292f837-96c1-43b2-97f9-da326459e915" providerId="ADAL" clId="{1FB34C0F-5582-4659-B9C4-F952ADA81B98}" dt="2024-04-12T14:27:29.617" v="0" actId="47"/>
        <pc:sldMkLst>
          <pc:docMk/>
          <pc:sldMk cId="1359902058" sldId="1518"/>
        </pc:sldMkLst>
      </pc:sldChg>
      <pc:sldChg chg="addSp delSp modSp mod">
        <pc:chgData name="Meyer Eliane" userId="0292f837-96c1-43b2-97f9-da326459e915" providerId="ADAL" clId="{1FB34C0F-5582-4659-B9C4-F952ADA81B98}" dt="2024-04-12T14:28:44.313" v="13"/>
        <pc:sldMkLst>
          <pc:docMk/>
          <pc:sldMk cId="105599460" sldId="1519"/>
        </pc:sldMkLst>
        <pc:spChg chg="mod">
          <ac:chgData name="Meyer Eliane" userId="0292f837-96c1-43b2-97f9-da326459e915" providerId="ADAL" clId="{1FB34C0F-5582-4659-B9C4-F952ADA81B98}" dt="2024-04-12T14:28:40.430" v="12"/>
          <ac:spMkLst>
            <pc:docMk/>
            <pc:sldMk cId="105599460" sldId="1519"/>
            <ac:spMk id="2" creationId="{5562BF86-B62E-4E9C-AC10-AF637E66B129}"/>
          </ac:spMkLst>
        </pc:spChg>
        <pc:spChg chg="add del">
          <ac:chgData name="Meyer Eliane" userId="0292f837-96c1-43b2-97f9-da326459e915" providerId="ADAL" clId="{1FB34C0F-5582-4659-B9C4-F952ADA81B98}" dt="2024-04-12T14:27:54.649" v="3" actId="22"/>
          <ac:spMkLst>
            <pc:docMk/>
            <pc:sldMk cId="105599460" sldId="1519"/>
            <ac:spMk id="7" creationId="{1FE741E3-0A14-AD3C-8986-6F5AA82267F4}"/>
          </ac:spMkLst>
        </pc:spChg>
        <pc:spChg chg="add mod">
          <ac:chgData name="Meyer Eliane" userId="0292f837-96c1-43b2-97f9-da326459e915" providerId="ADAL" clId="{1FB34C0F-5582-4659-B9C4-F952ADA81B98}" dt="2024-04-12T14:28:34.540" v="11"/>
          <ac:spMkLst>
            <pc:docMk/>
            <pc:sldMk cId="105599460" sldId="1519"/>
            <ac:spMk id="12" creationId="{7448F26B-6797-8E99-DE6B-3CF792393E40}"/>
          </ac:spMkLst>
        </pc:spChg>
        <pc:spChg chg="del">
          <ac:chgData name="Meyer Eliane" userId="0292f837-96c1-43b2-97f9-da326459e915" providerId="ADAL" clId="{1FB34C0F-5582-4659-B9C4-F952ADA81B98}" dt="2024-04-12T14:28:33.660" v="10" actId="478"/>
          <ac:spMkLst>
            <pc:docMk/>
            <pc:sldMk cId="105599460" sldId="1519"/>
            <ac:spMk id="13" creationId="{D5716906-70B3-4895-A4D5-0215F2CD3B4B}"/>
          </ac:spMkLst>
        </pc:spChg>
        <pc:spChg chg="mod">
          <ac:chgData name="Meyer Eliane" userId="0292f837-96c1-43b2-97f9-da326459e915" providerId="ADAL" clId="{1FB34C0F-5582-4659-B9C4-F952ADA81B98}" dt="2024-04-12T14:28:44.313" v="13"/>
          <ac:spMkLst>
            <pc:docMk/>
            <pc:sldMk cId="105599460" sldId="1519"/>
            <ac:spMk id="29" creationId="{A325D698-7CAA-4780-A290-9B45559CEFE4}"/>
          </ac:spMkLst>
        </pc:spChg>
        <pc:spChg chg="mod">
          <ac:chgData name="Meyer Eliane" userId="0292f837-96c1-43b2-97f9-da326459e915" providerId="ADAL" clId="{1FB34C0F-5582-4659-B9C4-F952ADA81B98}" dt="2024-04-12T14:28:22.216" v="8" actId="1076"/>
          <ac:spMkLst>
            <pc:docMk/>
            <pc:sldMk cId="105599460" sldId="1519"/>
            <ac:spMk id="54" creationId="{E9F70964-B90B-48C3-BCDC-F310617D0568}"/>
          </ac:spMkLst>
        </pc:spChg>
        <pc:spChg chg="mod">
          <ac:chgData name="Meyer Eliane" userId="0292f837-96c1-43b2-97f9-da326459e915" providerId="ADAL" clId="{1FB34C0F-5582-4659-B9C4-F952ADA81B98}" dt="2024-04-12T14:28:25.576" v="9" actId="1076"/>
          <ac:spMkLst>
            <pc:docMk/>
            <pc:sldMk cId="105599460" sldId="1519"/>
            <ac:spMk id="55" creationId="{96506D9E-AF4C-43FE-877E-392844E82F20}"/>
          </ac:spMkLst>
        </pc:spChg>
        <pc:spChg chg="mod">
          <ac:chgData name="Meyer Eliane" userId="0292f837-96c1-43b2-97f9-da326459e915" providerId="ADAL" clId="{1FB34C0F-5582-4659-B9C4-F952ADA81B98}" dt="2024-04-12T14:28:01.198" v="4"/>
          <ac:spMkLst>
            <pc:docMk/>
            <pc:sldMk cId="105599460" sldId="1519"/>
            <ac:spMk id="69" creationId="{41338E64-746C-42F4-B5A5-97E5A6DEDFDF}"/>
          </ac:spMkLst>
        </pc:spChg>
      </pc:sldChg>
      <pc:sldChg chg="del">
        <pc:chgData name="Meyer Eliane" userId="0292f837-96c1-43b2-97f9-da326459e915" providerId="ADAL" clId="{1FB34C0F-5582-4659-B9C4-F952ADA81B98}" dt="2024-04-12T14:27:29.617" v="0" actId="47"/>
        <pc:sldMkLst>
          <pc:docMk/>
          <pc:sldMk cId="2872553910" sldId="1520"/>
        </pc:sldMkLst>
      </pc:sldChg>
      <pc:sldChg chg="add">
        <pc:chgData name="Meyer Eliane" userId="0292f837-96c1-43b2-97f9-da326459e915" providerId="ADAL" clId="{1FB34C0F-5582-4659-B9C4-F952ADA81B98}" dt="2024-04-12T14:27:37.297" v="1"/>
        <pc:sldMkLst>
          <pc:docMk/>
          <pc:sldMk cId="3734798649" sldId="1522"/>
        </pc:sldMkLst>
      </pc:sldChg>
      <pc:sldChg chg="add">
        <pc:chgData name="Meyer Eliane" userId="0292f837-96c1-43b2-97f9-da326459e915" providerId="ADAL" clId="{1FB34C0F-5582-4659-B9C4-F952ADA81B98}" dt="2024-04-12T14:27:37.297" v="1"/>
        <pc:sldMkLst>
          <pc:docMk/>
          <pc:sldMk cId="854260078" sldId="1524"/>
        </pc:sldMkLst>
      </pc:sldChg>
      <pc:sldChg chg="add">
        <pc:chgData name="Meyer Eliane" userId="0292f837-96c1-43b2-97f9-da326459e915" providerId="ADAL" clId="{1FB34C0F-5582-4659-B9C4-F952ADA81B98}" dt="2024-04-12T14:27:37.297" v="1"/>
        <pc:sldMkLst>
          <pc:docMk/>
          <pc:sldMk cId="3022619847" sldId="1526"/>
        </pc:sldMkLst>
      </pc:sldChg>
      <pc:sldChg chg="add">
        <pc:chgData name="Meyer Eliane" userId="0292f837-96c1-43b2-97f9-da326459e915" providerId="ADAL" clId="{1FB34C0F-5582-4659-B9C4-F952ADA81B98}" dt="2024-04-12T14:27:37.297" v="1"/>
        <pc:sldMkLst>
          <pc:docMk/>
          <pc:sldMk cId="1820465712" sldId="1527"/>
        </pc:sldMkLst>
      </pc:sldChg>
      <pc:sldChg chg="add">
        <pc:chgData name="Meyer Eliane" userId="0292f837-96c1-43b2-97f9-da326459e915" providerId="ADAL" clId="{1FB34C0F-5582-4659-B9C4-F952ADA81B98}" dt="2024-04-12T14:27:37.297" v="1"/>
        <pc:sldMkLst>
          <pc:docMk/>
          <pc:sldMk cId="1365466478" sldId="1579"/>
        </pc:sldMkLst>
      </pc:sldChg>
      <pc:sldChg chg="add">
        <pc:chgData name="Meyer Eliane" userId="0292f837-96c1-43b2-97f9-da326459e915" providerId="ADAL" clId="{1FB34C0F-5582-4659-B9C4-F952ADA81B98}" dt="2024-04-12T14:27:37.297" v="1"/>
        <pc:sldMkLst>
          <pc:docMk/>
          <pc:sldMk cId="1263538099" sldId="1580"/>
        </pc:sldMkLst>
      </pc:sldChg>
    </pc:docChg>
  </pc:docChgLst>
  <pc:docChgLst>
    <pc:chgData name="Meyer Eliane" userId="S::eliane.meyer@wir.ch::0292f837-96c1-43b2-97f9-da326459e915" providerId="AD" clId="Web-{C7733B54-4017-4907-8A68-962FA54CE27F}"/>
    <pc:docChg chg="modSld">
      <pc:chgData name="Meyer Eliane" userId="S::eliane.meyer@wir.ch::0292f837-96c1-43b2-97f9-da326459e915" providerId="AD" clId="Web-{C7733B54-4017-4907-8A68-962FA54CE27F}" dt="2023-12-01T13:43:39.771" v="25"/>
      <pc:docMkLst>
        <pc:docMk/>
      </pc:docMkLst>
      <pc:sldChg chg="modSp">
        <pc:chgData name="Meyer Eliane" userId="S::eliane.meyer@wir.ch::0292f837-96c1-43b2-97f9-da326459e915" providerId="AD" clId="Web-{C7733B54-4017-4907-8A68-962FA54CE27F}" dt="2023-12-01T13:43:39.771" v="25"/>
        <pc:sldMkLst>
          <pc:docMk/>
          <pc:sldMk cId="849415706" sldId="1553"/>
        </pc:sldMkLst>
        <pc:graphicFrameChg chg="mod modGraphic">
          <ac:chgData name="Meyer Eliane" userId="S::eliane.meyer@wir.ch::0292f837-96c1-43b2-97f9-da326459e915" providerId="AD" clId="Web-{C7733B54-4017-4907-8A68-962FA54CE27F}" dt="2023-12-01T13:43:39.771" v="25"/>
          <ac:graphicFrameMkLst>
            <pc:docMk/>
            <pc:sldMk cId="849415706" sldId="1553"/>
            <ac:graphicFrameMk id="10" creationId="{B3B57596-368C-4268-971E-1AE141373324}"/>
          </ac:graphicFrameMkLst>
        </pc:graphicFrameChg>
        <pc:graphicFrameChg chg="mod modGraphic">
          <ac:chgData name="Meyer Eliane" userId="S::eliane.meyer@wir.ch::0292f837-96c1-43b2-97f9-da326459e915" providerId="AD" clId="Web-{C7733B54-4017-4907-8A68-962FA54CE27F}" dt="2023-12-01T13:43:28.849" v="7"/>
          <ac:graphicFrameMkLst>
            <pc:docMk/>
            <pc:sldMk cId="849415706" sldId="1553"/>
            <ac:graphicFrameMk id="42" creationId="{F6B859DB-D67F-47CA-BF0D-B06257B921D7}"/>
          </ac:graphicFrameMkLst>
        </pc:graphicFrameChg>
      </pc:sldChg>
    </pc:docChg>
  </pc:docChgLst>
  <pc:docChgLst>
    <pc:chgData name="Meyer Eliane" userId="S::eliane.meyer@wir.ch::0292f837-96c1-43b2-97f9-da326459e915" providerId="AD" clId="Web-{A44FD756-526B-418E-B538-BD2459EEC160}"/>
    <pc:docChg chg="modSld">
      <pc:chgData name="Meyer Eliane" userId="S::eliane.meyer@wir.ch::0292f837-96c1-43b2-97f9-da326459e915" providerId="AD" clId="Web-{A44FD756-526B-418E-B538-BD2459EEC160}" dt="2023-12-18T14:05:38.016" v="0" actId="20577"/>
      <pc:docMkLst>
        <pc:docMk/>
      </pc:docMkLst>
      <pc:sldChg chg="modSp">
        <pc:chgData name="Meyer Eliane" userId="S::eliane.meyer@wir.ch::0292f837-96c1-43b2-97f9-da326459e915" providerId="AD" clId="Web-{A44FD756-526B-418E-B538-BD2459EEC160}" dt="2023-12-18T14:05:38.016" v="0" actId="20577"/>
        <pc:sldMkLst>
          <pc:docMk/>
          <pc:sldMk cId="849415706" sldId="1553"/>
        </pc:sldMkLst>
        <pc:spChg chg="mod">
          <ac:chgData name="Meyer Eliane" userId="S::eliane.meyer@wir.ch::0292f837-96c1-43b2-97f9-da326459e915" providerId="AD" clId="Web-{A44FD756-526B-418E-B538-BD2459EEC160}" dt="2023-12-18T14:05:38.016" v="0" actId="20577"/>
          <ac:spMkLst>
            <pc:docMk/>
            <pc:sldMk cId="849415706" sldId="1553"/>
            <ac:spMk id="28" creationId="{CC356D75-355E-4F96-BCDD-4B4611992B3E}"/>
          </ac:spMkLst>
        </pc:spChg>
      </pc:sldChg>
    </pc:docChg>
  </pc:docChgLst>
  <pc:docChgLst>
    <pc:chgData name="Meyer Eliane" userId="0292f837-96c1-43b2-97f9-da326459e915" providerId="ADAL" clId="{D8CFFEDA-3432-430E-B8E1-AB34272F3488}"/>
    <pc:docChg chg="modSld">
      <pc:chgData name="Meyer Eliane" userId="0292f837-96c1-43b2-97f9-da326459e915" providerId="ADAL" clId="{D8CFFEDA-3432-430E-B8E1-AB34272F3488}" dt="2024-04-10T07:15:59.566" v="23" actId="20577"/>
      <pc:docMkLst>
        <pc:docMk/>
      </pc:docMkLst>
      <pc:sldChg chg="modSp mod">
        <pc:chgData name="Meyer Eliane" userId="0292f837-96c1-43b2-97f9-da326459e915" providerId="ADAL" clId="{D8CFFEDA-3432-430E-B8E1-AB34272F3488}" dt="2024-04-10T07:15:59.566" v="23" actId="20577"/>
        <pc:sldMkLst>
          <pc:docMk/>
          <pc:sldMk cId="290589475" sldId="1529"/>
        </pc:sldMkLst>
        <pc:spChg chg="mod">
          <ac:chgData name="Meyer Eliane" userId="0292f837-96c1-43b2-97f9-da326459e915" providerId="ADAL" clId="{D8CFFEDA-3432-430E-B8E1-AB34272F3488}" dt="2024-04-10T07:15:59.566" v="23" actId="20577"/>
          <ac:spMkLst>
            <pc:docMk/>
            <pc:sldMk cId="290589475" sldId="1529"/>
            <ac:spMk id="21" creationId="{6D465669-A02D-4727-9CD5-F0213DD79DC7}"/>
          </ac:spMkLst>
        </pc:spChg>
      </pc:sldChg>
      <pc:sldChg chg="modSp mod">
        <pc:chgData name="Meyer Eliane" userId="0292f837-96c1-43b2-97f9-da326459e915" providerId="ADAL" clId="{D8CFFEDA-3432-430E-B8E1-AB34272F3488}" dt="2024-03-22T07:24:56.105" v="20" actId="20577"/>
        <pc:sldMkLst>
          <pc:docMk/>
          <pc:sldMk cId="3104159422" sldId="1569"/>
        </pc:sldMkLst>
        <pc:spChg chg="mod">
          <ac:chgData name="Meyer Eliane" userId="0292f837-96c1-43b2-97f9-da326459e915" providerId="ADAL" clId="{D8CFFEDA-3432-430E-B8E1-AB34272F3488}" dt="2024-03-22T07:24:56.105" v="20" actId="20577"/>
          <ac:spMkLst>
            <pc:docMk/>
            <pc:sldMk cId="3104159422" sldId="1569"/>
            <ac:spMk id="6" creationId="{E202092E-7DD9-B6BB-4104-65B77A453DBD}"/>
          </ac:spMkLst>
        </pc:spChg>
      </pc:sldChg>
    </pc:docChg>
  </pc:docChgLst>
  <pc:docChgLst>
    <pc:chgData name="Meyer Eliane" userId="S::eliane.meyer@wir.ch::0292f837-96c1-43b2-97f9-da326459e915" providerId="AD" clId="Web-{B6BC5320-55FC-4156-B340-23DDA6C23335}"/>
    <pc:docChg chg="addSld delSld modSld modSection">
      <pc:chgData name="Meyer Eliane" userId="S::eliane.meyer@wir.ch::0292f837-96c1-43b2-97f9-da326459e915" providerId="AD" clId="Web-{B6BC5320-55FC-4156-B340-23DDA6C23335}" dt="2023-12-18T14:43:52.545" v="33"/>
      <pc:docMkLst>
        <pc:docMk/>
      </pc:docMkLst>
      <pc:sldChg chg="add">
        <pc:chgData name="Meyer Eliane" userId="S::eliane.meyer@wir.ch::0292f837-96c1-43b2-97f9-da326459e915" providerId="AD" clId="Web-{B6BC5320-55FC-4156-B340-23DDA6C23335}" dt="2023-12-18T14:42:12.137" v="0"/>
        <pc:sldMkLst>
          <pc:docMk/>
          <pc:sldMk cId="2117469085" sldId="1384"/>
        </pc:sldMkLst>
      </pc:sldChg>
      <pc:sldChg chg="del">
        <pc:chgData name="Meyer Eliane" userId="S::eliane.meyer@wir.ch::0292f837-96c1-43b2-97f9-da326459e915" providerId="AD" clId="Web-{B6BC5320-55FC-4156-B340-23DDA6C23335}" dt="2023-12-18T14:42:14.215" v="1"/>
        <pc:sldMkLst>
          <pc:docMk/>
          <pc:sldMk cId="3834416321" sldId="1521"/>
        </pc:sldMkLst>
      </pc:sldChg>
      <pc:sldChg chg="modSp">
        <pc:chgData name="Meyer Eliane" userId="S::eliane.meyer@wir.ch::0292f837-96c1-43b2-97f9-da326459e915" providerId="AD" clId="Web-{B6BC5320-55FC-4156-B340-23DDA6C23335}" dt="2023-12-18T14:43:52.545" v="33"/>
        <pc:sldMkLst>
          <pc:docMk/>
          <pc:sldMk cId="1604157468" sldId="1562"/>
        </pc:sldMkLst>
        <pc:graphicFrameChg chg="mod modGraphic">
          <ac:chgData name="Meyer Eliane" userId="S::eliane.meyer@wir.ch::0292f837-96c1-43b2-97f9-da326459e915" providerId="AD" clId="Web-{B6BC5320-55FC-4156-B340-23DDA6C23335}" dt="2023-12-18T14:43:52.545" v="33"/>
          <ac:graphicFrameMkLst>
            <pc:docMk/>
            <pc:sldMk cId="1604157468" sldId="1562"/>
            <ac:graphicFrameMk id="11" creationId="{5E7C12EF-C52E-3037-FD4A-48F7CB8444E4}"/>
          </ac:graphicFrameMkLst>
        </pc:graphicFrameChg>
      </pc:sldChg>
    </pc:docChg>
  </pc:docChgLst>
  <pc:docChgLst>
    <pc:chgData name="Meyer Eliane" userId="S::eliane.meyer@wir.ch::0292f837-96c1-43b2-97f9-da326459e915" providerId="AD" clId="Web-{992F83A1-0BC6-44BD-8664-2AF77CD15F8A}"/>
    <pc:docChg chg="modSld">
      <pc:chgData name="Meyer Eliane" userId="S::eliane.meyer@wir.ch::0292f837-96c1-43b2-97f9-da326459e915" providerId="AD" clId="Web-{992F83A1-0BC6-44BD-8664-2AF77CD15F8A}" dt="2023-12-21T13:54:50.181" v="8" actId="1076"/>
      <pc:docMkLst>
        <pc:docMk/>
      </pc:docMkLst>
      <pc:sldChg chg="addSp delSp modSp">
        <pc:chgData name="Meyer Eliane" userId="S::eliane.meyer@wir.ch::0292f837-96c1-43b2-97f9-da326459e915" providerId="AD" clId="Web-{992F83A1-0BC6-44BD-8664-2AF77CD15F8A}" dt="2023-12-21T13:54:23.462" v="7" actId="1076"/>
        <pc:sldMkLst>
          <pc:docMk/>
          <pc:sldMk cId="1371491227" sldId="1366"/>
        </pc:sldMkLst>
        <pc:picChg chg="add mod">
          <ac:chgData name="Meyer Eliane" userId="S::eliane.meyer@wir.ch::0292f837-96c1-43b2-97f9-da326459e915" providerId="AD" clId="Web-{992F83A1-0BC6-44BD-8664-2AF77CD15F8A}" dt="2023-12-21T13:54:23.462" v="7" actId="1076"/>
          <ac:picMkLst>
            <pc:docMk/>
            <pc:sldMk cId="1371491227" sldId="1366"/>
            <ac:picMk id="2" creationId="{C39AA086-0FC9-DE1C-F4DB-2136EDEADF74}"/>
          </ac:picMkLst>
        </pc:picChg>
        <pc:picChg chg="del">
          <ac:chgData name="Meyer Eliane" userId="S::eliane.meyer@wir.ch::0292f837-96c1-43b2-97f9-da326459e915" providerId="AD" clId="Web-{992F83A1-0BC6-44BD-8664-2AF77CD15F8A}" dt="2023-12-21T13:54:11.102" v="0"/>
          <ac:picMkLst>
            <pc:docMk/>
            <pc:sldMk cId="1371491227" sldId="1366"/>
            <ac:picMk id="59" creationId="{97662650-2518-5DA7-41AE-32169630816C}"/>
          </ac:picMkLst>
        </pc:picChg>
        <pc:picChg chg="del">
          <ac:chgData name="Meyer Eliane" userId="S::eliane.meyer@wir.ch::0292f837-96c1-43b2-97f9-da326459e915" providerId="AD" clId="Web-{992F83A1-0BC6-44BD-8664-2AF77CD15F8A}" dt="2023-12-21T13:54:12.415" v="1"/>
          <ac:picMkLst>
            <pc:docMk/>
            <pc:sldMk cId="1371491227" sldId="1366"/>
            <ac:picMk id="60" creationId="{5C5A7505-4A21-7710-333A-3F7135FFF68A}"/>
          </ac:picMkLst>
        </pc:picChg>
        <pc:picChg chg="del">
          <ac:chgData name="Meyer Eliane" userId="S::eliane.meyer@wir.ch::0292f837-96c1-43b2-97f9-da326459e915" providerId="AD" clId="Web-{992F83A1-0BC6-44BD-8664-2AF77CD15F8A}" dt="2023-12-21T13:54:12.618" v="2"/>
          <ac:picMkLst>
            <pc:docMk/>
            <pc:sldMk cId="1371491227" sldId="1366"/>
            <ac:picMk id="61" creationId="{0E175F81-C4F0-3BAF-1CD2-BB7B72C41D14}"/>
          </ac:picMkLst>
        </pc:picChg>
      </pc:sldChg>
      <pc:sldChg chg="modSp">
        <pc:chgData name="Meyer Eliane" userId="S::eliane.meyer@wir.ch::0292f837-96c1-43b2-97f9-da326459e915" providerId="AD" clId="Web-{992F83A1-0BC6-44BD-8664-2AF77CD15F8A}" dt="2023-12-21T13:54:50.181" v="8" actId="1076"/>
        <pc:sldMkLst>
          <pc:docMk/>
          <pc:sldMk cId="559437711" sldId="1411"/>
        </pc:sldMkLst>
        <pc:spChg chg="mod">
          <ac:chgData name="Meyer Eliane" userId="S::eliane.meyer@wir.ch::0292f837-96c1-43b2-97f9-da326459e915" providerId="AD" clId="Web-{992F83A1-0BC6-44BD-8664-2AF77CD15F8A}" dt="2023-12-21T13:54:50.181" v="8" actId="1076"/>
          <ac:spMkLst>
            <pc:docMk/>
            <pc:sldMk cId="559437711" sldId="1411"/>
            <ac:spMk id="4" creationId="{4D800459-A988-426D-9FAD-27B35F07916A}"/>
          </ac:spMkLst>
        </pc:spChg>
      </pc:sldChg>
    </pc:docChg>
  </pc:docChgLst>
  <pc:docChgLst>
    <pc:chgData name="Meyer Eliane" userId="S::eliane.meyer@wir.ch::0292f837-96c1-43b2-97f9-da326459e915" providerId="AD" clId="Web-{AF292A7A-A3D5-401F-A5B7-0DDE680968E5}"/>
    <pc:docChg chg="modSld">
      <pc:chgData name="Meyer Eliane" userId="S::eliane.meyer@wir.ch::0292f837-96c1-43b2-97f9-da326459e915" providerId="AD" clId="Web-{AF292A7A-A3D5-401F-A5B7-0DDE680968E5}" dt="2023-12-20T14:56:34.914" v="13" actId="20577"/>
      <pc:docMkLst>
        <pc:docMk/>
      </pc:docMkLst>
      <pc:sldChg chg="modSp">
        <pc:chgData name="Meyer Eliane" userId="S::eliane.meyer@wir.ch::0292f837-96c1-43b2-97f9-da326459e915" providerId="AD" clId="Web-{AF292A7A-A3D5-401F-A5B7-0DDE680968E5}" dt="2023-12-20T14:56:34.914" v="13" actId="20577"/>
        <pc:sldMkLst>
          <pc:docMk/>
          <pc:sldMk cId="849415706" sldId="1553"/>
        </pc:sldMkLst>
        <pc:spChg chg="mod">
          <ac:chgData name="Meyer Eliane" userId="S::eliane.meyer@wir.ch::0292f837-96c1-43b2-97f9-da326459e915" providerId="AD" clId="Web-{AF292A7A-A3D5-401F-A5B7-0DDE680968E5}" dt="2023-12-20T14:56:34.914" v="13" actId="20577"/>
          <ac:spMkLst>
            <pc:docMk/>
            <pc:sldMk cId="849415706" sldId="1553"/>
            <ac:spMk id="18" creationId="{D349B002-005B-440E-A107-BB81056F8164}"/>
          </ac:spMkLst>
        </pc:spChg>
        <pc:spChg chg="mod">
          <ac:chgData name="Meyer Eliane" userId="S::eliane.meyer@wir.ch::0292f837-96c1-43b2-97f9-da326459e915" providerId="AD" clId="Web-{AF292A7A-A3D5-401F-A5B7-0DDE680968E5}" dt="2023-12-20T14:55:55.663" v="5" actId="20577"/>
          <ac:spMkLst>
            <pc:docMk/>
            <pc:sldMk cId="849415706" sldId="1553"/>
            <ac:spMk id="28" creationId="{CC356D75-355E-4F96-BCDD-4B4611992B3E}"/>
          </ac:spMkLst>
        </pc:spChg>
      </pc:sldChg>
    </pc:docChg>
  </pc:docChgLst>
  <pc:docChgLst>
    <pc:chgData name="Meyer Eliane" userId="S::eliane.meyer@wir.ch::0292f837-96c1-43b2-97f9-da326459e915" providerId="AD" clId="Web-{DBD5E58F-544C-404B-9975-33A28BE6407D}"/>
    <pc:docChg chg="modSld">
      <pc:chgData name="Meyer Eliane" userId="S::eliane.meyer@wir.ch::0292f837-96c1-43b2-97f9-da326459e915" providerId="AD" clId="Web-{DBD5E58F-544C-404B-9975-33A28BE6407D}" dt="2023-12-18T14:04:07.677" v="13" actId="20577"/>
      <pc:docMkLst>
        <pc:docMk/>
      </pc:docMkLst>
      <pc:sldChg chg="modSp">
        <pc:chgData name="Meyer Eliane" userId="S::eliane.meyer@wir.ch::0292f837-96c1-43b2-97f9-da326459e915" providerId="AD" clId="Web-{DBD5E58F-544C-404B-9975-33A28BE6407D}" dt="2023-12-18T14:04:07.677" v="13" actId="20577"/>
        <pc:sldMkLst>
          <pc:docMk/>
          <pc:sldMk cId="849415706" sldId="1553"/>
        </pc:sldMkLst>
        <pc:spChg chg="mod">
          <ac:chgData name="Meyer Eliane" userId="S::eliane.meyer@wir.ch::0292f837-96c1-43b2-97f9-da326459e915" providerId="AD" clId="Web-{DBD5E58F-544C-404B-9975-33A28BE6407D}" dt="2023-12-18T14:04:07.677" v="13" actId="20577"/>
          <ac:spMkLst>
            <pc:docMk/>
            <pc:sldMk cId="849415706" sldId="1553"/>
            <ac:spMk id="28" creationId="{CC356D75-355E-4F96-BCDD-4B4611992B3E}"/>
          </ac:spMkLst>
        </pc:spChg>
        <pc:graphicFrameChg chg="mod modGraphic">
          <ac:chgData name="Meyer Eliane" userId="S::eliane.meyer@wir.ch::0292f837-96c1-43b2-97f9-da326459e915" providerId="AD" clId="Web-{DBD5E58F-544C-404B-9975-33A28BE6407D}" dt="2023-12-18T14:01:03.565" v="11"/>
          <ac:graphicFrameMkLst>
            <pc:docMk/>
            <pc:sldMk cId="849415706" sldId="1553"/>
            <ac:graphicFrameMk id="10" creationId="{B3B57596-368C-4268-971E-1AE141373324}"/>
          </ac:graphicFrameMkLst>
        </pc:graphicFrameChg>
      </pc:sldChg>
    </pc:docChg>
  </pc:docChgLst>
  <pc:docChgLst>
    <pc:chgData name="Meyer Eliane" userId="S::eliane.meyer@wir.ch::0292f837-96c1-43b2-97f9-da326459e915" providerId="AD" clId="Web-{30BF2418-40DF-4C2C-BD73-A587A68D5DB1}"/>
    <pc:docChg chg="modSld sldOrd">
      <pc:chgData name="Meyer Eliane" userId="S::eliane.meyer@wir.ch::0292f837-96c1-43b2-97f9-da326459e915" providerId="AD" clId="Web-{30BF2418-40DF-4C2C-BD73-A587A68D5DB1}" dt="2023-12-21T13:42:27.156" v="16"/>
      <pc:docMkLst>
        <pc:docMk/>
      </pc:docMkLst>
      <pc:sldChg chg="ord">
        <pc:chgData name="Meyer Eliane" userId="S::eliane.meyer@wir.ch::0292f837-96c1-43b2-97f9-da326459e915" providerId="AD" clId="Web-{30BF2418-40DF-4C2C-BD73-A587A68D5DB1}" dt="2023-12-21T13:42:27.156" v="16"/>
        <pc:sldMkLst>
          <pc:docMk/>
          <pc:sldMk cId="1371491227" sldId="1366"/>
        </pc:sldMkLst>
      </pc:sldChg>
      <pc:sldChg chg="modSp">
        <pc:chgData name="Meyer Eliane" userId="S::eliane.meyer@wir.ch::0292f837-96c1-43b2-97f9-da326459e915" providerId="AD" clId="Web-{30BF2418-40DF-4C2C-BD73-A587A68D5DB1}" dt="2023-12-21T13:32:57.956" v="15" actId="20577"/>
        <pc:sldMkLst>
          <pc:docMk/>
          <pc:sldMk cId="559437711" sldId="1411"/>
        </pc:sldMkLst>
        <pc:spChg chg="mod">
          <ac:chgData name="Meyer Eliane" userId="S::eliane.meyer@wir.ch::0292f837-96c1-43b2-97f9-da326459e915" providerId="AD" clId="Web-{30BF2418-40DF-4C2C-BD73-A587A68D5DB1}" dt="2023-12-21T13:32:57.956" v="15" actId="20577"/>
          <ac:spMkLst>
            <pc:docMk/>
            <pc:sldMk cId="559437711" sldId="1411"/>
            <ac:spMk id="2" creationId="{FEB92E2B-F067-42CA-9A9C-68A69CC388CC}"/>
          </ac:spMkLst>
        </pc:spChg>
      </pc:sldChg>
    </pc:docChg>
  </pc:docChgLst>
  <pc:docChgLst>
    <pc:chgData name="Meyer Eliane" userId="S::eliane.meyer@wir.ch::0292f837-96c1-43b2-97f9-da326459e915" providerId="AD" clId="Web-{DBB6FC12-D204-4E65-8A33-0859CC521C2D}"/>
    <pc:docChg chg="modSld">
      <pc:chgData name="Meyer Eliane" userId="S::eliane.meyer@wir.ch::0292f837-96c1-43b2-97f9-da326459e915" providerId="AD" clId="Web-{DBB6FC12-D204-4E65-8A33-0859CC521C2D}" dt="2023-12-20T15:06:33.009" v="12"/>
      <pc:docMkLst>
        <pc:docMk/>
      </pc:docMkLst>
      <pc:sldChg chg="modSp">
        <pc:chgData name="Meyer Eliane" userId="S::eliane.meyer@wir.ch::0292f837-96c1-43b2-97f9-da326459e915" providerId="AD" clId="Web-{DBB6FC12-D204-4E65-8A33-0859CC521C2D}" dt="2023-12-20T15:06:33.009" v="12"/>
        <pc:sldMkLst>
          <pc:docMk/>
          <pc:sldMk cId="1604157468" sldId="1562"/>
        </pc:sldMkLst>
        <pc:graphicFrameChg chg="mod modGraphic">
          <ac:chgData name="Meyer Eliane" userId="S::eliane.meyer@wir.ch::0292f837-96c1-43b2-97f9-da326459e915" providerId="AD" clId="Web-{DBB6FC12-D204-4E65-8A33-0859CC521C2D}" dt="2023-12-20T15:06:33.009" v="12"/>
          <ac:graphicFrameMkLst>
            <pc:docMk/>
            <pc:sldMk cId="1604157468" sldId="1562"/>
            <ac:graphicFrameMk id="11" creationId="{5E7C12EF-C52E-3037-FD4A-48F7CB8444E4}"/>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noethigt\AppData\Local\Microsoft\Windows\INetCache\Content.Outlook\G4N1808C\Zinss&#228;tze_20230717%201%20m%20-%2015%20y.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oethigt\AppData\Local\Microsoft\Windows\INetCache\Content.Outlook\G4N1808C\10-Jahres%20SWAP.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intranet.wir.ch/sites/oe-168/Freigegebene%20Dokumente/5%20Daten%20&amp;%20Auswertungen%20&amp;%20Planung/Zinsvergleich%20CHF%20vs%20CHW/Basisfile%20Zinsen.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wir-file-1\home$\haslebaa\Beratermappe\Zinsen_SNB%20Mittelwerte_Monat_gek&#252;rztHAD.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wir-file-1\home$\haslebaa\Beratermappe\Zinsen_SNB%20Mittelwerte_Monat_gek&#252;rztHA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Tabelle1!$B$1</c:f>
              <c:strCache>
                <c:ptCount val="1"/>
                <c:pt idx="0">
                  <c:v>Datenreihe 1</c:v>
                </c:pt>
              </c:strCache>
            </c:strRef>
          </c:tx>
          <c:spPr>
            <a:solidFill>
              <a:schemeClr val="bg1">
                <a:lumMod val="95000"/>
              </a:schemeClr>
            </a:solidFill>
            <a:ln>
              <a:noFill/>
            </a:ln>
          </c:spPr>
          <c:cat>
            <c:numRef>
              <c:f>Tabelle1!$A$2:$A$13</c:f>
              <c:numCache>
                <c:formatCode>m/d/yyyy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Tabelle1!$B$2:$B$13</c:f>
              <c:numCache>
                <c:formatCode>General</c:formatCode>
                <c:ptCount val="12"/>
                <c:pt idx="0">
                  <c:v>30</c:v>
                </c:pt>
                <c:pt idx="1">
                  <c:v>30</c:v>
                </c:pt>
                <c:pt idx="2">
                  <c:v>30</c:v>
                </c:pt>
                <c:pt idx="3">
                  <c:v>30</c:v>
                </c:pt>
                <c:pt idx="4">
                  <c:v>30</c:v>
                </c:pt>
                <c:pt idx="5">
                  <c:v>30</c:v>
                </c:pt>
                <c:pt idx="6">
                  <c:v>30</c:v>
                </c:pt>
                <c:pt idx="7">
                  <c:v>30</c:v>
                </c:pt>
                <c:pt idx="8">
                  <c:v>30</c:v>
                </c:pt>
                <c:pt idx="9">
                  <c:v>30</c:v>
                </c:pt>
                <c:pt idx="10">
                  <c:v>30</c:v>
                </c:pt>
                <c:pt idx="11">
                  <c:v>30</c:v>
                </c:pt>
              </c:numCache>
            </c:numRef>
          </c:val>
          <c:extLst>
            <c:ext xmlns:c16="http://schemas.microsoft.com/office/drawing/2014/chart" uri="{C3380CC4-5D6E-409C-BE32-E72D297353CC}">
              <c16:uniqueId val="{00000000-689B-419A-B6D4-7ECC9523B6DD}"/>
            </c:ext>
          </c:extLst>
        </c:ser>
        <c:ser>
          <c:idx val="1"/>
          <c:order val="1"/>
          <c:tx>
            <c:strRef>
              <c:f>Tabelle1!$C$1</c:f>
              <c:strCache>
                <c:ptCount val="1"/>
                <c:pt idx="0">
                  <c:v>Datenreihe 2</c:v>
                </c:pt>
              </c:strCache>
            </c:strRef>
          </c:tx>
          <c:spPr>
            <a:solidFill>
              <a:srgbClr val="28828B"/>
            </a:solidFill>
          </c:spPr>
          <c:cat>
            <c:numRef>
              <c:f>Tabelle1!$A$2:$A$13</c:f>
              <c:numCache>
                <c:formatCode>m/d/yyyy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Tabelle1!$C$2:$C$13</c:f>
              <c:numCache>
                <c:formatCode>General</c:formatCode>
                <c:ptCount val="12"/>
                <c:pt idx="0">
                  <c:v>23.5</c:v>
                </c:pt>
                <c:pt idx="1">
                  <c:v>23</c:v>
                </c:pt>
                <c:pt idx="2">
                  <c:v>23.8</c:v>
                </c:pt>
                <c:pt idx="3">
                  <c:v>23.2</c:v>
                </c:pt>
                <c:pt idx="4">
                  <c:v>23.5</c:v>
                </c:pt>
                <c:pt idx="5">
                  <c:v>23.1</c:v>
                </c:pt>
                <c:pt idx="6">
                  <c:v>23.8</c:v>
                </c:pt>
                <c:pt idx="7">
                  <c:v>29</c:v>
                </c:pt>
                <c:pt idx="8">
                  <c:v>25</c:v>
                </c:pt>
                <c:pt idx="9">
                  <c:v>23.5</c:v>
                </c:pt>
                <c:pt idx="10">
                  <c:v>23.2</c:v>
                </c:pt>
                <c:pt idx="11">
                  <c:v>24</c:v>
                </c:pt>
              </c:numCache>
            </c:numRef>
          </c:val>
          <c:extLst>
            <c:ext xmlns:c16="http://schemas.microsoft.com/office/drawing/2014/chart" uri="{C3380CC4-5D6E-409C-BE32-E72D297353CC}">
              <c16:uniqueId val="{00000001-689B-419A-B6D4-7ECC9523B6DD}"/>
            </c:ext>
          </c:extLst>
        </c:ser>
        <c:ser>
          <c:idx val="2"/>
          <c:order val="2"/>
          <c:tx>
            <c:strRef>
              <c:f>Tabelle1!$D$1</c:f>
              <c:strCache>
                <c:ptCount val="1"/>
                <c:pt idx="0">
                  <c:v>Datenreihe 3</c:v>
                </c:pt>
              </c:strCache>
            </c:strRef>
          </c:tx>
          <c:spPr>
            <a:solidFill>
              <a:schemeClr val="bg1">
                <a:lumMod val="50000"/>
              </a:schemeClr>
            </a:solidFill>
          </c:spPr>
          <c:cat>
            <c:numRef>
              <c:f>Tabelle1!$A$2:$A$13</c:f>
              <c:numCache>
                <c:formatCode>m/d/yyyy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Tabelle1!$D$2:$D$13</c:f>
              <c:numCache>
                <c:formatCode>General</c:formatCode>
                <c:ptCount val="12"/>
                <c:pt idx="0">
                  <c:v>20</c:v>
                </c:pt>
                <c:pt idx="1">
                  <c:v>21</c:v>
                </c:pt>
                <c:pt idx="2">
                  <c:v>20</c:v>
                </c:pt>
                <c:pt idx="3">
                  <c:v>16</c:v>
                </c:pt>
                <c:pt idx="4">
                  <c:v>18</c:v>
                </c:pt>
                <c:pt idx="5">
                  <c:v>21</c:v>
                </c:pt>
                <c:pt idx="6">
                  <c:v>22</c:v>
                </c:pt>
                <c:pt idx="7">
                  <c:v>18</c:v>
                </c:pt>
                <c:pt idx="8">
                  <c:v>22</c:v>
                </c:pt>
                <c:pt idx="9">
                  <c:v>21</c:v>
                </c:pt>
                <c:pt idx="10">
                  <c:v>22</c:v>
                </c:pt>
                <c:pt idx="11">
                  <c:v>23</c:v>
                </c:pt>
              </c:numCache>
            </c:numRef>
          </c:val>
          <c:extLst>
            <c:ext xmlns:c16="http://schemas.microsoft.com/office/drawing/2014/chart" uri="{C3380CC4-5D6E-409C-BE32-E72D297353CC}">
              <c16:uniqueId val="{00000002-689B-419A-B6D4-7ECC9523B6DD}"/>
            </c:ext>
          </c:extLst>
        </c:ser>
        <c:dLbls>
          <c:showLegendKey val="0"/>
          <c:showVal val="0"/>
          <c:showCatName val="0"/>
          <c:showSerName val="0"/>
          <c:showPercent val="0"/>
          <c:showBubbleSize val="0"/>
        </c:dLbls>
        <c:axId val="264624768"/>
        <c:axId val="264626560"/>
      </c:areaChart>
      <c:dateAx>
        <c:axId val="264624768"/>
        <c:scaling>
          <c:orientation val="minMax"/>
        </c:scaling>
        <c:delete val="1"/>
        <c:axPos val="b"/>
        <c:numFmt formatCode="m/d/yyyy" sourceLinked="1"/>
        <c:majorTickMark val="out"/>
        <c:minorTickMark val="none"/>
        <c:tickLblPos val="nextTo"/>
        <c:crossAx val="264626560"/>
        <c:crosses val="autoZero"/>
        <c:auto val="1"/>
        <c:lblOffset val="100"/>
        <c:baseTimeUnit val="days"/>
      </c:dateAx>
      <c:valAx>
        <c:axId val="264626560"/>
        <c:scaling>
          <c:orientation val="minMax"/>
        </c:scaling>
        <c:delete val="1"/>
        <c:axPos val="l"/>
        <c:majorGridlines/>
        <c:numFmt formatCode="General" sourceLinked="1"/>
        <c:majorTickMark val="out"/>
        <c:minorTickMark val="none"/>
        <c:tickLblPos val="nextTo"/>
        <c:crossAx val="264624768"/>
        <c:crosses val="autoZero"/>
        <c:crossBetween val="midCat"/>
      </c:valAx>
      <c:spPr>
        <a:ln>
          <a:noFill/>
        </a:ln>
      </c:spPr>
    </c:plotArea>
    <c:plotVisOnly val="1"/>
    <c:dispBlanksAs val="zero"/>
    <c:showDLblsOverMax val="0"/>
  </c:chart>
  <c:spPr>
    <a:ln>
      <a:noFill/>
    </a:ln>
  </c:spPr>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CH" baseline="0" noProof="0" dirty="0"/>
              <a:t>Interessi in CHF al 15.07.2023</a:t>
            </a:r>
            <a:endParaRPr lang="it-CH" noProof="0" dirty="0"/>
          </a:p>
        </c:rich>
      </c:tx>
      <c:layout>
        <c:manualLayout>
          <c:xMode val="edge"/>
          <c:yMode val="edge"/>
          <c:x val="0.26657502813417894"/>
          <c:y val="4.38578099215344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Worksheet!$B$3</c:f>
              <c:strCache>
                <c:ptCount val="1"/>
                <c:pt idx="0">
                  <c:v>Spalte2</c:v>
                </c:pt>
              </c:strCache>
            </c:strRef>
          </c:tx>
          <c:spPr>
            <a:ln w="28575" cap="rnd">
              <a:solidFill>
                <a:schemeClr val="accent1"/>
              </a:solidFill>
              <a:round/>
            </a:ln>
            <a:effectLst/>
          </c:spPr>
          <c:marker>
            <c:symbol val="none"/>
          </c:marker>
          <c:cat>
            <c:strRef>
              <c:f>Worksheet!$A$4:$A$28</c:f>
              <c:strCache>
                <c:ptCount val="25"/>
                <c:pt idx="0">
                  <c:v>1 Mo</c:v>
                </c:pt>
                <c:pt idx="1">
                  <c:v>2 Mo</c:v>
                </c:pt>
                <c:pt idx="2">
                  <c:v>3 Mo</c:v>
                </c:pt>
                <c:pt idx="3">
                  <c:v>4 Mo</c:v>
                </c:pt>
                <c:pt idx="4">
                  <c:v>5 Mo</c:v>
                </c:pt>
                <c:pt idx="5">
                  <c:v>6 Mo</c:v>
                </c:pt>
                <c:pt idx="6">
                  <c:v>7 Mo</c:v>
                </c:pt>
                <c:pt idx="7">
                  <c:v>8 Mo</c:v>
                </c:pt>
                <c:pt idx="8">
                  <c:v>9 Mo</c:v>
                </c:pt>
                <c:pt idx="9">
                  <c:v>1 Yr</c:v>
                </c:pt>
                <c:pt idx="10">
                  <c:v>15 Mo</c:v>
                </c:pt>
                <c:pt idx="11">
                  <c:v>18 Mo</c:v>
                </c:pt>
                <c:pt idx="12">
                  <c:v>21 Mo</c:v>
                </c:pt>
                <c:pt idx="13">
                  <c:v>2 Yr</c:v>
                </c:pt>
                <c:pt idx="14">
                  <c:v>3 Yr</c:v>
                </c:pt>
                <c:pt idx="15">
                  <c:v>4 Yr</c:v>
                </c:pt>
                <c:pt idx="16">
                  <c:v>5 Yr</c:v>
                </c:pt>
                <c:pt idx="17">
                  <c:v>6 Yr</c:v>
                </c:pt>
                <c:pt idx="18">
                  <c:v>7 Yr</c:v>
                </c:pt>
                <c:pt idx="19">
                  <c:v>8 Yr</c:v>
                </c:pt>
                <c:pt idx="20">
                  <c:v>9 Yr</c:v>
                </c:pt>
                <c:pt idx="21">
                  <c:v>10 Yr</c:v>
                </c:pt>
                <c:pt idx="22">
                  <c:v>11 Yr</c:v>
                </c:pt>
                <c:pt idx="23">
                  <c:v>12 Yr</c:v>
                </c:pt>
                <c:pt idx="24">
                  <c:v>15 Yr</c:v>
                </c:pt>
              </c:strCache>
            </c:strRef>
          </c:cat>
          <c:val>
            <c:numRef>
              <c:f>Worksheet!$B$4:$B$28</c:f>
              <c:numCache>
                <c:formatCode>#,##0.0000</c:formatCode>
                <c:ptCount val="25"/>
                <c:pt idx="0">
                  <c:v>1.77112</c:v>
                </c:pt>
                <c:pt idx="1">
                  <c:v>1.7735799999999999</c:v>
                </c:pt>
                <c:pt idx="2">
                  <c:v>1.7544299999999999</c:v>
                </c:pt>
                <c:pt idx="3">
                  <c:v>1.7912699999999999</c:v>
                </c:pt>
                <c:pt idx="4">
                  <c:v>1.81179</c:v>
                </c:pt>
                <c:pt idx="5">
                  <c:v>1.8325400000000001</c:v>
                </c:pt>
                <c:pt idx="6">
                  <c:v>1.85249</c:v>
                </c:pt>
                <c:pt idx="7">
                  <c:v>1.8628199999999999</c:v>
                </c:pt>
                <c:pt idx="8">
                  <c:v>1.87917</c:v>
                </c:pt>
                <c:pt idx="9">
                  <c:v>1.91717</c:v>
                </c:pt>
                <c:pt idx="10">
                  <c:v>1.91</c:v>
                </c:pt>
                <c:pt idx="11">
                  <c:v>1.9068000000000001</c:v>
                </c:pt>
                <c:pt idx="12">
                  <c:v>1.8984099999999999</c:v>
                </c:pt>
                <c:pt idx="13">
                  <c:v>1.8934200000000001</c:v>
                </c:pt>
                <c:pt idx="14">
                  <c:v>1.85303</c:v>
                </c:pt>
                <c:pt idx="15">
                  <c:v>1.8059799999999999</c:v>
                </c:pt>
                <c:pt idx="16">
                  <c:v>1.77091</c:v>
                </c:pt>
                <c:pt idx="17">
                  <c:v>1.7509999999999999</c:v>
                </c:pt>
                <c:pt idx="18">
                  <c:v>1.7407999999999999</c:v>
                </c:pt>
                <c:pt idx="19">
                  <c:v>1.73671</c:v>
                </c:pt>
                <c:pt idx="20">
                  <c:v>1.7392399999999999</c:v>
                </c:pt>
                <c:pt idx="21">
                  <c:v>1.7423</c:v>
                </c:pt>
                <c:pt idx="22">
                  <c:v>1.75393</c:v>
                </c:pt>
                <c:pt idx="23">
                  <c:v>1.7636499999999999</c:v>
                </c:pt>
                <c:pt idx="24">
                  <c:v>1.7802</c:v>
                </c:pt>
              </c:numCache>
            </c:numRef>
          </c:val>
          <c:smooth val="0"/>
          <c:extLst>
            <c:ext xmlns:c16="http://schemas.microsoft.com/office/drawing/2014/chart" uri="{C3380CC4-5D6E-409C-BE32-E72D297353CC}">
              <c16:uniqueId val="{00000000-5FFF-4405-A0CD-75D77CDB92C5}"/>
            </c:ext>
          </c:extLst>
        </c:ser>
        <c:dLbls>
          <c:showLegendKey val="0"/>
          <c:showVal val="0"/>
          <c:showCatName val="0"/>
          <c:showSerName val="0"/>
          <c:showPercent val="0"/>
          <c:showBubbleSize val="0"/>
        </c:dLbls>
        <c:smooth val="0"/>
        <c:axId val="1963391456"/>
        <c:axId val="1963377312"/>
      </c:lineChart>
      <c:catAx>
        <c:axId val="1963391456"/>
        <c:scaling>
          <c:orientation val="minMax"/>
        </c:scaling>
        <c:delete val="1"/>
        <c:axPos val="b"/>
        <c:numFmt formatCode="General" sourceLinked="1"/>
        <c:majorTickMark val="none"/>
        <c:minorTickMark val="none"/>
        <c:tickLblPos val="nextTo"/>
        <c:crossAx val="1963377312"/>
        <c:crosses val="autoZero"/>
        <c:auto val="1"/>
        <c:lblAlgn val="ctr"/>
        <c:lblOffset val="100"/>
        <c:noMultiLvlLbl val="0"/>
      </c:catAx>
      <c:valAx>
        <c:axId val="1963377312"/>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6339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CH" noProof="0" dirty="0"/>
              <a:t>Tasso</a:t>
            </a:r>
            <a:r>
              <a:rPr lang="it-CH" baseline="0" noProof="0" dirty="0"/>
              <a:t> SWAP a 10 anni dal 2010 al 15.7.2023</a:t>
            </a:r>
            <a:endParaRPr lang="it-CH" noProof="0" dirty="0"/>
          </a:p>
        </c:rich>
      </c:tx>
      <c:layout>
        <c:manualLayout>
          <c:xMode val="edge"/>
          <c:yMode val="edge"/>
          <c:x val="0.27415202381640591"/>
          <c:y val="8.76733965778380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7.9385215928704955E-2"/>
          <c:y val="0.22010486750731881"/>
          <c:w val="0.87716352274188225"/>
          <c:h val="0.70967817650380582"/>
        </c:manualLayout>
      </c:layout>
      <c:lineChart>
        <c:grouping val="stacked"/>
        <c:varyColors val="0"/>
        <c:ser>
          <c:idx val="0"/>
          <c:order val="0"/>
          <c:spPr>
            <a:ln w="19050" cap="rnd">
              <a:solidFill>
                <a:schemeClr val="accent1"/>
              </a:solidFill>
              <a:round/>
            </a:ln>
            <a:effectLst/>
          </c:spPr>
          <c:marker>
            <c:symbol val="none"/>
          </c:marker>
          <c:cat>
            <c:numRef>
              <c:f>Tabelle1!$A$2:$A$3343</c:f>
              <c:numCache>
                <c:formatCode>dd\.mm\.yyyy</c:formatCode>
                <c:ptCount val="3342"/>
                <c:pt idx="0">
                  <c:v>40417</c:v>
                </c:pt>
                <c:pt idx="1">
                  <c:v>40420</c:v>
                </c:pt>
                <c:pt idx="2">
                  <c:v>40421</c:v>
                </c:pt>
                <c:pt idx="3">
                  <c:v>40422</c:v>
                </c:pt>
                <c:pt idx="4">
                  <c:v>40423</c:v>
                </c:pt>
                <c:pt idx="5">
                  <c:v>40424</c:v>
                </c:pt>
                <c:pt idx="6">
                  <c:v>40427</c:v>
                </c:pt>
                <c:pt idx="7">
                  <c:v>40428</c:v>
                </c:pt>
                <c:pt idx="8">
                  <c:v>40429</c:v>
                </c:pt>
                <c:pt idx="9">
                  <c:v>40430</c:v>
                </c:pt>
                <c:pt idx="10">
                  <c:v>40431</c:v>
                </c:pt>
                <c:pt idx="11">
                  <c:v>40434</c:v>
                </c:pt>
                <c:pt idx="12">
                  <c:v>40435</c:v>
                </c:pt>
                <c:pt idx="13">
                  <c:v>40436</c:v>
                </c:pt>
                <c:pt idx="14">
                  <c:v>40437</c:v>
                </c:pt>
                <c:pt idx="15">
                  <c:v>40438</c:v>
                </c:pt>
                <c:pt idx="16">
                  <c:v>40441</c:v>
                </c:pt>
                <c:pt idx="17">
                  <c:v>40442</c:v>
                </c:pt>
                <c:pt idx="18">
                  <c:v>40443</c:v>
                </c:pt>
                <c:pt idx="19">
                  <c:v>40444</c:v>
                </c:pt>
                <c:pt idx="20">
                  <c:v>40445</c:v>
                </c:pt>
                <c:pt idx="21">
                  <c:v>40448</c:v>
                </c:pt>
                <c:pt idx="22">
                  <c:v>40449</c:v>
                </c:pt>
                <c:pt idx="23">
                  <c:v>40450</c:v>
                </c:pt>
                <c:pt idx="24">
                  <c:v>40451</c:v>
                </c:pt>
                <c:pt idx="25">
                  <c:v>40452</c:v>
                </c:pt>
                <c:pt idx="26">
                  <c:v>40455</c:v>
                </c:pt>
                <c:pt idx="27">
                  <c:v>40456</c:v>
                </c:pt>
                <c:pt idx="28">
                  <c:v>40457</c:v>
                </c:pt>
                <c:pt idx="29">
                  <c:v>40458</c:v>
                </c:pt>
                <c:pt idx="30">
                  <c:v>40459</c:v>
                </c:pt>
                <c:pt idx="31">
                  <c:v>40462</c:v>
                </c:pt>
                <c:pt idx="32">
                  <c:v>40463</c:v>
                </c:pt>
                <c:pt idx="33">
                  <c:v>40464</c:v>
                </c:pt>
                <c:pt idx="34">
                  <c:v>40465</c:v>
                </c:pt>
                <c:pt idx="35">
                  <c:v>40466</c:v>
                </c:pt>
                <c:pt idx="36">
                  <c:v>40469</c:v>
                </c:pt>
                <c:pt idx="37">
                  <c:v>40470</c:v>
                </c:pt>
                <c:pt idx="38">
                  <c:v>40471</c:v>
                </c:pt>
                <c:pt idx="39">
                  <c:v>40472</c:v>
                </c:pt>
                <c:pt idx="40">
                  <c:v>40473</c:v>
                </c:pt>
                <c:pt idx="41">
                  <c:v>40476</c:v>
                </c:pt>
                <c:pt idx="42">
                  <c:v>40477</c:v>
                </c:pt>
                <c:pt idx="43">
                  <c:v>40478</c:v>
                </c:pt>
                <c:pt idx="44">
                  <c:v>40479</c:v>
                </c:pt>
                <c:pt idx="45">
                  <c:v>40480</c:v>
                </c:pt>
                <c:pt idx="46">
                  <c:v>40483</c:v>
                </c:pt>
                <c:pt idx="47">
                  <c:v>40484</c:v>
                </c:pt>
                <c:pt idx="48">
                  <c:v>40485</c:v>
                </c:pt>
                <c:pt idx="49">
                  <c:v>40486</c:v>
                </c:pt>
                <c:pt idx="50">
                  <c:v>40487</c:v>
                </c:pt>
                <c:pt idx="51">
                  <c:v>40490</c:v>
                </c:pt>
                <c:pt idx="52">
                  <c:v>40491</c:v>
                </c:pt>
                <c:pt idx="53">
                  <c:v>40492</c:v>
                </c:pt>
                <c:pt idx="54">
                  <c:v>40493</c:v>
                </c:pt>
                <c:pt idx="55">
                  <c:v>40494</c:v>
                </c:pt>
                <c:pt idx="56">
                  <c:v>40497</c:v>
                </c:pt>
                <c:pt idx="57">
                  <c:v>40498</c:v>
                </c:pt>
                <c:pt idx="58">
                  <c:v>40499</c:v>
                </c:pt>
                <c:pt idx="59">
                  <c:v>40500</c:v>
                </c:pt>
                <c:pt idx="60">
                  <c:v>40501</c:v>
                </c:pt>
                <c:pt idx="61">
                  <c:v>40504</c:v>
                </c:pt>
                <c:pt idx="62">
                  <c:v>40505</c:v>
                </c:pt>
                <c:pt idx="63">
                  <c:v>40506</c:v>
                </c:pt>
                <c:pt idx="64">
                  <c:v>40507</c:v>
                </c:pt>
                <c:pt idx="65">
                  <c:v>40508</c:v>
                </c:pt>
                <c:pt idx="66">
                  <c:v>40511</c:v>
                </c:pt>
                <c:pt idx="67">
                  <c:v>40512</c:v>
                </c:pt>
                <c:pt idx="68">
                  <c:v>40513</c:v>
                </c:pt>
                <c:pt idx="69">
                  <c:v>40514</c:v>
                </c:pt>
                <c:pt idx="70">
                  <c:v>40515</c:v>
                </c:pt>
                <c:pt idx="71">
                  <c:v>40518</c:v>
                </c:pt>
                <c:pt idx="72">
                  <c:v>40519</c:v>
                </c:pt>
                <c:pt idx="73">
                  <c:v>40520</c:v>
                </c:pt>
                <c:pt idx="74">
                  <c:v>40521</c:v>
                </c:pt>
                <c:pt idx="75">
                  <c:v>40522</c:v>
                </c:pt>
                <c:pt idx="76">
                  <c:v>40525</c:v>
                </c:pt>
                <c:pt idx="77">
                  <c:v>40526</c:v>
                </c:pt>
                <c:pt idx="78">
                  <c:v>40527</c:v>
                </c:pt>
                <c:pt idx="79">
                  <c:v>40528</c:v>
                </c:pt>
                <c:pt idx="80">
                  <c:v>40529</c:v>
                </c:pt>
                <c:pt idx="81">
                  <c:v>40532</c:v>
                </c:pt>
                <c:pt idx="82">
                  <c:v>40533</c:v>
                </c:pt>
                <c:pt idx="83">
                  <c:v>40534</c:v>
                </c:pt>
                <c:pt idx="84">
                  <c:v>40535</c:v>
                </c:pt>
                <c:pt idx="85">
                  <c:v>40536</c:v>
                </c:pt>
                <c:pt idx="86">
                  <c:v>40539</c:v>
                </c:pt>
                <c:pt idx="87">
                  <c:v>40540</c:v>
                </c:pt>
                <c:pt idx="88">
                  <c:v>40541</c:v>
                </c:pt>
                <c:pt idx="89">
                  <c:v>40542</c:v>
                </c:pt>
                <c:pt idx="90">
                  <c:v>40543</c:v>
                </c:pt>
                <c:pt idx="91">
                  <c:v>40546</c:v>
                </c:pt>
                <c:pt idx="92">
                  <c:v>40547</c:v>
                </c:pt>
                <c:pt idx="93">
                  <c:v>40548</c:v>
                </c:pt>
                <c:pt idx="94">
                  <c:v>40549</c:v>
                </c:pt>
                <c:pt idx="95">
                  <c:v>40550</c:v>
                </c:pt>
                <c:pt idx="96">
                  <c:v>40553</c:v>
                </c:pt>
                <c:pt idx="97">
                  <c:v>40554</c:v>
                </c:pt>
                <c:pt idx="98">
                  <c:v>40555</c:v>
                </c:pt>
                <c:pt idx="99">
                  <c:v>40556</c:v>
                </c:pt>
                <c:pt idx="100">
                  <c:v>40557</c:v>
                </c:pt>
                <c:pt idx="101">
                  <c:v>40560</c:v>
                </c:pt>
                <c:pt idx="102">
                  <c:v>40561</c:v>
                </c:pt>
                <c:pt idx="103">
                  <c:v>40562</c:v>
                </c:pt>
                <c:pt idx="104">
                  <c:v>40563</c:v>
                </c:pt>
                <c:pt idx="105">
                  <c:v>40564</c:v>
                </c:pt>
                <c:pt idx="106">
                  <c:v>40567</c:v>
                </c:pt>
                <c:pt idx="107">
                  <c:v>40568</c:v>
                </c:pt>
                <c:pt idx="108">
                  <c:v>40569</c:v>
                </c:pt>
                <c:pt idx="109">
                  <c:v>40570</c:v>
                </c:pt>
                <c:pt idx="110">
                  <c:v>40571</c:v>
                </c:pt>
                <c:pt idx="111">
                  <c:v>40574</c:v>
                </c:pt>
                <c:pt idx="112">
                  <c:v>40575</c:v>
                </c:pt>
                <c:pt idx="113">
                  <c:v>40576</c:v>
                </c:pt>
                <c:pt idx="114">
                  <c:v>40577</c:v>
                </c:pt>
                <c:pt idx="115">
                  <c:v>40578</c:v>
                </c:pt>
                <c:pt idx="116">
                  <c:v>40581</c:v>
                </c:pt>
                <c:pt idx="117">
                  <c:v>40582</c:v>
                </c:pt>
                <c:pt idx="118">
                  <c:v>40583</c:v>
                </c:pt>
                <c:pt idx="119">
                  <c:v>40584</c:v>
                </c:pt>
                <c:pt idx="120">
                  <c:v>40585</c:v>
                </c:pt>
                <c:pt idx="121">
                  <c:v>40588</c:v>
                </c:pt>
                <c:pt idx="122">
                  <c:v>40589</c:v>
                </c:pt>
                <c:pt idx="123">
                  <c:v>40590</c:v>
                </c:pt>
                <c:pt idx="124">
                  <c:v>40591</c:v>
                </c:pt>
                <c:pt idx="125">
                  <c:v>40592</c:v>
                </c:pt>
                <c:pt idx="126">
                  <c:v>40595</c:v>
                </c:pt>
                <c:pt idx="127">
                  <c:v>40596</c:v>
                </c:pt>
                <c:pt idx="128">
                  <c:v>40597</c:v>
                </c:pt>
                <c:pt idx="129">
                  <c:v>40598</c:v>
                </c:pt>
                <c:pt idx="130">
                  <c:v>40599</c:v>
                </c:pt>
                <c:pt idx="131">
                  <c:v>40602</c:v>
                </c:pt>
                <c:pt idx="132">
                  <c:v>40603</c:v>
                </c:pt>
                <c:pt idx="133">
                  <c:v>40604</c:v>
                </c:pt>
                <c:pt idx="134">
                  <c:v>40605</c:v>
                </c:pt>
                <c:pt idx="135">
                  <c:v>40606</c:v>
                </c:pt>
                <c:pt idx="136">
                  <c:v>40609</c:v>
                </c:pt>
                <c:pt idx="137">
                  <c:v>40610</c:v>
                </c:pt>
                <c:pt idx="138">
                  <c:v>40611</c:v>
                </c:pt>
                <c:pt idx="139">
                  <c:v>40612</c:v>
                </c:pt>
                <c:pt idx="140">
                  <c:v>40613</c:v>
                </c:pt>
                <c:pt idx="141">
                  <c:v>40616</c:v>
                </c:pt>
                <c:pt idx="142">
                  <c:v>40617</c:v>
                </c:pt>
                <c:pt idx="143">
                  <c:v>40618</c:v>
                </c:pt>
                <c:pt idx="144">
                  <c:v>40619</c:v>
                </c:pt>
                <c:pt idx="145">
                  <c:v>40620</c:v>
                </c:pt>
                <c:pt idx="146">
                  <c:v>40623</c:v>
                </c:pt>
                <c:pt idx="147">
                  <c:v>40624</c:v>
                </c:pt>
                <c:pt idx="148">
                  <c:v>40625</c:v>
                </c:pt>
                <c:pt idx="149">
                  <c:v>40626</c:v>
                </c:pt>
                <c:pt idx="150">
                  <c:v>40627</c:v>
                </c:pt>
                <c:pt idx="151">
                  <c:v>40630</c:v>
                </c:pt>
                <c:pt idx="152">
                  <c:v>40631</c:v>
                </c:pt>
                <c:pt idx="153">
                  <c:v>40632</c:v>
                </c:pt>
                <c:pt idx="154">
                  <c:v>40633</c:v>
                </c:pt>
                <c:pt idx="155">
                  <c:v>40634</c:v>
                </c:pt>
                <c:pt idx="156">
                  <c:v>40637</c:v>
                </c:pt>
                <c:pt idx="157">
                  <c:v>40638</c:v>
                </c:pt>
                <c:pt idx="158">
                  <c:v>40639</c:v>
                </c:pt>
                <c:pt idx="159">
                  <c:v>40640</c:v>
                </c:pt>
                <c:pt idx="160">
                  <c:v>40641</c:v>
                </c:pt>
                <c:pt idx="161">
                  <c:v>40644</c:v>
                </c:pt>
                <c:pt idx="162">
                  <c:v>40645</c:v>
                </c:pt>
                <c:pt idx="163">
                  <c:v>40646</c:v>
                </c:pt>
                <c:pt idx="164">
                  <c:v>40647</c:v>
                </c:pt>
                <c:pt idx="165">
                  <c:v>40648</c:v>
                </c:pt>
                <c:pt idx="166">
                  <c:v>40651</c:v>
                </c:pt>
                <c:pt idx="167">
                  <c:v>40652</c:v>
                </c:pt>
                <c:pt idx="168">
                  <c:v>40653</c:v>
                </c:pt>
                <c:pt idx="169">
                  <c:v>40654</c:v>
                </c:pt>
                <c:pt idx="170">
                  <c:v>40655</c:v>
                </c:pt>
                <c:pt idx="171">
                  <c:v>40658</c:v>
                </c:pt>
                <c:pt idx="172">
                  <c:v>40659</c:v>
                </c:pt>
                <c:pt idx="173">
                  <c:v>40660</c:v>
                </c:pt>
                <c:pt idx="174">
                  <c:v>40661</c:v>
                </c:pt>
                <c:pt idx="175">
                  <c:v>40662</c:v>
                </c:pt>
                <c:pt idx="176">
                  <c:v>40665</c:v>
                </c:pt>
                <c:pt idx="177">
                  <c:v>40666</c:v>
                </c:pt>
                <c:pt idx="178">
                  <c:v>40667</c:v>
                </c:pt>
                <c:pt idx="179">
                  <c:v>40668</c:v>
                </c:pt>
                <c:pt idx="180">
                  <c:v>40669</c:v>
                </c:pt>
                <c:pt idx="181">
                  <c:v>40672</c:v>
                </c:pt>
                <c:pt idx="182">
                  <c:v>40673</c:v>
                </c:pt>
                <c:pt idx="183">
                  <c:v>40674</c:v>
                </c:pt>
                <c:pt idx="184">
                  <c:v>40675</c:v>
                </c:pt>
                <c:pt idx="185">
                  <c:v>40676</c:v>
                </c:pt>
                <c:pt idx="186">
                  <c:v>40679</c:v>
                </c:pt>
                <c:pt idx="187">
                  <c:v>40680</c:v>
                </c:pt>
                <c:pt idx="188">
                  <c:v>40681</c:v>
                </c:pt>
                <c:pt idx="189">
                  <c:v>40682</c:v>
                </c:pt>
                <c:pt idx="190">
                  <c:v>40683</c:v>
                </c:pt>
                <c:pt idx="191">
                  <c:v>40686</c:v>
                </c:pt>
                <c:pt idx="192">
                  <c:v>40687</c:v>
                </c:pt>
                <c:pt idx="193">
                  <c:v>40688</c:v>
                </c:pt>
                <c:pt idx="194">
                  <c:v>40689</c:v>
                </c:pt>
                <c:pt idx="195">
                  <c:v>40690</c:v>
                </c:pt>
                <c:pt idx="196">
                  <c:v>40693</c:v>
                </c:pt>
                <c:pt idx="197">
                  <c:v>40694</c:v>
                </c:pt>
                <c:pt idx="198">
                  <c:v>40695</c:v>
                </c:pt>
                <c:pt idx="199">
                  <c:v>40696</c:v>
                </c:pt>
                <c:pt idx="200">
                  <c:v>40697</c:v>
                </c:pt>
                <c:pt idx="201">
                  <c:v>40700</c:v>
                </c:pt>
                <c:pt idx="202">
                  <c:v>40701</c:v>
                </c:pt>
                <c:pt idx="203">
                  <c:v>40702</c:v>
                </c:pt>
                <c:pt idx="204">
                  <c:v>40703</c:v>
                </c:pt>
                <c:pt idx="205">
                  <c:v>40704</c:v>
                </c:pt>
                <c:pt idx="206">
                  <c:v>40707</c:v>
                </c:pt>
                <c:pt idx="207">
                  <c:v>40708</c:v>
                </c:pt>
                <c:pt idx="208">
                  <c:v>40709</c:v>
                </c:pt>
                <c:pt idx="209">
                  <c:v>40710</c:v>
                </c:pt>
                <c:pt idx="210">
                  <c:v>40711</c:v>
                </c:pt>
                <c:pt idx="211">
                  <c:v>40714</c:v>
                </c:pt>
                <c:pt idx="212">
                  <c:v>40715</c:v>
                </c:pt>
                <c:pt idx="213">
                  <c:v>40716</c:v>
                </c:pt>
                <c:pt idx="214">
                  <c:v>40717</c:v>
                </c:pt>
                <c:pt idx="215">
                  <c:v>40718</c:v>
                </c:pt>
                <c:pt idx="216">
                  <c:v>40721</c:v>
                </c:pt>
                <c:pt idx="217">
                  <c:v>40722</c:v>
                </c:pt>
                <c:pt idx="218">
                  <c:v>40723</c:v>
                </c:pt>
                <c:pt idx="219">
                  <c:v>40724</c:v>
                </c:pt>
                <c:pt idx="220">
                  <c:v>40725</c:v>
                </c:pt>
                <c:pt idx="221">
                  <c:v>40728</c:v>
                </c:pt>
                <c:pt idx="222">
                  <c:v>40729</c:v>
                </c:pt>
                <c:pt idx="223">
                  <c:v>40730</c:v>
                </c:pt>
                <c:pt idx="224">
                  <c:v>40731</c:v>
                </c:pt>
                <c:pt idx="225">
                  <c:v>40732</c:v>
                </c:pt>
                <c:pt idx="226">
                  <c:v>40735</c:v>
                </c:pt>
                <c:pt idx="227">
                  <c:v>40736</c:v>
                </c:pt>
                <c:pt idx="228">
                  <c:v>40737</c:v>
                </c:pt>
                <c:pt idx="229">
                  <c:v>40738</c:v>
                </c:pt>
                <c:pt idx="230">
                  <c:v>40739</c:v>
                </c:pt>
                <c:pt idx="231">
                  <c:v>40742</c:v>
                </c:pt>
                <c:pt idx="232">
                  <c:v>40743</c:v>
                </c:pt>
                <c:pt idx="233">
                  <c:v>40744</c:v>
                </c:pt>
                <c:pt idx="234">
                  <c:v>40745</c:v>
                </c:pt>
                <c:pt idx="235">
                  <c:v>40746</c:v>
                </c:pt>
                <c:pt idx="236">
                  <c:v>40749</c:v>
                </c:pt>
                <c:pt idx="237">
                  <c:v>40750</c:v>
                </c:pt>
                <c:pt idx="238">
                  <c:v>40751</c:v>
                </c:pt>
                <c:pt idx="239">
                  <c:v>40752</c:v>
                </c:pt>
                <c:pt idx="240">
                  <c:v>40753</c:v>
                </c:pt>
                <c:pt idx="241">
                  <c:v>40756</c:v>
                </c:pt>
                <c:pt idx="242">
                  <c:v>40757</c:v>
                </c:pt>
                <c:pt idx="243">
                  <c:v>40758</c:v>
                </c:pt>
                <c:pt idx="244">
                  <c:v>40759</c:v>
                </c:pt>
                <c:pt idx="245">
                  <c:v>40760</c:v>
                </c:pt>
                <c:pt idx="246">
                  <c:v>40763</c:v>
                </c:pt>
                <c:pt idx="247">
                  <c:v>40764</c:v>
                </c:pt>
                <c:pt idx="248">
                  <c:v>40765</c:v>
                </c:pt>
                <c:pt idx="249">
                  <c:v>40766</c:v>
                </c:pt>
                <c:pt idx="250">
                  <c:v>40767</c:v>
                </c:pt>
                <c:pt idx="251">
                  <c:v>40770</c:v>
                </c:pt>
                <c:pt idx="252">
                  <c:v>40771</c:v>
                </c:pt>
                <c:pt idx="253">
                  <c:v>40772</c:v>
                </c:pt>
                <c:pt idx="254">
                  <c:v>40773</c:v>
                </c:pt>
                <c:pt idx="255">
                  <c:v>40774</c:v>
                </c:pt>
                <c:pt idx="256">
                  <c:v>40777</c:v>
                </c:pt>
                <c:pt idx="257">
                  <c:v>40778</c:v>
                </c:pt>
                <c:pt idx="258">
                  <c:v>40779</c:v>
                </c:pt>
                <c:pt idx="259">
                  <c:v>40780</c:v>
                </c:pt>
                <c:pt idx="260">
                  <c:v>40781</c:v>
                </c:pt>
                <c:pt idx="261">
                  <c:v>40784</c:v>
                </c:pt>
                <c:pt idx="262">
                  <c:v>40785</c:v>
                </c:pt>
                <c:pt idx="263">
                  <c:v>40786</c:v>
                </c:pt>
                <c:pt idx="264">
                  <c:v>40787</c:v>
                </c:pt>
                <c:pt idx="265">
                  <c:v>40788</c:v>
                </c:pt>
                <c:pt idx="266">
                  <c:v>40791</c:v>
                </c:pt>
                <c:pt idx="267">
                  <c:v>40792</c:v>
                </c:pt>
                <c:pt idx="268">
                  <c:v>40793</c:v>
                </c:pt>
                <c:pt idx="269">
                  <c:v>40794</c:v>
                </c:pt>
                <c:pt idx="270">
                  <c:v>40795</c:v>
                </c:pt>
                <c:pt idx="271">
                  <c:v>40798</c:v>
                </c:pt>
                <c:pt idx="272">
                  <c:v>40799</c:v>
                </c:pt>
                <c:pt idx="273">
                  <c:v>40800</c:v>
                </c:pt>
                <c:pt idx="274">
                  <c:v>40801</c:v>
                </c:pt>
                <c:pt idx="275">
                  <c:v>40802</c:v>
                </c:pt>
                <c:pt idx="276">
                  <c:v>40805</c:v>
                </c:pt>
                <c:pt idx="277">
                  <c:v>40806</c:v>
                </c:pt>
                <c:pt idx="278">
                  <c:v>40807</c:v>
                </c:pt>
                <c:pt idx="279">
                  <c:v>40808</c:v>
                </c:pt>
                <c:pt idx="280">
                  <c:v>40809</c:v>
                </c:pt>
                <c:pt idx="281">
                  <c:v>40812</c:v>
                </c:pt>
                <c:pt idx="282">
                  <c:v>40813</c:v>
                </c:pt>
                <c:pt idx="283">
                  <c:v>40814</c:v>
                </c:pt>
                <c:pt idx="284">
                  <c:v>40815</c:v>
                </c:pt>
                <c:pt idx="285">
                  <c:v>40816</c:v>
                </c:pt>
                <c:pt idx="286">
                  <c:v>40819</c:v>
                </c:pt>
                <c:pt idx="287">
                  <c:v>40820</c:v>
                </c:pt>
                <c:pt idx="288">
                  <c:v>40821</c:v>
                </c:pt>
                <c:pt idx="289">
                  <c:v>40822</c:v>
                </c:pt>
                <c:pt idx="290">
                  <c:v>40823</c:v>
                </c:pt>
                <c:pt idx="291">
                  <c:v>40826</c:v>
                </c:pt>
                <c:pt idx="292">
                  <c:v>40827</c:v>
                </c:pt>
                <c:pt idx="293">
                  <c:v>40828</c:v>
                </c:pt>
                <c:pt idx="294">
                  <c:v>40829</c:v>
                </c:pt>
                <c:pt idx="295">
                  <c:v>40830</c:v>
                </c:pt>
                <c:pt idx="296">
                  <c:v>40833</c:v>
                </c:pt>
                <c:pt idx="297">
                  <c:v>40834</c:v>
                </c:pt>
                <c:pt idx="298">
                  <c:v>40835</c:v>
                </c:pt>
                <c:pt idx="299">
                  <c:v>40836</c:v>
                </c:pt>
                <c:pt idx="300">
                  <c:v>40837</c:v>
                </c:pt>
                <c:pt idx="301">
                  <c:v>40840</c:v>
                </c:pt>
                <c:pt idx="302">
                  <c:v>40841</c:v>
                </c:pt>
                <c:pt idx="303">
                  <c:v>40842</c:v>
                </c:pt>
                <c:pt idx="304">
                  <c:v>40843</c:v>
                </c:pt>
                <c:pt idx="305">
                  <c:v>40844</c:v>
                </c:pt>
                <c:pt idx="306">
                  <c:v>40847</c:v>
                </c:pt>
                <c:pt idx="307">
                  <c:v>40848</c:v>
                </c:pt>
                <c:pt idx="308">
                  <c:v>40849</c:v>
                </c:pt>
                <c:pt idx="309">
                  <c:v>40850</c:v>
                </c:pt>
                <c:pt idx="310">
                  <c:v>40851</c:v>
                </c:pt>
                <c:pt idx="311">
                  <c:v>40854</c:v>
                </c:pt>
                <c:pt idx="312">
                  <c:v>40855</c:v>
                </c:pt>
                <c:pt idx="313">
                  <c:v>40856</c:v>
                </c:pt>
                <c:pt idx="314">
                  <c:v>40857</c:v>
                </c:pt>
                <c:pt idx="315">
                  <c:v>40858</c:v>
                </c:pt>
                <c:pt idx="316">
                  <c:v>40861</c:v>
                </c:pt>
                <c:pt idx="317">
                  <c:v>40862</c:v>
                </c:pt>
                <c:pt idx="318">
                  <c:v>40863</c:v>
                </c:pt>
                <c:pt idx="319">
                  <c:v>40864</c:v>
                </c:pt>
                <c:pt idx="320">
                  <c:v>40865</c:v>
                </c:pt>
                <c:pt idx="321">
                  <c:v>40868</c:v>
                </c:pt>
                <c:pt idx="322">
                  <c:v>40869</c:v>
                </c:pt>
                <c:pt idx="323">
                  <c:v>40870</c:v>
                </c:pt>
                <c:pt idx="324">
                  <c:v>40871</c:v>
                </c:pt>
                <c:pt idx="325">
                  <c:v>40872</c:v>
                </c:pt>
                <c:pt idx="326">
                  <c:v>40875</c:v>
                </c:pt>
                <c:pt idx="327">
                  <c:v>40876</c:v>
                </c:pt>
                <c:pt idx="328">
                  <c:v>40877</c:v>
                </c:pt>
                <c:pt idx="329">
                  <c:v>40878</c:v>
                </c:pt>
                <c:pt idx="330">
                  <c:v>40879</c:v>
                </c:pt>
                <c:pt idx="331">
                  <c:v>40882</c:v>
                </c:pt>
                <c:pt idx="332">
                  <c:v>40883</c:v>
                </c:pt>
                <c:pt idx="333">
                  <c:v>40884</c:v>
                </c:pt>
                <c:pt idx="334">
                  <c:v>40885</c:v>
                </c:pt>
                <c:pt idx="335">
                  <c:v>40886</c:v>
                </c:pt>
                <c:pt idx="336">
                  <c:v>40889</c:v>
                </c:pt>
                <c:pt idx="337">
                  <c:v>40890</c:v>
                </c:pt>
                <c:pt idx="338">
                  <c:v>40891</c:v>
                </c:pt>
                <c:pt idx="339">
                  <c:v>40892</c:v>
                </c:pt>
                <c:pt idx="340">
                  <c:v>40893</c:v>
                </c:pt>
                <c:pt idx="341">
                  <c:v>40896</c:v>
                </c:pt>
                <c:pt idx="342">
                  <c:v>40897</c:v>
                </c:pt>
                <c:pt idx="343">
                  <c:v>40898</c:v>
                </c:pt>
                <c:pt idx="344">
                  <c:v>40899</c:v>
                </c:pt>
                <c:pt idx="345">
                  <c:v>40900</c:v>
                </c:pt>
                <c:pt idx="346">
                  <c:v>40903</c:v>
                </c:pt>
                <c:pt idx="347">
                  <c:v>40904</c:v>
                </c:pt>
                <c:pt idx="348">
                  <c:v>40905</c:v>
                </c:pt>
                <c:pt idx="349">
                  <c:v>40906</c:v>
                </c:pt>
                <c:pt idx="350">
                  <c:v>40907</c:v>
                </c:pt>
                <c:pt idx="351">
                  <c:v>40910</c:v>
                </c:pt>
                <c:pt idx="352">
                  <c:v>40911</c:v>
                </c:pt>
                <c:pt idx="353">
                  <c:v>40912</c:v>
                </c:pt>
                <c:pt idx="354">
                  <c:v>40913</c:v>
                </c:pt>
                <c:pt idx="355">
                  <c:v>40914</c:v>
                </c:pt>
                <c:pt idx="356">
                  <c:v>40917</c:v>
                </c:pt>
                <c:pt idx="357">
                  <c:v>40918</c:v>
                </c:pt>
                <c:pt idx="358">
                  <c:v>40919</c:v>
                </c:pt>
                <c:pt idx="359">
                  <c:v>40920</c:v>
                </c:pt>
                <c:pt idx="360">
                  <c:v>40921</c:v>
                </c:pt>
                <c:pt idx="361">
                  <c:v>40924</c:v>
                </c:pt>
                <c:pt idx="362">
                  <c:v>40925</c:v>
                </c:pt>
                <c:pt idx="363">
                  <c:v>40926</c:v>
                </c:pt>
                <c:pt idx="364">
                  <c:v>40927</c:v>
                </c:pt>
                <c:pt idx="365">
                  <c:v>40928</c:v>
                </c:pt>
                <c:pt idx="366">
                  <c:v>40931</c:v>
                </c:pt>
                <c:pt idx="367">
                  <c:v>40932</c:v>
                </c:pt>
                <c:pt idx="368">
                  <c:v>40933</c:v>
                </c:pt>
                <c:pt idx="369">
                  <c:v>40934</c:v>
                </c:pt>
                <c:pt idx="370">
                  <c:v>40935</c:v>
                </c:pt>
                <c:pt idx="371">
                  <c:v>40938</c:v>
                </c:pt>
                <c:pt idx="372">
                  <c:v>40939</c:v>
                </c:pt>
                <c:pt idx="373">
                  <c:v>40940</c:v>
                </c:pt>
                <c:pt idx="374">
                  <c:v>40941</c:v>
                </c:pt>
                <c:pt idx="375">
                  <c:v>40942</c:v>
                </c:pt>
                <c:pt idx="376">
                  <c:v>40945</c:v>
                </c:pt>
                <c:pt idx="377">
                  <c:v>40946</c:v>
                </c:pt>
                <c:pt idx="378">
                  <c:v>40947</c:v>
                </c:pt>
                <c:pt idx="379">
                  <c:v>40948</c:v>
                </c:pt>
                <c:pt idx="380">
                  <c:v>40949</c:v>
                </c:pt>
                <c:pt idx="381">
                  <c:v>40952</c:v>
                </c:pt>
                <c:pt idx="382">
                  <c:v>40953</c:v>
                </c:pt>
                <c:pt idx="383">
                  <c:v>40954</c:v>
                </c:pt>
                <c:pt idx="384">
                  <c:v>40955</c:v>
                </c:pt>
                <c:pt idx="385">
                  <c:v>40956</c:v>
                </c:pt>
                <c:pt idx="386">
                  <c:v>40959</c:v>
                </c:pt>
                <c:pt idx="387">
                  <c:v>40960</c:v>
                </c:pt>
                <c:pt idx="388">
                  <c:v>40961</c:v>
                </c:pt>
                <c:pt idx="389">
                  <c:v>40962</c:v>
                </c:pt>
                <c:pt idx="390">
                  <c:v>40963</c:v>
                </c:pt>
                <c:pt idx="391">
                  <c:v>40966</c:v>
                </c:pt>
                <c:pt idx="392">
                  <c:v>40967</c:v>
                </c:pt>
                <c:pt idx="393">
                  <c:v>40968</c:v>
                </c:pt>
                <c:pt idx="394">
                  <c:v>40969</c:v>
                </c:pt>
                <c:pt idx="395">
                  <c:v>40970</c:v>
                </c:pt>
                <c:pt idx="396">
                  <c:v>40973</c:v>
                </c:pt>
                <c:pt idx="397">
                  <c:v>40974</c:v>
                </c:pt>
                <c:pt idx="398">
                  <c:v>40975</c:v>
                </c:pt>
                <c:pt idx="399">
                  <c:v>40976</c:v>
                </c:pt>
                <c:pt idx="400">
                  <c:v>40977</c:v>
                </c:pt>
                <c:pt idx="401">
                  <c:v>40980</c:v>
                </c:pt>
                <c:pt idx="402">
                  <c:v>40981</c:v>
                </c:pt>
                <c:pt idx="403">
                  <c:v>40982</c:v>
                </c:pt>
                <c:pt idx="404">
                  <c:v>40983</c:v>
                </c:pt>
                <c:pt idx="405">
                  <c:v>40984</c:v>
                </c:pt>
                <c:pt idx="406">
                  <c:v>40987</c:v>
                </c:pt>
                <c:pt idx="407">
                  <c:v>40988</c:v>
                </c:pt>
                <c:pt idx="408">
                  <c:v>40989</c:v>
                </c:pt>
                <c:pt idx="409">
                  <c:v>40990</c:v>
                </c:pt>
                <c:pt idx="410">
                  <c:v>40991</c:v>
                </c:pt>
                <c:pt idx="411">
                  <c:v>40994</c:v>
                </c:pt>
                <c:pt idx="412">
                  <c:v>40995</c:v>
                </c:pt>
                <c:pt idx="413">
                  <c:v>40996</c:v>
                </c:pt>
                <c:pt idx="414">
                  <c:v>40997</c:v>
                </c:pt>
                <c:pt idx="415">
                  <c:v>40998</c:v>
                </c:pt>
                <c:pt idx="416">
                  <c:v>41001</c:v>
                </c:pt>
                <c:pt idx="417">
                  <c:v>41002</c:v>
                </c:pt>
                <c:pt idx="418">
                  <c:v>41003</c:v>
                </c:pt>
                <c:pt idx="419">
                  <c:v>41004</c:v>
                </c:pt>
                <c:pt idx="420">
                  <c:v>41009</c:v>
                </c:pt>
                <c:pt idx="421">
                  <c:v>41010</c:v>
                </c:pt>
                <c:pt idx="422">
                  <c:v>41011</c:v>
                </c:pt>
                <c:pt idx="423">
                  <c:v>41012</c:v>
                </c:pt>
                <c:pt idx="424">
                  <c:v>41015</c:v>
                </c:pt>
                <c:pt idx="425">
                  <c:v>41016</c:v>
                </c:pt>
                <c:pt idx="426">
                  <c:v>41017</c:v>
                </c:pt>
                <c:pt idx="427">
                  <c:v>41018</c:v>
                </c:pt>
                <c:pt idx="428">
                  <c:v>41019</c:v>
                </c:pt>
                <c:pt idx="429">
                  <c:v>41022</c:v>
                </c:pt>
                <c:pt idx="430">
                  <c:v>41023</c:v>
                </c:pt>
                <c:pt idx="431">
                  <c:v>41024</c:v>
                </c:pt>
                <c:pt idx="432">
                  <c:v>41025</c:v>
                </c:pt>
                <c:pt idx="433">
                  <c:v>41026</c:v>
                </c:pt>
                <c:pt idx="434">
                  <c:v>41029</c:v>
                </c:pt>
                <c:pt idx="435">
                  <c:v>41030</c:v>
                </c:pt>
                <c:pt idx="436">
                  <c:v>41031</c:v>
                </c:pt>
                <c:pt idx="437">
                  <c:v>41032</c:v>
                </c:pt>
                <c:pt idx="438">
                  <c:v>41033</c:v>
                </c:pt>
                <c:pt idx="439">
                  <c:v>41036</c:v>
                </c:pt>
                <c:pt idx="440">
                  <c:v>41037</c:v>
                </c:pt>
                <c:pt idx="441">
                  <c:v>41038</c:v>
                </c:pt>
                <c:pt idx="442">
                  <c:v>41039</c:v>
                </c:pt>
                <c:pt idx="443">
                  <c:v>41040</c:v>
                </c:pt>
                <c:pt idx="444">
                  <c:v>41043</c:v>
                </c:pt>
                <c:pt idx="445">
                  <c:v>41044</c:v>
                </c:pt>
                <c:pt idx="446">
                  <c:v>41045</c:v>
                </c:pt>
                <c:pt idx="447">
                  <c:v>41046</c:v>
                </c:pt>
                <c:pt idx="448">
                  <c:v>41047</c:v>
                </c:pt>
                <c:pt idx="449">
                  <c:v>41050</c:v>
                </c:pt>
                <c:pt idx="450">
                  <c:v>41051</c:v>
                </c:pt>
                <c:pt idx="451">
                  <c:v>41052</c:v>
                </c:pt>
                <c:pt idx="452">
                  <c:v>41053</c:v>
                </c:pt>
                <c:pt idx="453">
                  <c:v>41054</c:v>
                </c:pt>
                <c:pt idx="454">
                  <c:v>41057</c:v>
                </c:pt>
                <c:pt idx="455">
                  <c:v>41058</c:v>
                </c:pt>
                <c:pt idx="456">
                  <c:v>41059</c:v>
                </c:pt>
                <c:pt idx="457">
                  <c:v>41060</c:v>
                </c:pt>
                <c:pt idx="458">
                  <c:v>41061</c:v>
                </c:pt>
                <c:pt idx="459">
                  <c:v>41064</c:v>
                </c:pt>
                <c:pt idx="460">
                  <c:v>41065</c:v>
                </c:pt>
                <c:pt idx="461">
                  <c:v>41066</c:v>
                </c:pt>
                <c:pt idx="462">
                  <c:v>41067</c:v>
                </c:pt>
                <c:pt idx="463">
                  <c:v>41068</c:v>
                </c:pt>
                <c:pt idx="464">
                  <c:v>41071</c:v>
                </c:pt>
                <c:pt idx="465">
                  <c:v>41072</c:v>
                </c:pt>
                <c:pt idx="466">
                  <c:v>41073</c:v>
                </c:pt>
                <c:pt idx="467">
                  <c:v>41074</c:v>
                </c:pt>
                <c:pt idx="468">
                  <c:v>41075</c:v>
                </c:pt>
                <c:pt idx="469">
                  <c:v>41078</c:v>
                </c:pt>
                <c:pt idx="470">
                  <c:v>41079</c:v>
                </c:pt>
                <c:pt idx="471">
                  <c:v>41080</c:v>
                </c:pt>
                <c:pt idx="472">
                  <c:v>41081</c:v>
                </c:pt>
                <c:pt idx="473">
                  <c:v>41082</c:v>
                </c:pt>
                <c:pt idx="474">
                  <c:v>41085</c:v>
                </c:pt>
                <c:pt idx="475">
                  <c:v>41086</c:v>
                </c:pt>
                <c:pt idx="476">
                  <c:v>41087</c:v>
                </c:pt>
                <c:pt idx="477">
                  <c:v>41088</c:v>
                </c:pt>
                <c:pt idx="478">
                  <c:v>41089</c:v>
                </c:pt>
                <c:pt idx="479">
                  <c:v>41092</c:v>
                </c:pt>
                <c:pt idx="480">
                  <c:v>41093</c:v>
                </c:pt>
                <c:pt idx="481">
                  <c:v>41094</c:v>
                </c:pt>
                <c:pt idx="482">
                  <c:v>41095</c:v>
                </c:pt>
                <c:pt idx="483">
                  <c:v>41096</c:v>
                </c:pt>
                <c:pt idx="484">
                  <c:v>41099</c:v>
                </c:pt>
                <c:pt idx="485">
                  <c:v>41100</c:v>
                </c:pt>
                <c:pt idx="486">
                  <c:v>41101</c:v>
                </c:pt>
                <c:pt idx="487">
                  <c:v>41102</c:v>
                </c:pt>
                <c:pt idx="488">
                  <c:v>41103</c:v>
                </c:pt>
                <c:pt idx="489">
                  <c:v>41106</c:v>
                </c:pt>
                <c:pt idx="490">
                  <c:v>41107</c:v>
                </c:pt>
                <c:pt idx="491">
                  <c:v>41108</c:v>
                </c:pt>
                <c:pt idx="492">
                  <c:v>41109</c:v>
                </c:pt>
                <c:pt idx="493">
                  <c:v>41110</c:v>
                </c:pt>
                <c:pt idx="494">
                  <c:v>41113</c:v>
                </c:pt>
                <c:pt idx="495">
                  <c:v>41114</c:v>
                </c:pt>
                <c:pt idx="496">
                  <c:v>41115</c:v>
                </c:pt>
                <c:pt idx="497">
                  <c:v>41116</c:v>
                </c:pt>
                <c:pt idx="498">
                  <c:v>41117</c:v>
                </c:pt>
                <c:pt idx="499">
                  <c:v>41120</c:v>
                </c:pt>
                <c:pt idx="500">
                  <c:v>41121</c:v>
                </c:pt>
                <c:pt idx="501">
                  <c:v>41122</c:v>
                </c:pt>
                <c:pt idx="502">
                  <c:v>41123</c:v>
                </c:pt>
                <c:pt idx="503">
                  <c:v>41124</c:v>
                </c:pt>
                <c:pt idx="504">
                  <c:v>41127</c:v>
                </c:pt>
                <c:pt idx="505">
                  <c:v>41128</c:v>
                </c:pt>
                <c:pt idx="506">
                  <c:v>41129</c:v>
                </c:pt>
                <c:pt idx="507">
                  <c:v>41130</c:v>
                </c:pt>
                <c:pt idx="508">
                  <c:v>41131</c:v>
                </c:pt>
                <c:pt idx="509">
                  <c:v>41134</c:v>
                </c:pt>
                <c:pt idx="510">
                  <c:v>41135</c:v>
                </c:pt>
                <c:pt idx="511">
                  <c:v>41136</c:v>
                </c:pt>
                <c:pt idx="512">
                  <c:v>41137</c:v>
                </c:pt>
                <c:pt idx="513">
                  <c:v>41138</c:v>
                </c:pt>
                <c:pt idx="514">
                  <c:v>41141</c:v>
                </c:pt>
                <c:pt idx="515">
                  <c:v>41142</c:v>
                </c:pt>
                <c:pt idx="516">
                  <c:v>41143</c:v>
                </c:pt>
                <c:pt idx="517">
                  <c:v>41144</c:v>
                </c:pt>
                <c:pt idx="518">
                  <c:v>41145</c:v>
                </c:pt>
                <c:pt idx="519">
                  <c:v>41148</c:v>
                </c:pt>
                <c:pt idx="520">
                  <c:v>41149</c:v>
                </c:pt>
                <c:pt idx="521">
                  <c:v>41150</c:v>
                </c:pt>
                <c:pt idx="522">
                  <c:v>41151</c:v>
                </c:pt>
                <c:pt idx="523">
                  <c:v>41152</c:v>
                </c:pt>
                <c:pt idx="524">
                  <c:v>41155</c:v>
                </c:pt>
                <c:pt idx="525">
                  <c:v>41156</c:v>
                </c:pt>
                <c:pt idx="526">
                  <c:v>41157</c:v>
                </c:pt>
                <c:pt idx="527">
                  <c:v>41158</c:v>
                </c:pt>
                <c:pt idx="528">
                  <c:v>41159</c:v>
                </c:pt>
                <c:pt idx="529">
                  <c:v>41162</c:v>
                </c:pt>
                <c:pt idx="530">
                  <c:v>41163</c:v>
                </c:pt>
                <c:pt idx="531">
                  <c:v>41164</c:v>
                </c:pt>
                <c:pt idx="532">
                  <c:v>41165</c:v>
                </c:pt>
                <c:pt idx="533">
                  <c:v>41166</c:v>
                </c:pt>
                <c:pt idx="534">
                  <c:v>41169</c:v>
                </c:pt>
                <c:pt idx="535">
                  <c:v>41170</c:v>
                </c:pt>
                <c:pt idx="536">
                  <c:v>41171</c:v>
                </c:pt>
                <c:pt idx="537">
                  <c:v>41172</c:v>
                </c:pt>
                <c:pt idx="538">
                  <c:v>41173</c:v>
                </c:pt>
                <c:pt idx="539">
                  <c:v>41176</c:v>
                </c:pt>
                <c:pt idx="540">
                  <c:v>41177</c:v>
                </c:pt>
                <c:pt idx="541">
                  <c:v>41178</c:v>
                </c:pt>
                <c:pt idx="542">
                  <c:v>41179</c:v>
                </c:pt>
                <c:pt idx="543">
                  <c:v>41180</c:v>
                </c:pt>
                <c:pt idx="544">
                  <c:v>41183</c:v>
                </c:pt>
                <c:pt idx="545">
                  <c:v>41184</c:v>
                </c:pt>
                <c:pt idx="546">
                  <c:v>41185</c:v>
                </c:pt>
                <c:pt idx="547">
                  <c:v>41186</c:v>
                </c:pt>
                <c:pt idx="548">
                  <c:v>41187</c:v>
                </c:pt>
                <c:pt idx="549">
                  <c:v>41190</c:v>
                </c:pt>
                <c:pt idx="550">
                  <c:v>41191</c:v>
                </c:pt>
                <c:pt idx="551">
                  <c:v>41192</c:v>
                </c:pt>
                <c:pt idx="552">
                  <c:v>41193</c:v>
                </c:pt>
                <c:pt idx="553">
                  <c:v>41194</c:v>
                </c:pt>
                <c:pt idx="554">
                  <c:v>41197</c:v>
                </c:pt>
                <c:pt idx="555">
                  <c:v>41198</c:v>
                </c:pt>
                <c:pt idx="556">
                  <c:v>41199</c:v>
                </c:pt>
                <c:pt idx="557">
                  <c:v>41200</c:v>
                </c:pt>
                <c:pt idx="558">
                  <c:v>41201</c:v>
                </c:pt>
                <c:pt idx="559">
                  <c:v>41204</c:v>
                </c:pt>
                <c:pt idx="560">
                  <c:v>41205</c:v>
                </c:pt>
                <c:pt idx="561">
                  <c:v>41206</c:v>
                </c:pt>
                <c:pt idx="562">
                  <c:v>41207</c:v>
                </c:pt>
                <c:pt idx="563">
                  <c:v>41208</c:v>
                </c:pt>
                <c:pt idx="564">
                  <c:v>41211</c:v>
                </c:pt>
                <c:pt idx="565">
                  <c:v>41212</c:v>
                </c:pt>
                <c:pt idx="566">
                  <c:v>41213</c:v>
                </c:pt>
                <c:pt idx="567">
                  <c:v>41214</c:v>
                </c:pt>
                <c:pt idx="568">
                  <c:v>41215</c:v>
                </c:pt>
                <c:pt idx="569">
                  <c:v>41218</c:v>
                </c:pt>
                <c:pt idx="570">
                  <c:v>41219</c:v>
                </c:pt>
                <c:pt idx="571">
                  <c:v>41220</c:v>
                </c:pt>
                <c:pt idx="572">
                  <c:v>41221</c:v>
                </c:pt>
                <c:pt idx="573">
                  <c:v>41222</c:v>
                </c:pt>
                <c:pt idx="574">
                  <c:v>41225</c:v>
                </c:pt>
                <c:pt idx="575">
                  <c:v>41226</c:v>
                </c:pt>
                <c:pt idx="576">
                  <c:v>41227</c:v>
                </c:pt>
                <c:pt idx="577">
                  <c:v>41228</c:v>
                </c:pt>
                <c:pt idx="578">
                  <c:v>41229</c:v>
                </c:pt>
                <c:pt idx="579">
                  <c:v>41232</c:v>
                </c:pt>
                <c:pt idx="580">
                  <c:v>41233</c:v>
                </c:pt>
                <c:pt idx="581">
                  <c:v>41234</c:v>
                </c:pt>
                <c:pt idx="582">
                  <c:v>41235</c:v>
                </c:pt>
                <c:pt idx="583">
                  <c:v>41236</c:v>
                </c:pt>
                <c:pt idx="584">
                  <c:v>41239</c:v>
                </c:pt>
                <c:pt idx="585">
                  <c:v>41240</c:v>
                </c:pt>
                <c:pt idx="586">
                  <c:v>41241</c:v>
                </c:pt>
                <c:pt idx="587">
                  <c:v>41242</c:v>
                </c:pt>
                <c:pt idx="588">
                  <c:v>41243</c:v>
                </c:pt>
                <c:pt idx="589">
                  <c:v>41246</c:v>
                </c:pt>
                <c:pt idx="590">
                  <c:v>41247</c:v>
                </c:pt>
                <c:pt idx="591">
                  <c:v>41248</c:v>
                </c:pt>
                <c:pt idx="592">
                  <c:v>41249</c:v>
                </c:pt>
                <c:pt idx="593">
                  <c:v>41250</c:v>
                </c:pt>
                <c:pt idx="594">
                  <c:v>41253</c:v>
                </c:pt>
                <c:pt idx="595">
                  <c:v>41254</c:v>
                </c:pt>
                <c:pt idx="596">
                  <c:v>41255</c:v>
                </c:pt>
                <c:pt idx="597">
                  <c:v>41256</c:v>
                </c:pt>
                <c:pt idx="598">
                  <c:v>41257</c:v>
                </c:pt>
                <c:pt idx="599">
                  <c:v>41260</c:v>
                </c:pt>
                <c:pt idx="600">
                  <c:v>41261</c:v>
                </c:pt>
                <c:pt idx="601">
                  <c:v>41262</c:v>
                </c:pt>
                <c:pt idx="602">
                  <c:v>41263</c:v>
                </c:pt>
                <c:pt idx="603">
                  <c:v>41264</c:v>
                </c:pt>
                <c:pt idx="604">
                  <c:v>41267</c:v>
                </c:pt>
                <c:pt idx="605">
                  <c:v>41270</c:v>
                </c:pt>
                <c:pt idx="606">
                  <c:v>41271</c:v>
                </c:pt>
                <c:pt idx="607">
                  <c:v>41274</c:v>
                </c:pt>
                <c:pt idx="608">
                  <c:v>41276</c:v>
                </c:pt>
                <c:pt idx="609">
                  <c:v>41277</c:v>
                </c:pt>
                <c:pt idx="610">
                  <c:v>41278</c:v>
                </c:pt>
                <c:pt idx="611">
                  <c:v>41281</c:v>
                </c:pt>
                <c:pt idx="612">
                  <c:v>41282</c:v>
                </c:pt>
                <c:pt idx="613">
                  <c:v>41283</c:v>
                </c:pt>
                <c:pt idx="614">
                  <c:v>41284</c:v>
                </c:pt>
                <c:pt idx="615">
                  <c:v>41285</c:v>
                </c:pt>
                <c:pt idx="616">
                  <c:v>41288</c:v>
                </c:pt>
                <c:pt idx="617">
                  <c:v>41289</c:v>
                </c:pt>
                <c:pt idx="618">
                  <c:v>41290</c:v>
                </c:pt>
                <c:pt idx="619">
                  <c:v>41291</c:v>
                </c:pt>
                <c:pt idx="620">
                  <c:v>41292</c:v>
                </c:pt>
                <c:pt idx="621">
                  <c:v>41295</c:v>
                </c:pt>
                <c:pt idx="622">
                  <c:v>41296</c:v>
                </c:pt>
                <c:pt idx="623">
                  <c:v>41297</c:v>
                </c:pt>
                <c:pt idx="624">
                  <c:v>41298</c:v>
                </c:pt>
                <c:pt idx="625">
                  <c:v>41299</c:v>
                </c:pt>
                <c:pt idx="626">
                  <c:v>41302</c:v>
                </c:pt>
                <c:pt idx="627">
                  <c:v>41303</c:v>
                </c:pt>
                <c:pt idx="628">
                  <c:v>41304</c:v>
                </c:pt>
                <c:pt idx="629">
                  <c:v>41305</c:v>
                </c:pt>
                <c:pt idx="630">
                  <c:v>41306</c:v>
                </c:pt>
                <c:pt idx="631">
                  <c:v>41309</c:v>
                </c:pt>
                <c:pt idx="632">
                  <c:v>41310</c:v>
                </c:pt>
                <c:pt idx="633">
                  <c:v>41311</c:v>
                </c:pt>
                <c:pt idx="634">
                  <c:v>41312</c:v>
                </c:pt>
                <c:pt idx="635">
                  <c:v>41313</c:v>
                </c:pt>
                <c:pt idx="636">
                  <c:v>41316</c:v>
                </c:pt>
                <c:pt idx="637">
                  <c:v>41317</c:v>
                </c:pt>
                <c:pt idx="638">
                  <c:v>41318</c:v>
                </c:pt>
                <c:pt idx="639">
                  <c:v>41319</c:v>
                </c:pt>
                <c:pt idx="640">
                  <c:v>41320</c:v>
                </c:pt>
                <c:pt idx="641">
                  <c:v>41323</c:v>
                </c:pt>
                <c:pt idx="642">
                  <c:v>41324</c:v>
                </c:pt>
                <c:pt idx="643">
                  <c:v>41325</c:v>
                </c:pt>
                <c:pt idx="644">
                  <c:v>41326</c:v>
                </c:pt>
                <c:pt idx="645">
                  <c:v>41327</c:v>
                </c:pt>
                <c:pt idx="646">
                  <c:v>41330</c:v>
                </c:pt>
                <c:pt idx="647">
                  <c:v>41331</c:v>
                </c:pt>
                <c:pt idx="648">
                  <c:v>41332</c:v>
                </c:pt>
                <c:pt idx="649">
                  <c:v>41333</c:v>
                </c:pt>
                <c:pt idx="650">
                  <c:v>41334</c:v>
                </c:pt>
                <c:pt idx="651">
                  <c:v>41337</c:v>
                </c:pt>
                <c:pt idx="652">
                  <c:v>41338</c:v>
                </c:pt>
                <c:pt idx="653">
                  <c:v>41339</c:v>
                </c:pt>
                <c:pt idx="654">
                  <c:v>41340</c:v>
                </c:pt>
                <c:pt idx="655">
                  <c:v>41341</c:v>
                </c:pt>
                <c:pt idx="656">
                  <c:v>41344</c:v>
                </c:pt>
                <c:pt idx="657">
                  <c:v>41345</c:v>
                </c:pt>
                <c:pt idx="658">
                  <c:v>41346</c:v>
                </c:pt>
                <c:pt idx="659">
                  <c:v>41347</c:v>
                </c:pt>
                <c:pt idx="660">
                  <c:v>41348</c:v>
                </c:pt>
                <c:pt idx="661">
                  <c:v>41351</c:v>
                </c:pt>
                <c:pt idx="662">
                  <c:v>41352</c:v>
                </c:pt>
                <c:pt idx="663">
                  <c:v>41353</c:v>
                </c:pt>
                <c:pt idx="664">
                  <c:v>41354</c:v>
                </c:pt>
                <c:pt idx="665">
                  <c:v>41355</c:v>
                </c:pt>
                <c:pt idx="666">
                  <c:v>41358</c:v>
                </c:pt>
                <c:pt idx="667">
                  <c:v>41359</c:v>
                </c:pt>
                <c:pt idx="668">
                  <c:v>41360</c:v>
                </c:pt>
                <c:pt idx="669">
                  <c:v>41361</c:v>
                </c:pt>
                <c:pt idx="670">
                  <c:v>41362</c:v>
                </c:pt>
                <c:pt idx="671">
                  <c:v>41365</c:v>
                </c:pt>
                <c:pt idx="672">
                  <c:v>41366</c:v>
                </c:pt>
                <c:pt idx="673">
                  <c:v>41367</c:v>
                </c:pt>
                <c:pt idx="674">
                  <c:v>41368</c:v>
                </c:pt>
                <c:pt idx="675">
                  <c:v>41369</c:v>
                </c:pt>
                <c:pt idx="676">
                  <c:v>41372</c:v>
                </c:pt>
                <c:pt idx="677">
                  <c:v>41373</c:v>
                </c:pt>
                <c:pt idx="678">
                  <c:v>41374</c:v>
                </c:pt>
                <c:pt idx="679">
                  <c:v>41375</c:v>
                </c:pt>
                <c:pt idx="680">
                  <c:v>41376</c:v>
                </c:pt>
                <c:pt idx="681">
                  <c:v>41379</c:v>
                </c:pt>
                <c:pt idx="682">
                  <c:v>41380</c:v>
                </c:pt>
                <c:pt idx="683">
                  <c:v>41381</c:v>
                </c:pt>
                <c:pt idx="684">
                  <c:v>41382</c:v>
                </c:pt>
                <c:pt idx="685">
                  <c:v>41383</c:v>
                </c:pt>
                <c:pt idx="686">
                  <c:v>41386</c:v>
                </c:pt>
                <c:pt idx="687">
                  <c:v>41387</c:v>
                </c:pt>
                <c:pt idx="688">
                  <c:v>41388</c:v>
                </c:pt>
                <c:pt idx="689">
                  <c:v>41389</c:v>
                </c:pt>
                <c:pt idx="690">
                  <c:v>41390</c:v>
                </c:pt>
                <c:pt idx="691">
                  <c:v>41393</c:v>
                </c:pt>
                <c:pt idx="692">
                  <c:v>41394</c:v>
                </c:pt>
                <c:pt idx="693">
                  <c:v>41395</c:v>
                </c:pt>
                <c:pt idx="694">
                  <c:v>41396</c:v>
                </c:pt>
                <c:pt idx="695">
                  <c:v>41397</c:v>
                </c:pt>
                <c:pt idx="696">
                  <c:v>41400</c:v>
                </c:pt>
                <c:pt idx="697">
                  <c:v>41401</c:v>
                </c:pt>
                <c:pt idx="698">
                  <c:v>41402</c:v>
                </c:pt>
                <c:pt idx="699">
                  <c:v>41403</c:v>
                </c:pt>
                <c:pt idx="700">
                  <c:v>41404</c:v>
                </c:pt>
                <c:pt idx="701">
                  <c:v>41407</c:v>
                </c:pt>
                <c:pt idx="702">
                  <c:v>41408</c:v>
                </c:pt>
                <c:pt idx="703">
                  <c:v>41409</c:v>
                </c:pt>
                <c:pt idx="704">
                  <c:v>41410</c:v>
                </c:pt>
                <c:pt idx="705">
                  <c:v>41411</c:v>
                </c:pt>
                <c:pt idx="706">
                  <c:v>41414</c:v>
                </c:pt>
                <c:pt idx="707">
                  <c:v>41415</c:v>
                </c:pt>
                <c:pt idx="708">
                  <c:v>41416</c:v>
                </c:pt>
                <c:pt idx="709">
                  <c:v>41417</c:v>
                </c:pt>
                <c:pt idx="710">
                  <c:v>41418</c:v>
                </c:pt>
                <c:pt idx="711">
                  <c:v>41421</c:v>
                </c:pt>
                <c:pt idx="712">
                  <c:v>41422</c:v>
                </c:pt>
                <c:pt idx="713">
                  <c:v>41423</c:v>
                </c:pt>
                <c:pt idx="714">
                  <c:v>41424</c:v>
                </c:pt>
                <c:pt idx="715">
                  <c:v>41425</c:v>
                </c:pt>
                <c:pt idx="716">
                  <c:v>41428</c:v>
                </c:pt>
                <c:pt idx="717">
                  <c:v>41429</c:v>
                </c:pt>
                <c:pt idx="718">
                  <c:v>41430</c:v>
                </c:pt>
                <c:pt idx="719">
                  <c:v>41431</c:v>
                </c:pt>
                <c:pt idx="720">
                  <c:v>41432</c:v>
                </c:pt>
                <c:pt idx="721">
                  <c:v>41435</c:v>
                </c:pt>
                <c:pt idx="722">
                  <c:v>41436</c:v>
                </c:pt>
                <c:pt idx="723">
                  <c:v>41437</c:v>
                </c:pt>
                <c:pt idx="724">
                  <c:v>41438</c:v>
                </c:pt>
                <c:pt idx="725">
                  <c:v>41439</c:v>
                </c:pt>
                <c:pt idx="726">
                  <c:v>41442</c:v>
                </c:pt>
                <c:pt idx="727">
                  <c:v>41443</c:v>
                </c:pt>
                <c:pt idx="728">
                  <c:v>41444</c:v>
                </c:pt>
                <c:pt idx="729">
                  <c:v>41445</c:v>
                </c:pt>
                <c:pt idx="730">
                  <c:v>41446</c:v>
                </c:pt>
                <c:pt idx="731">
                  <c:v>41449</c:v>
                </c:pt>
                <c:pt idx="732">
                  <c:v>41450</c:v>
                </c:pt>
                <c:pt idx="733">
                  <c:v>41451</c:v>
                </c:pt>
                <c:pt idx="734">
                  <c:v>41452</c:v>
                </c:pt>
                <c:pt idx="735">
                  <c:v>41453</c:v>
                </c:pt>
                <c:pt idx="736">
                  <c:v>41456</c:v>
                </c:pt>
                <c:pt idx="737">
                  <c:v>41457</c:v>
                </c:pt>
                <c:pt idx="738">
                  <c:v>41458</c:v>
                </c:pt>
                <c:pt idx="739">
                  <c:v>41459</c:v>
                </c:pt>
                <c:pt idx="740">
                  <c:v>41460</c:v>
                </c:pt>
                <c:pt idx="741">
                  <c:v>41463</c:v>
                </c:pt>
                <c:pt idx="742">
                  <c:v>41464</c:v>
                </c:pt>
                <c:pt idx="743">
                  <c:v>41465</c:v>
                </c:pt>
                <c:pt idx="744">
                  <c:v>41466</c:v>
                </c:pt>
                <c:pt idx="745">
                  <c:v>41467</c:v>
                </c:pt>
                <c:pt idx="746">
                  <c:v>41470</c:v>
                </c:pt>
                <c:pt idx="747">
                  <c:v>41471</c:v>
                </c:pt>
                <c:pt idx="748">
                  <c:v>41472</c:v>
                </c:pt>
                <c:pt idx="749">
                  <c:v>41473</c:v>
                </c:pt>
                <c:pt idx="750">
                  <c:v>41474</c:v>
                </c:pt>
                <c:pt idx="751">
                  <c:v>41477</c:v>
                </c:pt>
                <c:pt idx="752">
                  <c:v>41478</c:v>
                </c:pt>
                <c:pt idx="753">
                  <c:v>41479</c:v>
                </c:pt>
                <c:pt idx="754">
                  <c:v>41480</c:v>
                </c:pt>
                <c:pt idx="755">
                  <c:v>41481</c:v>
                </c:pt>
                <c:pt idx="756">
                  <c:v>41484</c:v>
                </c:pt>
                <c:pt idx="757">
                  <c:v>41485</c:v>
                </c:pt>
                <c:pt idx="758">
                  <c:v>41486</c:v>
                </c:pt>
                <c:pt idx="759">
                  <c:v>41487</c:v>
                </c:pt>
                <c:pt idx="760">
                  <c:v>41488</c:v>
                </c:pt>
                <c:pt idx="761">
                  <c:v>41491</c:v>
                </c:pt>
                <c:pt idx="762">
                  <c:v>41492</c:v>
                </c:pt>
                <c:pt idx="763">
                  <c:v>41493</c:v>
                </c:pt>
                <c:pt idx="764">
                  <c:v>41494</c:v>
                </c:pt>
                <c:pt idx="765">
                  <c:v>41495</c:v>
                </c:pt>
                <c:pt idx="766">
                  <c:v>41498</c:v>
                </c:pt>
                <c:pt idx="767">
                  <c:v>41499</c:v>
                </c:pt>
                <c:pt idx="768">
                  <c:v>41500</c:v>
                </c:pt>
                <c:pt idx="769">
                  <c:v>41501</c:v>
                </c:pt>
                <c:pt idx="770">
                  <c:v>41502</c:v>
                </c:pt>
                <c:pt idx="771">
                  <c:v>41505</c:v>
                </c:pt>
                <c:pt idx="772">
                  <c:v>41506</c:v>
                </c:pt>
                <c:pt idx="773">
                  <c:v>41507</c:v>
                </c:pt>
                <c:pt idx="774">
                  <c:v>41508</c:v>
                </c:pt>
                <c:pt idx="775">
                  <c:v>41509</c:v>
                </c:pt>
                <c:pt idx="776">
                  <c:v>41512</c:v>
                </c:pt>
                <c:pt idx="777">
                  <c:v>41513</c:v>
                </c:pt>
                <c:pt idx="778">
                  <c:v>41514</c:v>
                </c:pt>
                <c:pt idx="779">
                  <c:v>41515</c:v>
                </c:pt>
                <c:pt idx="780">
                  <c:v>41516</c:v>
                </c:pt>
                <c:pt idx="781">
                  <c:v>41519</c:v>
                </c:pt>
                <c:pt idx="782">
                  <c:v>41520</c:v>
                </c:pt>
                <c:pt idx="783">
                  <c:v>41521</c:v>
                </c:pt>
                <c:pt idx="784">
                  <c:v>41522</c:v>
                </c:pt>
                <c:pt idx="785">
                  <c:v>41523</c:v>
                </c:pt>
                <c:pt idx="786">
                  <c:v>41526</c:v>
                </c:pt>
                <c:pt idx="787">
                  <c:v>41527</c:v>
                </c:pt>
                <c:pt idx="788">
                  <c:v>41528</c:v>
                </c:pt>
                <c:pt idx="789">
                  <c:v>41529</c:v>
                </c:pt>
                <c:pt idx="790">
                  <c:v>41530</c:v>
                </c:pt>
                <c:pt idx="791">
                  <c:v>41533</c:v>
                </c:pt>
                <c:pt idx="792">
                  <c:v>41534</c:v>
                </c:pt>
                <c:pt idx="793">
                  <c:v>41535</c:v>
                </c:pt>
                <c:pt idx="794">
                  <c:v>41536</c:v>
                </c:pt>
                <c:pt idx="795">
                  <c:v>41537</c:v>
                </c:pt>
                <c:pt idx="796">
                  <c:v>41540</c:v>
                </c:pt>
                <c:pt idx="797">
                  <c:v>41541</c:v>
                </c:pt>
                <c:pt idx="798">
                  <c:v>41542</c:v>
                </c:pt>
                <c:pt idx="799">
                  <c:v>41543</c:v>
                </c:pt>
                <c:pt idx="800">
                  <c:v>41544</c:v>
                </c:pt>
                <c:pt idx="801">
                  <c:v>41547</c:v>
                </c:pt>
                <c:pt idx="802">
                  <c:v>41548</c:v>
                </c:pt>
                <c:pt idx="803">
                  <c:v>41549</c:v>
                </c:pt>
                <c:pt idx="804">
                  <c:v>41550</c:v>
                </c:pt>
                <c:pt idx="805">
                  <c:v>41551</c:v>
                </c:pt>
                <c:pt idx="806">
                  <c:v>41554</c:v>
                </c:pt>
                <c:pt idx="807">
                  <c:v>41555</c:v>
                </c:pt>
                <c:pt idx="808">
                  <c:v>41556</c:v>
                </c:pt>
                <c:pt idx="809">
                  <c:v>41557</c:v>
                </c:pt>
                <c:pt idx="810">
                  <c:v>41558</c:v>
                </c:pt>
                <c:pt idx="811">
                  <c:v>41561</c:v>
                </c:pt>
                <c:pt idx="812">
                  <c:v>41562</c:v>
                </c:pt>
                <c:pt idx="813">
                  <c:v>41563</c:v>
                </c:pt>
                <c:pt idx="814">
                  <c:v>41564</c:v>
                </c:pt>
                <c:pt idx="815">
                  <c:v>41565</c:v>
                </c:pt>
                <c:pt idx="816">
                  <c:v>41568</c:v>
                </c:pt>
                <c:pt idx="817">
                  <c:v>41569</c:v>
                </c:pt>
                <c:pt idx="818">
                  <c:v>41570</c:v>
                </c:pt>
                <c:pt idx="819">
                  <c:v>41571</c:v>
                </c:pt>
                <c:pt idx="820">
                  <c:v>41572</c:v>
                </c:pt>
                <c:pt idx="821">
                  <c:v>41575</c:v>
                </c:pt>
                <c:pt idx="822">
                  <c:v>41576</c:v>
                </c:pt>
                <c:pt idx="823">
                  <c:v>41577</c:v>
                </c:pt>
                <c:pt idx="824">
                  <c:v>41578</c:v>
                </c:pt>
                <c:pt idx="825">
                  <c:v>41579</c:v>
                </c:pt>
                <c:pt idx="826">
                  <c:v>41582</c:v>
                </c:pt>
                <c:pt idx="827">
                  <c:v>41583</c:v>
                </c:pt>
                <c:pt idx="828">
                  <c:v>41584</c:v>
                </c:pt>
                <c:pt idx="829">
                  <c:v>41585</c:v>
                </c:pt>
                <c:pt idx="830">
                  <c:v>41586</c:v>
                </c:pt>
                <c:pt idx="831">
                  <c:v>41589</c:v>
                </c:pt>
                <c:pt idx="832">
                  <c:v>41590</c:v>
                </c:pt>
                <c:pt idx="833">
                  <c:v>41591</c:v>
                </c:pt>
                <c:pt idx="834">
                  <c:v>41592</c:v>
                </c:pt>
                <c:pt idx="835">
                  <c:v>41593</c:v>
                </c:pt>
                <c:pt idx="836">
                  <c:v>41596</c:v>
                </c:pt>
                <c:pt idx="837">
                  <c:v>41597</c:v>
                </c:pt>
                <c:pt idx="838">
                  <c:v>41598</c:v>
                </c:pt>
                <c:pt idx="839">
                  <c:v>41599</c:v>
                </c:pt>
                <c:pt idx="840">
                  <c:v>41600</c:v>
                </c:pt>
                <c:pt idx="841">
                  <c:v>41603</c:v>
                </c:pt>
                <c:pt idx="842">
                  <c:v>41604</c:v>
                </c:pt>
                <c:pt idx="843">
                  <c:v>41605</c:v>
                </c:pt>
                <c:pt idx="844">
                  <c:v>41606</c:v>
                </c:pt>
                <c:pt idx="845">
                  <c:v>41607</c:v>
                </c:pt>
                <c:pt idx="846">
                  <c:v>41610</c:v>
                </c:pt>
                <c:pt idx="847">
                  <c:v>41611</c:v>
                </c:pt>
                <c:pt idx="848">
                  <c:v>41612</c:v>
                </c:pt>
                <c:pt idx="849">
                  <c:v>41613</c:v>
                </c:pt>
                <c:pt idx="850">
                  <c:v>41614</c:v>
                </c:pt>
                <c:pt idx="851">
                  <c:v>41617</c:v>
                </c:pt>
                <c:pt idx="852">
                  <c:v>41618</c:v>
                </c:pt>
                <c:pt idx="853">
                  <c:v>41619</c:v>
                </c:pt>
                <c:pt idx="854">
                  <c:v>41620</c:v>
                </c:pt>
                <c:pt idx="855">
                  <c:v>41621</c:v>
                </c:pt>
                <c:pt idx="856">
                  <c:v>41624</c:v>
                </c:pt>
                <c:pt idx="857">
                  <c:v>41625</c:v>
                </c:pt>
                <c:pt idx="858">
                  <c:v>41626</c:v>
                </c:pt>
                <c:pt idx="859">
                  <c:v>41627</c:v>
                </c:pt>
                <c:pt idx="860">
                  <c:v>41628</c:v>
                </c:pt>
                <c:pt idx="861">
                  <c:v>41631</c:v>
                </c:pt>
                <c:pt idx="862">
                  <c:v>41632</c:v>
                </c:pt>
                <c:pt idx="863">
                  <c:v>41633</c:v>
                </c:pt>
                <c:pt idx="864">
                  <c:v>41634</c:v>
                </c:pt>
                <c:pt idx="865">
                  <c:v>41635</c:v>
                </c:pt>
                <c:pt idx="866">
                  <c:v>41638</c:v>
                </c:pt>
                <c:pt idx="867">
                  <c:v>41639</c:v>
                </c:pt>
                <c:pt idx="868">
                  <c:v>41640</c:v>
                </c:pt>
                <c:pt idx="869">
                  <c:v>41641</c:v>
                </c:pt>
                <c:pt idx="870">
                  <c:v>41642</c:v>
                </c:pt>
                <c:pt idx="871">
                  <c:v>41645</c:v>
                </c:pt>
                <c:pt idx="872">
                  <c:v>41646</c:v>
                </c:pt>
                <c:pt idx="873">
                  <c:v>41647</c:v>
                </c:pt>
                <c:pt idx="874">
                  <c:v>41648</c:v>
                </c:pt>
                <c:pt idx="875">
                  <c:v>41649</c:v>
                </c:pt>
                <c:pt idx="876">
                  <c:v>41652</c:v>
                </c:pt>
                <c:pt idx="877">
                  <c:v>41653</c:v>
                </c:pt>
                <c:pt idx="878">
                  <c:v>41654</c:v>
                </c:pt>
                <c:pt idx="879">
                  <c:v>41655</c:v>
                </c:pt>
                <c:pt idx="880">
                  <c:v>41656</c:v>
                </c:pt>
                <c:pt idx="881">
                  <c:v>41659</c:v>
                </c:pt>
                <c:pt idx="882">
                  <c:v>41660</c:v>
                </c:pt>
                <c:pt idx="883">
                  <c:v>41661</c:v>
                </c:pt>
                <c:pt idx="884">
                  <c:v>41662</c:v>
                </c:pt>
                <c:pt idx="885">
                  <c:v>41663</c:v>
                </c:pt>
                <c:pt idx="886">
                  <c:v>41666</c:v>
                </c:pt>
                <c:pt idx="887">
                  <c:v>41667</c:v>
                </c:pt>
                <c:pt idx="888">
                  <c:v>41668</c:v>
                </c:pt>
                <c:pt idx="889">
                  <c:v>41669</c:v>
                </c:pt>
                <c:pt idx="890">
                  <c:v>41670</c:v>
                </c:pt>
                <c:pt idx="891">
                  <c:v>41673</c:v>
                </c:pt>
                <c:pt idx="892">
                  <c:v>41674</c:v>
                </c:pt>
                <c:pt idx="893">
                  <c:v>41675</c:v>
                </c:pt>
                <c:pt idx="894">
                  <c:v>41676</c:v>
                </c:pt>
                <c:pt idx="895">
                  <c:v>41677</c:v>
                </c:pt>
                <c:pt idx="896">
                  <c:v>41680</c:v>
                </c:pt>
                <c:pt idx="897">
                  <c:v>41681</c:v>
                </c:pt>
                <c:pt idx="898">
                  <c:v>41682</c:v>
                </c:pt>
                <c:pt idx="899">
                  <c:v>41683</c:v>
                </c:pt>
                <c:pt idx="900">
                  <c:v>41684</c:v>
                </c:pt>
                <c:pt idx="901">
                  <c:v>41687</c:v>
                </c:pt>
                <c:pt idx="902">
                  <c:v>41688</c:v>
                </c:pt>
                <c:pt idx="903">
                  <c:v>41689</c:v>
                </c:pt>
                <c:pt idx="904">
                  <c:v>41690</c:v>
                </c:pt>
                <c:pt idx="905">
                  <c:v>41691</c:v>
                </c:pt>
                <c:pt idx="906">
                  <c:v>41694</c:v>
                </c:pt>
                <c:pt idx="907">
                  <c:v>41695</c:v>
                </c:pt>
                <c:pt idx="908">
                  <c:v>41696</c:v>
                </c:pt>
                <c:pt idx="909">
                  <c:v>41697</c:v>
                </c:pt>
                <c:pt idx="910">
                  <c:v>41698</c:v>
                </c:pt>
                <c:pt idx="911">
                  <c:v>41701</c:v>
                </c:pt>
                <c:pt idx="912">
                  <c:v>41702</c:v>
                </c:pt>
                <c:pt idx="913">
                  <c:v>41703</c:v>
                </c:pt>
                <c:pt idx="914">
                  <c:v>41704</c:v>
                </c:pt>
                <c:pt idx="915">
                  <c:v>41705</c:v>
                </c:pt>
                <c:pt idx="916">
                  <c:v>41708</c:v>
                </c:pt>
                <c:pt idx="917">
                  <c:v>41709</c:v>
                </c:pt>
                <c:pt idx="918">
                  <c:v>41710</c:v>
                </c:pt>
                <c:pt idx="919">
                  <c:v>41711</c:v>
                </c:pt>
                <c:pt idx="920">
                  <c:v>41712</c:v>
                </c:pt>
                <c:pt idx="921">
                  <c:v>41715</c:v>
                </c:pt>
                <c:pt idx="922">
                  <c:v>41716</c:v>
                </c:pt>
                <c:pt idx="923">
                  <c:v>41717</c:v>
                </c:pt>
                <c:pt idx="924">
                  <c:v>41718</c:v>
                </c:pt>
                <c:pt idx="925">
                  <c:v>41719</c:v>
                </c:pt>
                <c:pt idx="926">
                  <c:v>41722</c:v>
                </c:pt>
                <c:pt idx="927">
                  <c:v>41723</c:v>
                </c:pt>
                <c:pt idx="928">
                  <c:v>41724</c:v>
                </c:pt>
                <c:pt idx="929">
                  <c:v>41725</c:v>
                </c:pt>
                <c:pt idx="930">
                  <c:v>41726</c:v>
                </c:pt>
                <c:pt idx="931">
                  <c:v>41729</c:v>
                </c:pt>
                <c:pt idx="932">
                  <c:v>41730</c:v>
                </c:pt>
                <c:pt idx="933">
                  <c:v>41731</c:v>
                </c:pt>
                <c:pt idx="934">
                  <c:v>41732</c:v>
                </c:pt>
                <c:pt idx="935">
                  <c:v>41733</c:v>
                </c:pt>
                <c:pt idx="936">
                  <c:v>41736</c:v>
                </c:pt>
                <c:pt idx="937">
                  <c:v>41737</c:v>
                </c:pt>
                <c:pt idx="938">
                  <c:v>41738</c:v>
                </c:pt>
                <c:pt idx="939">
                  <c:v>41739</c:v>
                </c:pt>
                <c:pt idx="940">
                  <c:v>41740</c:v>
                </c:pt>
                <c:pt idx="941">
                  <c:v>41743</c:v>
                </c:pt>
                <c:pt idx="942">
                  <c:v>41744</c:v>
                </c:pt>
                <c:pt idx="943">
                  <c:v>41745</c:v>
                </c:pt>
                <c:pt idx="944">
                  <c:v>41746</c:v>
                </c:pt>
                <c:pt idx="945">
                  <c:v>41747</c:v>
                </c:pt>
                <c:pt idx="946">
                  <c:v>41750</c:v>
                </c:pt>
                <c:pt idx="947">
                  <c:v>41751</c:v>
                </c:pt>
                <c:pt idx="948">
                  <c:v>41752</c:v>
                </c:pt>
                <c:pt idx="949">
                  <c:v>41753</c:v>
                </c:pt>
                <c:pt idx="950">
                  <c:v>41754</c:v>
                </c:pt>
                <c:pt idx="951">
                  <c:v>41757</c:v>
                </c:pt>
                <c:pt idx="952">
                  <c:v>41758</c:v>
                </c:pt>
                <c:pt idx="953">
                  <c:v>41759</c:v>
                </c:pt>
                <c:pt idx="954">
                  <c:v>41760</c:v>
                </c:pt>
                <c:pt idx="955">
                  <c:v>41761</c:v>
                </c:pt>
                <c:pt idx="956">
                  <c:v>41764</c:v>
                </c:pt>
                <c:pt idx="957">
                  <c:v>41765</c:v>
                </c:pt>
                <c:pt idx="958">
                  <c:v>41766</c:v>
                </c:pt>
                <c:pt idx="959">
                  <c:v>41767</c:v>
                </c:pt>
                <c:pt idx="960">
                  <c:v>41768</c:v>
                </c:pt>
                <c:pt idx="961">
                  <c:v>41771</c:v>
                </c:pt>
                <c:pt idx="962">
                  <c:v>41772</c:v>
                </c:pt>
                <c:pt idx="963">
                  <c:v>41773</c:v>
                </c:pt>
                <c:pt idx="964">
                  <c:v>41774</c:v>
                </c:pt>
                <c:pt idx="965">
                  <c:v>41775</c:v>
                </c:pt>
                <c:pt idx="966">
                  <c:v>41778</c:v>
                </c:pt>
                <c:pt idx="967">
                  <c:v>41779</c:v>
                </c:pt>
                <c:pt idx="968">
                  <c:v>41780</c:v>
                </c:pt>
                <c:pt idx="969">
                  <c:v>41781</c:v>
                </c:pt>
                <c:pt idx="970">
                  <c:v>41782</c:v>
                </c:pt>
                <c:pt idx="971">
                  <c:v>41785</c:v>
                </c:pt>
                <c:pt idx="972">
                  <c:v>41786</c:v>
                </c:pt>
                <c:pt idx="973">
                  <c:v>41787</c:v>
                </c:pt>
                <c:pt idx="974">
                  <c:v>41788</c:v>
                </c:pt>
                <c:pt idx="975">
                  <c:v>41789</c:v>
                </c:pt>
                <c:pt idx="976">
                  <c:v>41792</c:v>
                </c:pt>
                <c:pt idx="977">
                  <c:v>41793</c:v>
                </c:pt>
                <c:pt idx="978">
                  <c:v>41794</c:v>
                </c:pt>
                <c:pt idx="979">
                  <c:v>41795</c:v>
                </c:pt>
                <c:pt idx="980">
                  <c:v>41796</c:v>
                </c:pt>
                <c:pt idx="981">
                  <c:v>41799</c:v>
                </c:pt>
                <c:pt idx="982">
                  <c:v>41800</c:v>
                </c:pt>
                <c:pt idx="983">
                  <c:v>41801</c:v>
                </c:pt>
                <c:pt idx="984">
                  <c:v>41802</c:v>
                </c:pt>
                <c:pt idx="985">
                  <c:v>41803</c:v>
                </c:pt>
                <c:pt idx="986">
                  <c:v>41806</c:v>
                </c:pt>
                <c:pt idx="987">
                  <c:v>41807</c:v>
                </c:pt>
                <c:pt idx="988">
                  <c:v>41808</c:v>
                </c:pt>
                <c:pt idx="989">
                  <c:v>41809</c:v>
                </c:pt>
                <c:pt idx="990">
                  <c:v>41810</c:v>
                </c:pt>
                <c:pt idx="991">
                  <c:v>41813</c:v>
                </c:pt>
                <c:pt idx="992">
                  <c:v>41814</c:v>
                </c:pt>
                <c:pt idx="993">
                  <c:v>41815</c:v>
                </c:pt>
                <c:pt idx="994">
                  <c:v>41816</c:v>
                </c:pt>
                <c:pt idx="995">
                  <c:v>41817</c:v>
                </c:pt>
                <c:pt idx="996">
                  <c:v>41820</c:v>
                </c:pt>
                <c:pt idx="997">
                  <c:v>41821</c:v>
                </c:pt>
                <c:pt idx="998">
                  <c:v>41822</c:v>
                </c:pt>
                <c:pt idx="999">
                  <c:v>41823</c:v>
                </c:pt>
                <c:pt idx="1000">
                  <c:v>41824</c:v>
                </c:pt>
                <c:pt idx="1001">
                  <c:v>41827</c:v>
                </c:pt>
                <c:pt idx="1002">
                  <c:v>41828</c:v>
                </c:pt>
                <c:pt idx="1003">
                  <c:v>41829</c:v>
                </c:pt>
                <c:pt idx="1004">
                  <c:v>41830</c:v>
                </c:pt>
                <c:pt idx="1005">
                  <c:v>41831</c:v>
                </c:pt>
                <c:pt idx="1006">
                  <c:v>41834</c:v>
                </c:pt>
                <c:pt idx="1007">
                  <c:v>41835</c:v>
                </c:pt>
                <c:pt idx="1008">
                  <c:v>41836</c:v>
                </c:pt>
                <c:pt idx="1009">
                  <c:v>41837</c:v>
                </c:pt>
                <c:pt idx="1010">
                  <c:v>41838</c:v>
                </c:pt>
                <c:pt idx="1011">
                  <c:v>41841</c:v>
                </c:pt>
                <c:pt idx="1012">
                  <c:v>41842</c:v>
                </c:pt>
                <c:pt idx="1013">
                  <c:v>41843</c:v>
                </c:pt>
                <c:pt idx="1014">
                  <c:v>41844</c:v>
                </c:pt>
                <c:pt idx="1015">
                  <c:v>41845</c:v>
                </c:pt>
                <c:pt idx="1016">
                  <c:v>41848</c:v>
                </c:pt>
                <c:pt idx="1017">
                  <c:v>41849</c:v>
                </c:pt>
                <c:pt idx="1018">
                  <c:v>41850</c:v>
                </c:pt>
                <c:pt idx="1019">
                  <c:v>41851</c:v>
                </c:pt>
                <c:pt idx="1020">
                  <c:v>41852</c:v>
                </c:pt>
                <c:pt idx="1021">
                  <c:v>41855</c:v>
                </c:pt>
                <c:pt idx="1022">
                  <c:v>41856</c:v>
                </c:pt>
                <c:pt idx="1023">
                  <c:v>41857</c:v>
                </c:pt>
                <c:pt idx="1024">
                  <c:v>41858</c:v>
                </c:pt>
                <c:pt idx="1025">
                  <c:v>41859</c:v>
                </c:pt>
                <c:pt idx="1026">
                  <c:v>41862</c:v>
                </c:pt>
                <c:pt idx="1027">
                  <c:v>41863</c:v>
                </c:pt>
                <c:pt idx="1028">
                  <c:v>41864</c:v>
                </c:pt>
                <c:pt idx="1029">
                  <c:v>41865</c:v>
                </c:pt>
                <c:pt idx="1030">
                  <c:v>41866</c:v>
                </c:pt>
                <c:pt idx="1031">
                  <c:v>41869</c:v>
                </c:pt>
                <c:pt idx="1032">
                  <c:v>41870</c:v>
                </c:pt>
                <c:pt idx="1033">
                  <c:v>41871</c:v>
                </c:pt>
                <c:pt idx="1034">
                  <c:v>41872</c:v>
                </c:pt>
                <c:pt idx="1035">
                  <c:v>41873</c:v>
                </c:pt>
                <c:pt idx="1036">
                  <c:v>41876</c:v>
                </c:pt>
                <c:pt idx="1037">
                  <c:v>41877</c:v>
                </c:pt>
                <c:pt idx="1038">
                  <c:v>41878</c:v>
                </c:pt>
                <c:pt idx="1039">
                  <c:v>41879</c:v>
                </c:pt>
                <c:pt idx="1040">
                  <c:v>41880</c:v>
                </c:pt>
                <c:pt idx="1041">
                  <c:v>41883</c:v>
                </c:pt>
                <c:pt idx="1042">
                  <c:v>41884</c:v>
                </c:pt>
                <c:pt idx="1043">
                  <c:v>41885</c:v>
                </c:pt>
                <c:pt idx="1044">
                  <c:v>41886</c:v>
                </c:pt>
                <c:pt idx="1045">
                  <c:v>41887</c:v>
                </c:pt>
                <c:pt idx="1046">
                  <c:v>41890</c:v>
                </c:pt>
                <c:pt idx="1047">
                  <c:v>41891</c:v>
                </c:pt>
                <c:pt idx="1048">
                  <c:v>41892</c:v>
                </c:pt>
                <c:pt idx="1049">
                  <c:v>41893</c:v>
                </c:pt>
                <c:pt idx="1050">
                  <c:v>41894</c:v>
                </c:pt>
                <c:pt idx="1051">
                  <c:v>41897</c:v>
                </c:pt>
                <c:pt idx="1052">
                  <c:v>41898</c:v>
                </c:pt>
                <c:pt idx="1053">
                  <c:v>41899</c:v>
                </c:pt>
                <c:pt idx="1054">
                  <c:v>41900</c:v>
                </c:pt>
                <c:pt idx="1055">
                  <c:v>41901</c:v>
                </c:pt>
                <c:pt idx="1056">
                  <c:v>41904</c:v>
                </c:pt>
                <c:pt idx="1057">
                  <c:v>41905</c:v>
                </c:pt>
                <c:pt idx="1058">
                  <c:v>41906</c:v>
                </c:pt>
                <c:pt idx="1059">
                  <c:v>41907</c:v>
                </c:pt>
                <c:pt idx="1060">
                  <c:v>41908</c:v>
                </c:pt>
                <c:pt idx="1061">
                  <c:v>41911</c:v>
                </c:pt>
                <c:pt idx="1062">
                  <c:v>41912</c:v>
                </c:pt>
                <c:pt idx="1063">
                  <c:v>41913</c:v>
                </c:pt>
                <c:pt idx="1064">
                  <c:v>41914</c:v>
                </c:pt>
                <c:pt idx="1065">
                  <c:v>41915</c:v>
                </c:pt>
                <c:pt idx="1066">
                  <c:v>41918</c:v>
                </c:pt>
                <c:pt idx="1067">
                  <c:v>41919</c:v>
                </c:pt>
                <c:pt idx="1068">
                  <c:v>41920</c:v>
                </c:pt>
                <c:pt idx="1069">
                  <c:v>41921</c:v>
                </c:pt>
                <c:pt idx="1070">
                  <c:v>41922</c:v>
                </c:pt>
                <c:pt idx="1071">
                  <c:v>41925</c:v>
                </c:pt>
                <c:pt idx="1072">
                  <c:v>41926</c:v>
                </c:pt>
                <c:pt idx="1073">
                  <c:v>41927</c:v>
                </c:pt>
                <c:pt idx="1074">
                  <c:v>41928</c:v>
                </c:pt>
                <c:pt idx="1075">
                  <c:v>41929</c:v>
                </c:pt>
                <c:pt idx="1076">
                  <c:v>41932</c:v>
                </c:pt>
                <c:pt idx="1077">
                  <c:v>41933</c:v>
                </c:pt>
                <c:pt idx="1078">
                  <c:v>41934</c:v>
                </c:pt>
                <c:pt idx="1079">
                  <c:v>41935</c:v>
                </c:pt>
                <c:pt idx="1080">
                  <c:v>41936</c:v>
                </c:pt>
                <c:pt idx="1081">
                  <c:v>41939</c:v>
                </c:pt>
                <c:pt idx="1082">
                  <c:v>41940</c:v>
                </c:pt>
                <c:pt idx="1083">
                  <c:v>41941</c:v>
                </c:pt>
                <c:pt idx="1084">
                  <c:v>41942</c:v>
                </c:pt>
                <c:pt idx="1085">
                  <c:v>41943</c:v>
                </c:pt>
                <c:pt idx="1086">
                  <c:v>41946</c:v>
                </c:pt>
                <c:pt idx="1087">
                  <c:v>41947</c:v>
                </c:pt>
                <c:pt idx="1088">
                  <c:v>41948</c:v>
                </c:pt>
                <c:pt idx="1089">
                  <c:v>41949</c:v>
                </c:pt>
                <c:pt idx="1090">
                  <c:v>41950</c:v>
                </c:pt>
                <c:pt idx="1091">
                  <c:v>41953</c:v>
                </c:pt>
                <c:pt idx="1092">
                  <c:v>41954</c:v>
                </c:pt>
                <c:pt idx="1093">
                  <c:v>41955</c:v>
                </c:pt>
                <c:pt idx="1094">
                  <c:v>41956</c:v>
                </c:pt>
                <c:pt idx="1095">
                  <c:v>41957</c:v>
                </c:pt>
                <c:pt idx="1096">
                  <c:v>41960</c:v>
                </c:pt>
                <c:pt idx="1097">
                  <c:v>41961</c:v>
                </c:pt>
                <c:pt idx="1098">
                  <c:v>41962</c:v>
                </c:pt>
                <c:pt idx="1099">
                  <c:v>41963</c:v>
                </c:pt>
                <c:pt idx="1100">
                  <c:v>41964</c:v>
                </c:pt>
                <c:pt idx="1101">
                  <c:v>41967</c:v>
                </c:pt>
                <c:pt idx="1102">
                  <c:v>41968</c:v>
                </c:pt>
                <c:pt idx="1103">
                  <c:v>41969</c:v>
                </c:pt>
                <c:pt idx="1104">
                  <c:v>41970</c:v>
                </c:pt>
                <c:pt idx="1105">
                  <c:v>41971</c:v>
                </c:pt>
                <c:pt idx="1106">
                  <c:v>41974</c:v>
                </c:pt>
                <c:pt idx="1107">
                  <c:v>41975</c:v>
                </c:pt>
                <c:pt idx="1108">
                  <c:v>41976</c:v>
                </c:pt>
                <c:pt idx="1109">
                  <c:v>41977</c:v>
                </c:pt>
                <c:pt idx="1110">
                  <c:v>41978</c:v>
                </c:pt>
                <c:pt idx="1111">
                  <c:v>41981</c:v>
                </c:pt>
                <c:pt idx="1112">
                  <c:v>41982</c:v>
                </c:pt>
                <c:pt idx="1113">
                  <c:v>41983</c:v>
                </c:pt>
                <c:pt idx="1114">
                  <c:v>41984</c:v>
                </c:pt>
                <c:pt idx="1115">
                  <c:v>41985</c:v>
                </c:pt>
                <c:pt idx="1116">
                  <c:v>41988</c:v>
                </c:pt>
                <c:pt idx="1117">
                  <c:v>41989</c:v>
                </c:pt>
                <c:pt idx="1118">
                  <c:v>41990</c:v>
                </c:pt>
                <c:pt idx="1119">
                  <c:v>41991</c:v>
                </c:pt>
                <c:pt idx="1120">
                  <c:v>41992</c:v>
                </c:pt>
                <c:pt idx="1121">
                  <c:v>41995</c:v>
                </c:pt>
                <c:pt idx="1122">
                  <c:v>41996</c:v>
                </c:pt>
                <c:pt idx="1123">
                  <c:v>41997</c:v>
                </c:pt>
                <c:pt idx="1124">
                  <c:v>41998</c:v>
                </c:pt>
                <c:pt idx="1125">
                  <c:v>41999</c:v>
                </c:pt>
                <c:pt idx="1126">
                  <c:v>42002</c:v>
                </c:pt>
                <c:pt idx="1127">
                  <c:v>42003</c:v>
                </c:pt>
                <c:pt idx="1128">
                  <c:v>42004</c:v>
                </c:pt>
                <c:pt idx="1129">
                  <c:v>42005</c:v>
                </c:pt>
                <c:pt idx="1130">
                  <c:v>42006</c:v>
                </c:pt>
                <c:pt idx="1131">
                  <c:v>42009</c:v>
                </c:pt>
                <c:pt idx="1132">
                  <c:v>42010</c:v>
                </c:pt>
                <c:pt idx="1133">
                  <c:v>42011</c:v>
                </c:pt>
                <c:pt idx="1134">
                  <c:v>42012</c:v>
                </c:pt>
                <c:pt idx="1135">
                  <c:v>42013</c:v>
                </c:pt>
                <c:pt idx="1136">
                  <c:v>42016</c:v>
                </c:pt>
                <c:pt idx="1137">
                  <c:v>42017</c:v>
                </c:pt>
                <c:pt idx="1138">
                  <c:v>42018</c:v>
                </c:pt>
                <c:pt idx="1139">
                  <c:v>42019</c:v>
                </c:pt>
                <c:pt idx="1140">
                  <c:v>42020</c:v>
                </c:pt>
                <c:pt idx="1141">
                  <c:v>42023</c:v>
                </c:pt>
                <c:pt idx="1142">
                  <c:v>42024</c:v>
                </c:pt>
                <c:pt idx="1143">
                  <c:v>42025</c:v>
                </c:pt>
                <c:pt idx="1144">
                  <c:v>42026</c:v>
                </c:pt>
                <c:pt idx="1145">
                  <c:v>42027</c:v>
                </c:pt>
                <c:pt idx="1146">
                  <c:v>42030</c:v>
                </c:pt>
                <c:pt idx="1147">
                  <c:v>42031</c:v>
                </c:pt>
                <c:pt idx="1148">
                  <c:v>42032</c:v>
                </c:pt>
                <c:pt idx="1149">
                  <c:v>42033</c:v>
                </c:pt>
                <c:pt idx="1150">
                  <c:v>42034</c:v>
                </c:pt>
                <c:pt idx="1151">
                  <c:v>42037</c:v>
                </c:pt>
                <c:pt idx="1152">
                  <c:v>42038</c:v>
                </c:pt>
                <c:pt idx="1153">
                  <c:v>42039</c:v>
                </c:pt>
                <c:pt idx="1154">
                  <c:v>42040</c:v>
                </c:pt>
                <c:pt idx="1155">
                  <c:v>42041</c:v>
                </c:pt>
                <c:pt idx="1156">
                  <c:v>42044</c:v>
                </c:pt>
                <c:pt idx="1157">
                  <c:v>42045</c:v>
                </c:pt>
                <c:pt idx="1158">
                  <c:v>42046</c:v>
                </c:pt>
                <c:pt idx="1159">
                  <c:v>42047</c:v>
                </c:pt>
                <c:pt idx="1160">
                  <c:v>42048</c:v>
                </c:pt>
                <c:pt idx="1161">
                  <c:v>42051</c:v>
                </c:pt>
                <c:pt idx="1162">
                  <c:v>42052</c:v>
                </c:pt>
                <c:pt idx="1163">
                  <c:v>42053</c:v>
                </c:pt>
                <c:pt idx="1164">
                  <c:v>42054</c:v>
                </c:pt>
                <c:pt idx="1165">
                  <c:v>42055</c:v>
                </c:pt>
                <c:pt idx="1166">
                  <c:v>42058</c:v>
                </c:pt>
                <c:pt idx="1167">
                  <c:v>42059</c:v>
                </c:pt>
                <c:pt idx="1168">
                  <c:v>42060</c:v>
                </c:pt>
                <c:pt idx="1169">
                  <c:v>42061</c:v>
                </c:pt>
                <c:pt idx="1170">
                  <c:v>42062</c:v>
                </c:pt>
                <c:pt idx="1171">
                  <c:v>42065</c:v>
                </c:pt>
                <c:pt idx="1172">
                  <c:v>42066</c:v>
                </c:pt>
                <c:pt idx="1173">
                  <c:v>42067</c:v>
                </c:pt>
                <c:pt idx="1174">
                  <c:v>42068</c:v>
                </c:pt>
                <c:pt idx="1175">
                  <c:v>42069</c:v>
                </c:pt>
                <c:pt idx="1176">
                  <c:v>42072</c:v>
                </c:pt>
                <c:pt idx="1177">
                  <c:v>42073</c:v>
                </c:pt>
                <c:pt idx="1178">
                  <c:v>42074</c:v>
                </c:pt>
                <c:pt idx="1179">
                  <c:v>42075</c:v>
                </c:pt>
                <c:pt idx="1180">
                  <c:v>42076</c:v>
                </c:pt>
                <c:pt idx="1181">
                  <c:v>42079</c:v>
                </c:pt>
                <c:pt idx="1182">
                  <c:v>42080</c:v>
                </c:pt>
                <c:pt idx="1183">
                  <c:v>42081</c:v>
                </c:pt>
                <c:pt idx="1184">
                  <c:v>42082</c:v>
                </c:pt>
                <c:pt idx="1185">
                  <c:v>42083</c:v>
                </c:pt>
                <c:pt idx="1186">
                  <c:v>42086</c:v>
                </c:pt>
                <c:pt idx="1187">
                  <c:v>42087</c:v>
                </c:pt>
                <c:pt idx="1188">
                  <c:v>42088</c:v>
                </c:pt>
                <c:pt idx="1189">
                  <c:v>42089</c:v>
                </c:pt>
                <c:pt idx="1190">
                  <c:v>42090</c:v>
                </c:pt>
                <c:pt idx="1191">
                  <c:v>42093</c:v>
                </c:pt>
                <c:pt idx="1192">
                  <c:v>42094</c:v>
                </c:pt>
                <c:pt idx="1193">
                  <c:v>42095</c:v>
                </c:pt>
                <c:pt idx="1194">
                  <c:v>42096</c:v>
                </c:pt>
                <c:pt idx="1195">
                  <c:v>42097</c:v>
                </c:pt>
                <c:pt idx="1196">
                  <c:v>42100</c:v>
                </c:pt>
                <c:pt idx="1197">
                  <c:v>42101</c:v>
                </c:pt>
                <c:pt idx="1198">
                  <c:v>42102</c:v>
                </c:pt>
                <c:pt idx="1199">
                  <c:v>42103</c:v>
                </c:pt>
                <c:pt idx="1200">
                  <c:v>42104</c:v>
                </c:pt>
                <c:pt idx="1201">
                  <c:v>42107</c:v>
                </c:pt>
                <c:pt idx="1202">
                  <c:v>42108</c:v>
                </c:pt>
                <c:pt idx="1203">
                  <c:v>42109</c:v>
                </c:pt>
                <c:pt idx="1204">
                  <c:v>42110</c:v>
                </c:pt>
                <c:pt idx="1205">
                  <c:v>42111</c:v>
                </c:pt>
                <c:pt idx="1206">
                  <c:v>42114</c:v>
                </c:pt>
                <c:pt idx="1207">
                  <c:v>42115</c:v>
                </c:pt>
                <c:pt idx="1208">
                  <c:v>42116</c:v>
                </c:pt>
                <c:pt idx="1209">
                  <c:v>42117</c:v>
                </c:pt>
                <c:pt idx="1210">
                  <c:v>42118</c:v>
                </c:pt>
                <c:pt idx="1211">
                  <c:v>42121</c:v>
                </c:pt>
                <c:pt idx="1212">
                  <c:v>42122</c:v>
                </c:pt>
                <c:pt idx="1213">
                  <c:v>42123</c:v>
                </c:pt>
                <c:pt idx="1214">
                  <c:v>42124</c:v>
                </c:pt>
                <c:pt idx="1215">
                  <c:v>42125</c:v>
                </c:pt>
                <c:pt idx="1216">
                  <c:v>42128</c:v>
                </c:pt>
                <c:pt idx="1217">
                  <c:v>42129</c:v>
                </c:pt>
                <c:pt idx="1218">
                  <c:v>42130</c:v>
                </c:pt>
                <c:pt idx="1219">
                  <c:v>42131</c:v>
                </c:pt>
                <c:pt idx="1220">
                  <c:v>42132</c:v>
                </c:pt>
                <c:pt idx="1221">
                  <c:v>42135</c:v>
                </c:pt>
                <c:pt idx="1222">
                  <c:v>42136</c:v>
                </c:pt>
                <c:pt idx="1223">
                  <c:v>42137</c:v>
                </c:pt>
                <c:pt idx="1224">
                  <c:v>42138</c:v>
                </c:pt>
                <c:pt idx="1225">
                  <c:v>42139</c:v>
                </c:pt>
                <c:pt idx="1226">
                  <c:v>42142</c:v>
                </c:pt>
                <c:pt idx="1227">
                  <c:v>42143</c:v>
                </c:pt>
                <c:pt idx="1228">
                  <c:v>42144</c:v>
                </c:pt>
                <c:pt idx="1229">
                  <c:v>42145</c:v>
                </c:pt>
                <c:pt idx="1230">
                  <c:v>42146</c:v>
                </c:pt>
                <c:pt idx="1231">
                  <c:v>42149</c:v>
                </c:pt>
                <c:pt idx="1232">
                  <c:v>42150</c:v>
                </c:pt>
                <c:pt idx="1233">
                  <c:v>42151</c:v>
                </c:pt>
                <c:pt idx="1234">
                  <c:v>42152</c:v>
                </c:pt>
                <c:pt idx="1235">
                  <c:v>42153</c:v>
                </c:pt>
                <c:pt idx="1236">
                  <c:v>42156</c:v>
                </c:pt>
                <c:pt idx="1237">
                  <c:v>42157</c:v>
                </c:pt>
                <c:pt idx="1238">
                  <c:v>42158</c:v>
                </c:pt>
                <c:pt idx="1239">
                  <c:v>42159</c:v>
                </c:pt>
                <c:pt idx="1240">
                  <c:v>42160</c:v>
                </c:pt>
                <c:pt idx="1241">
                  <c:v>42163</c:v>
                </c:pt>
                <c:pt idx="1242">
                  <c:v>42164</c:v>
                </c:pt>
                <c:pt idx="1243">
                  <c:v>42165</c:v>
                </c:pt>
                <c:pt idx="1244">
                  <c:v>42166</c:v>
                </c:pt>
                <c:pt idx="1245">
                  <c:v>42167</c:v>
                </c:pt>
                <c:pt idx="1246">
                  <c:v>42170</c:v>
                </c:pt>
                <c:pt idx="1247">
                  <c:v>42171</c:v>
                </c:pt>
                <c:pt idx="1248">
                  <c:v>42172</c:v>
                </c:pt>
                <c:pt idx="1249">
                  <c:v>42173</c:v>
                </c:pt>
                <c:pt idx="1250">
                  <c:v>42174</c:v>
                </c:pt>
                <c:pt idx="1251">
                  <c:v>42177</c:v>
                </c:pt>
                <c:pt idx="1252">
                  <c:v>42178</c:v>
                </c:pt>
                <c:pt idx="1253">
                  <c:v>42179</c:v>
                </c:pt>
                <c:pt idx="1254">
                  <c:v>42180</c:v>
                </c:pt>
                <c:pt idx="1255">
                  <c:v>42181</c:v>
                </c:pt>
                <c:pt idx="1256">
                  <c:v>42184</c:v>
                </c:pt>
                <c:pt idx="1257">
                  <c:v>42185</c:v>
                </c:pt>
                <c:pt idx="1258">
                  <c:v>42186</c:v>
                </c:pt>
                <c:pt idx="1259">
                  <c:v>42187</c:v>
                </c:pt>
                <c:pt idx="1260">
                  <c:v>42188</c:v>
                </c:pt>
                <c:pt idx="1261">
                  <c:v>42191</c:v>
                </c:pt>
                <c:pt idx="1262">
                  <c:v>42192</c:v>
                </c:pt>
                <c:pt idx="1263">
                  <c:v>42193</c:v>
                </c:pt>
                <c:pt idx="1264">
                  <c:v>42194</c:v>
                </c:pt>
                <c:pt idx="1265">
                  <c:v>42195</c:v>
                </c:pt>
                <c:pt idx="1266">
                  <c:v>42198</c:v>
                </c:pt>
                <c:pt idx="1267">
                  <c:v>42199</c:v>
                </c:pt>
                <c:pt idx="1268">
                  <c:v>42200</c:v>
                </c:pt>
                <c:pt idx="1269">
                  <c:v>42201</c:v>
                </c:pt>
                <c:pt idx="1270">
                  <c:v>42202</c:v>
                </c:pt>
                <c:pt idx="1271">
                  <c:v>42205</c:v>
                </c:pt>
                <c:pt idx="1272">
                  <c:v>42206</c:v>
                </c:pt>
                <c:pt idx="1273">
                  <c:v>42207</c:v>
                </c:pt>
                <c:pt idx="1274">
                  <c:v>42208</c:v>
                </c:pt>
                <c:pt idx="1275">
                  <c:v>42209</c:v>
                </c:pt>
                <c:pt idx="1276">
                  <c:v>42212</c:v>
                </c:pt>
                <c:pt idx="1277">
                  <c:v>42213</c:v>
                </c:pt>
                <c:pt idx="1278">
                  <c:v>42214</c:v>
                </c:pt>
                <c:pt idx="1279">
                  <c:v>42215</c:v>
                </c:pt>
                <c:pt idx="1280">
                  <c:v>42216</c:v>
                </c:pt>
                <c:pt idx="1281">
                  <c:v>42219</c:v>
                </c:pt>
                <c:pt idx="1282">
                  <c:v>42220</c:v>
                </c:pt>
                <c:pt idx="1283">
                  <c:v>42221</c:v>
                </c:pt>
                <c:pt idx="1284">
                  <c:v>42222</c:v>
                </c:pt>
                <c:pt idx="1285">
                  <c:v>42223</c:v>
                </c:pt>
                <c:pt idx="1286">
                  <c:v>42226</c:v>
                </c:pt>
                <c:pt idx="1287">
                  <c:v>42227</c:v>
                </c:pt>
                <c:pt idx="1288">
                  <c:v>42228</c:v>
                </c:pt>
                <c:pt idx="1289">
                  <c:v>42229</c:v>
                </c:pt>
                <c:pt idx="1290">
                  <c:v>42230</c:v>
                </c:pt>
                <c:pt idx="1291">
                  <c:v>42233</c:v>
                </c:pt>
                <c:pt idx="1292">
                  <c:v>42234</c:v>
                </c:pt>
                <c:pt idx="1293">
                  <c:v>42235</c:v>
                </c:pt>
                <c:pt idx="1294">
                  <c:v>42236</c:v>
                </c:pt>
                <c:pt idx="1295">
                  <c:v>42237</c:v>
                </c:pt>
                <c:pt idx="1296">
                  <c:v>42240</c:v>
                </c:pt>
                <c:pt idx="1297">
                  <c:v>42241</c:v>
                </c:pt>
                <c:pt idx="1298">
                  <c:v>42242</c:v>
                </c:pt>
                <c:pt idx="1299">
                  <c:v>42243</c:v>
                </c:pt>
                <c:pt idx="1300">
                  <c:v>42244</c:v>
                </c:pt>
                <c:pt idx="1301">
                  <c:v>42247</c:v>
                </c:pt>
                <c:pt idx="1302">
                  <c:v>42248</c:v>
                </c:pt>
                <c:pt idx="1303">
                  <c:v>42249</c:v>
                </c:pt>
                <c:pt idx="1304">
                  <c:v>42250</c:v>
                </c:pt>
                <c:pt idx="1305">
                  <c:v>42251</c:v>
                </c:pt>
                <c:pt idx="1306">
                  <c:v>42254</c:v>
                </c:pt>
                <c:pt idx="1307">
                  <c:v>42255</c:v>
                </c:pt>
                <c:pt idx="1308">
                  <c:v>42256</c:v>
                </c:pt>
                <c:pt idx="1309">
                  <c:v>42257</c:v>
                </c:pt>
                <c:pt idx="1310">
                  <c:v>42258</c:v>
                </c:pt>
                <c:pt idx="1311">
                  <c:v>42261</c:v>
                </c:pt>
                <c:pt idx="1312">
                  <c:v>42262</c:v>
                </c:pt>
                <c:pt idx="1313">
                  <c:v>42263</c:v>
                </c:pt>
                <c:pt idx="1314">
                  <c:v>42264</c:v>
                </c:pt>
                <c:pt idx="1315">
                  <c:v>42265</c:v>
                </c:pt>
                <c:pt idx="1316">
                  <c:v>42268</c:v>
                </c:pt>
                <c:pt idx="1317">
                  <c:v>42269</c:v>
                </c:pt>
                <c:pt idx="1318">
                  <c:v>42270</c:v>
                </c:pt>
                <c:pt idx="1319">
                  <c:v>42271</c:v>
                </c:pt>
                <c:pt idx="1320">
                  <c:v>42272</c:v>
                </c:pt>
                <c:pt idx="1321">
                  <c:v>42275</c:v>
                </c:pt>
                <c:pt idx="1322">
                  <c:v>42276</c:v>
                </c:pt>
                <c:pt idx="1323">
                  <c:v>42277</c:v>
                </c:pt>
                <c:pt idx="1324">
                  <c:v>42278</c:v>
                </c:pt>
                <c:pt idx="1325">
                  <c:v>42279</c:v>
                </c:pt>
                <c:pt idx="1326">
                  <c:v>42282</c:v>
                </c:pt>
                <c:pt idx="1327">
                  <c:v>42283</c:v>
                </c:pt>
                <c:pt idx="1328">
                  <c:v>42284</c:v>
                </c:pt>
                <c:pt idx="1329">
                  <c:v>42285</c:v>
                </c:pt>
                <c:pt idx="1330">
                  <c:v>42286</c:v>
                </c:pt>
                <c:pt idx="1331">
                  <c:v>42289</c:v>
                </c:pt>
                <c:pt idx="1332">
                  <c:v>42290</c:v>
                </c:pt>
                <c:pt idx="1333">
                  <c:v>42291</c:v>
                </c:pt>
                <c:pt idx="1334">
                  <c:v>42292</c:v>
                </c:pt>
                <c:pt idx="1335">
                  <c:v>42293</c:v>
                </c:pt>
                <c:pt idx="1336">
                  <c:v>42296</c:v>
                </c:pt>
                <c:pt idx="1337">
                  <c:v>42297</c:v>
                </c:pt>
                <c:pt idx="1338">
                  <c:v>42298</c:v>
                </c:pt>
                <c:pt idx="1339">
                  <c:v>42299</c:v>
                </c:pt>
                <c:pt idx="1340">
                  <c:v>42300</c:v>
                </c:pt>
                <c:pt idx="1341">
                  <c:v>42303</c:v>
                </c:pt>
                <c:pt idx="1342">
                  <c:v>42304</c:v>
                </c:pt>
                <c:pt idx="1343">
                  <c:v>42305</c:v>
                </c:pt>
                <c:pt idx="1344">
                  <c:v>42306</c:v>
                </c:pt>
                <c:pt idx="1345">
                  <c:v>42307</c:v>
                </c:pt>
                <c:pt idx="1346">
                  <c:v>42310</c:v>
                </c:pt>
                <c:pt idx="1347">
                  <c:v>42311</c:v>
                </c:pt>
                <c:pt idx="1348">
                  <c:v>42312</c:v>
                </c:pt>
                <c:pt idx="1349">
                  <c:v>42313</c:v>
                </c:pt>
                <c:pt idx="1350">
                  <c:v>42314</c:v>
                </c:pt>
                <c:pt idx="1351">
                  <c:v>42317</c:v>
                </c:pt>
                <c:pt idx="1352">
                  <c:v>42318</c:v>
                </c:pt>
                <c:pt idx="1353">
                  <c:v>42319</c:v>
                </c:pt>
                <c:pt idx="1354">
                  <c:v>42320</c:v>
                </c:pt>
                <c:pt idx="1355">
                  <c:v>42321</c:v>
                </c:pt>
                <c:pt idx="1356">
                  <c:v>42324</c:v>
                </c:pt>
                <c:pt idx="1357">
                  <c:v>42325</c:v>
                </c:pt>
                <c:pt idx="1358">
                  <c:v>42326</c:v>
                </c:pt>
                <c:pt idx="1359">
                  <c:v>42327</c:v>
                </c:pt>
                <c:pt idx="1360">
                  <c:v>42328</c:v>
                </c:pt>
                <c:pt idx="1361">
                  <c:v>42331</c:v>
                </c:pt>
                <c:pt idx="1362">
                  <c:v>42332</c:v>
                </c:pt>
                <c:pt idx="1363">
                  <c:v>42333</c:v>
                </c:pt>
                <c:pt idx="1364">
                  <c:v>42334</c:v>
                </c:pt>
                <c:pt idx="1365">
                  <c:v>42335</c:v>
                </c:pt>
                <c:pt idx="1366">
                  <c:v>42338</c:v>
                </c:pt>
                <c:pt idx="1367">
                  <c:v>42339</c:v>
                </c:pt>
                <c:pt idx="1368">
                  <c:v>42340</c:v>
                </c:pt>
                <c:pt idx="1369">
                  <c:v>42341</c:v>
                </c:pt>
                <c:pt idx="1370">
                  <c:v>42342</c:v>
                </c:pt>
                <c:pt idx="1371">
                  <c:v>42345</c:v>
                </c:pt>
                <c:pt idx="1372">
                  <c:v>42346</c:v>
                </c:pt>
                <c:pt idx="1373">
                  <c:v>42347</c:v>
                </c:pt>
                <c:pt idx="1374">
                  <c:v>42348</c:v>
                </c:pt>
                <c:pt idx="1375">
                  <c:v>42349</c:v>
                </c:pt>
                <c:pt idx="1376">
                  <c:v>42352</c:v>
                </c:pt>
                <c:pt idx="1377">
                  <c:v>42353</c:v>
                </c:pt>
                <c:pt idx="1378">
                  <c:v>42354</c:v>
                </c:pt>
                <c:pt idx="1379">
                  <c:v>42355</c:v>
                </c:pt>
                <c:pt idx="1380">
                  <c:v>42356</c:v>
                </c:pt>
                <c:pt idx="1381">
                  <c:v>42359</c:v>
                </c:pt>
                <c:pt idx="1382">
                  <c:v>42360</c:v>
                </c:pt>
                <c:pt idx="1383">
                  <c:v>42361</c:v>
                </c:pt>
                <c:pt idx="1384">
                  <c:v>42362</c:v>
                </c:pt>
                <c:pt idx="1385">
                  <c:v>42363</c:v>
                </c:pt>
                <c:pt idx="1386">
                  <c:v>42367</c:v>
                </c:pt>
                <c:pt idx="1387">
                  <c:v>42368</c:v>
                </c:pt>
                <c:pt idx="1388">
                  <c:v>42369</c:v>
                </c:pt>
                <c:pt idx="1389">
                  <c:v>42370</c:v>
                </c:pt>
                <c:pt idx="1390">
                  <c:v>42373</c:v>
                </c:pt>
                <c:pt idx="1391">
                  <c:v>42374</c:v>
                </c:pt>
                <c:pt idx="1392">
                  <c:v>42375</c:v>
                </c:pt>
                <c:pt idx="1393">
                  <c:v>42376</c:v>
                </c:pt>
                <c:pt idx="1394">
                  <c:v>42377</c:v>
                </c:pt>
                <c:pt idx="1395">
                  <c:v>42380</c:v>
                </c:pt>
                <c:pt idx="1396">
                  <c:v>42381</c:v>
                </c:pt>
                <c:pt idx="1397">
                  <c:v>42382</c:v>
                </c:pt>
                <c:pt idx="1398">
                  <c:v>42383</c:v>
                </c:pt>
                <c:pt idx="1399">
                  <c:v>42384</c:v>
                </c:pt>
                <c:pt idx="1400">
                  <c:v>42387</c:v>
                </c:pt>
                <c:pt idx="1401">
                  <c:v>42388</c:v>
                </c:pt>
                <c:pt idx="1402">
                  <c:v>42389</c:v>
                </c:pt>
                <c:pt idx="1403">
                  <c:v>42390</c:v>
                </c:pt>
                <c:pt idx="1404">
                  <c:v>42391</c:v>
                </c:pt>
                <c:pt idx="1405">
                  <c:v>42394</c:v>
                </c:pt>
                <c:pt idx="1406">
                  <c:v>42395</c:v>
                </c:pt>
                <c:pt idx="1407">
                  <c:v>42396</c:v>
                </c:pt>
                <c:pt idx="1408">
                  <c:v>42397</c:v>
                </c:pt>
                <c:pt idx="1409">
                  <c:v>42398</c:v>
                </c:pt>
                <c:pt idx="1410">
                  <c:v>42401</c:v>
                </c:pt>
                <c:pt idx="1411">
                  <c:v>42402</c:v>
                </c:pt>
                <c:pt idx="1412">
                  <c:v>42403</c:v>
                </c:pt>
                <c:pt idx="1413">
                  <c:v>42404</c:v>
                </c:pt>
                <c:pt idx="1414">
                  <c:v>42405</c:v>
                </c:pt>
                <c:pt idx="1415">
                  <c:v>42408</c:v>
                </c:pt>
                <c:pt idx="1416">
                  <c:v>42409</c:v>
                </c:pt>
                <c:pt idx="1417">
                  <c:v>42410</c:v>
                </c:pt>
                <c:pt idx="1418">
                  <c:v>42411</c:v>
                </c:pt>
                <c:pt idx="1419">
                  <c:v>42412</c:v>
                </c:pt>
                <c:pt idx="1420">
                  <c:v>42415</c:v>
                </c:pt>
                <c:pt idx="1421">
                  <c:v>42416</c:v>
                </c:pt>
                <c:pt idx="1422">
                  <c:v>42417</c:v>
                </c:pt>
                <c:pt idx="1423">
                  <c:v>42418</c:v>
                </c:pt>
                <c:pt idx="1424">
                  <c:v>42419</c:v>
                </c:pt>
                <c:pt idx="1425">
                  <c:v>42422</c:v>
                </c:pt>
                <c:pt idx="1426">
                  <c:v>42423</c:v>
                </c:pt>
                <c:pt idx="1427">
                  <c:v>42424</c:v>
                </c:pt>
                <c:pt idx="1428">
                  <c:v>42425</c:v>
                </c:pt>
                <c:pt idx="1429">
                  <c:v>42426</c:v>
                </c:pt>
                <c:pt idx="1430">
                  <c:v>42429</c:v>
                </c:pt>
                <c:pt idx="1431">
                  <c:v>42430</c:v>
                </c:pt>
                <c:pt idx="1432">
                  <c:v>42431</c:v>
                </c:pt>
                <c:pt idx="1433">
                  <c:v>42432</c:v>
                </c:pt>
                <c:pt idx="1434">
                  <c:v>42433</c:v>
                </c:pt>
                <c:pt idx="1435">
                  <c:v>42436</c:v>
                </c:pt>
                <c:pt idx="1436">
                  <c:v>42437</c:v>
                </c:pt>
                <c:pt idx="1437">
                  <c:v>42438</c:v>
                </c:pt>
                <c:pt idx="1438">
                  <c:v>42439</c:v>
                </c:pt>
                <c:pt idx="1439">
                  <c:v>42440</c:v>
                </c:pt>
                <c:pt idx="1440">
                  <c:v>42443</c:v>
                </c:pt>
                <c:pt idx="1441">
                  <c:v>42444</c:v>
                </c:pt>
                <c:pt idx="1442">
                  <c:v>42445</c:v>
                </c:pt>
                <c:pt idx="1443">
                  <c:v>42446</c:v>
                </c:pt>
                <c:pt idx="1444">
                  <c:v>42447</c:v>
                </c:pt>
                <c:pt idx="1445">
                  <c:v>42450</c:v>
                </c:pt>
                <c:pt idx="1446">
                  <c:v>42451</c:v>
                </c:pt>
                <c:pt idx="1447">
                  <c:v>42452</c:v>
                </c:pt>
                <c:pt idx="1448">
                  <c:v>42453</c:v>
                </c:pt>
                <c:pt idx="1449">
                  <c:v>42454</c:v>
                </c:pt>
                <c:pt idx="1450">
                  <c:v>42457</c:v>
                </c:pt>
                <c:pt idx="1451">
                  <c:v>42458</c:v>
                </c:pt>
                <c:pt idx="1452">
                  <c:v>42459</c:v>
                </c:pt>
                <c:pt idx="1453">
                  <c:v>42460</c:v>
                </c:pt>
                <c:pt idx="1454">
                  <c:v>42461</c:v>
                </c:pt>
                <c:pt idx="1455">
                  <c:v>42464</c:v>
                </c:pt>
                <c:pt idx="1456">
                  <c:v>42465</c:v>
                </c:pt>
                <c:pt idx="1457">
                  <c:v>42466</c:v>
                </c:pt>
                <c:pt idx="1458">
                  <c:v>42467</c:v>
                </c:pt>
                <c:pt idx="1459">
                  <c:v>42468</c:v>
                </c:pt>
                <c:pt idx="1460">
                  <c:v>42471</c:v>
                </c:pt>
                <c:pt idx="1461">
                  <c:v>42472</c:v>
                </c:pt>
                <c:pt idx="1462">
                  <c:v>42473</c:v>
                </c:pt>
                <c:pt idx="1463">
                  <c:v>42474</c:v>
                </c:pt>
                <c:pt idx="1464">
                  <c:v>42475</c:v>
                </c:pt>
                <c:pt idx="1465">
                  <c:v>42478</c:v>
                </c:pt>
                <c:pt idx="1466">
                  <c:v>42479</c:v>
                </c:pt>
                <c:pt idx="1467">
                  <c:v>42480</c:v>
                </c:pt>
                <c:pt idx="1468">
                  <c:v>42481</c:v>
                </c:pt>
                <c:pt idx="1469">
                  <c:v>42482</c:v>
                </c:pt>
                <c:pt idx="1470">
                  <c:v>42485</c:v>
                </c:pt>
                <c:pt idx="1471">
                  <c:v>42486</c:v>
                </c:pt>
                <c:pt idx="1472">
                  <c:v>42487</c:v>
                </c:pt>
                <c:pt idx="1473">
                  <c:v>42488</c:v>
                </c:pt>
                <c:pt idx="1474">
                  <c:v>42489</c:v>
                </c:pt>
                <c:pt idx="1475">
                  <c:v>42492</c:v>
                </c:pt>
                <c:pt idx="1476">
                  <c:v>42493</c:v>
                </c:pt>
                <c:pt idx="1477">
                  <c:v>42494</c:v>
                </c:pt>
                <c:pt idx="1478">
                  <c:v>42495</c:v>
                </c:pt>
                <c:pt idx="1479">
                  <c:v>42496</c:v>
                </c:pt>
                <c:pt idx="1480">
                  <c:v>42499</c:v>
                </c:pt>
                <c:pt idx="1481">
                  <c:v>42500</c:v>
                </c:pt>
                <c:pt idx="1482">
                  <c:v>42501</c:v>
                </c:pt>
                <c:pt idx="1483">
                  <c:v>42502</c:v>
                </c:pt>
                <c:pt idx="1484">
                  <c:v>42503</c:v>
                </c:pt>
                <c:pt idx="1485">
                  <c:v>42506</c:v>
                </c:pt>
                <c:pt idx="1486">
                  <c:v>42507</c:v>
                </c:pt>
                <c:pt idx="1487">
                  <c:v>42508</c:v>
                </c:pt>
                <c:pt idx="1488">
                  <c:v>42509</c:v>
                </c:pt>
                <c:pt idx="1489">
                  <c:v>42510</c:v>
                </c:pt>
                <c:pt idx="1490">
                  <c:v>42513</c:v>
                </c:pt>
                <c:pt idx="1491">
                  <c:v>42514</c:v>
                </c:pt>
                <c:pt idx="1492">
                  <c:v>42515</c:v>
                </c:pt>
                <c:pt idx="1493">
                  <c:v>42516</c:v>
                </c:pt>
                <c:pt idx="1494">
                  <c:v>42517</c:v>
                </c:pt>
                <c:pt idx="1495">
                  <c:v>42520</c:v>
                </c:pt>
                <c:pt idx="1496">
                  <c:v>42521</c:v>
                </c:pt>
                <c:pt idx="1497">
                  <c:v>42522</c:v>
                </c:pt>
                <c:pt idx="1498">
                  <c:v>42523</c:v>
                </c:pt>
                <c:pt idx="1499">
                  <c:v>42524</c:v>
                </c:pt>
                <c:pt idx="1500">
                  <c:v>42527</c:v>
                </c:pt>
                <c:pt idx="1501">
                  <c:v>42528</c:v>
                </c:pt>
                <c:pt idx="1502">
                  <c:v>42529</c:v>
                </c:pt>
                <c:pt idx="1503">
                  <c:v>42530</c:v>
                </c:pt>
                <c:pt idx="1504">
                  <c:v>42531</c:v>
                </c:pt>
                <c:pt idx="1505">
                  <c:v>42534</c:v>
                </c:pt>
                <c:pt idx="1506">
                  <c:v>42535</c:v>
                </c:pt>
                <c:pt idx="1507">
                  <c:v>42536</c:v>
                </c:pt>
                <c:pt idx="1508">
                  <c:v>42537</c:v>
                </c:pt>
                <c:pt idx="1509">
                  <c:v>42538</c:v>
                </c:pt>
                <c:pt idx="1510">
                  <c:v>42541</c:v>
                </c:pt>
                <c:pt idx="1511">
                  <c:v>42542</c:v>
                </c:pt>
                <c:pt idx="1512">
                  <c:v>42543</c:v>
                </c:pt>
                <c:pt idx="1513">
                  <c:v>42544</c:v>
                </c:pt>
                <c:pt idx="1514">
                  <c:v>42545</c:v>
                </c:pt>
                <c:pt idx="1515">
                  <c:v>42548</c:v>
                </c:pt>
                <c:pt idx="1516">
                  <c:v>42549</c:v>
                </c:pt>
                <c:pt idx="1517">
                  <c:v>42550</c:v>
                </c:pt>
                <c:pt idx="1518">
                  <c:v>42551</c:v>
                </c:pt>
                <c:pt idx="1519">
                  <c:v>42552</c:v>
                </c:pt>
                <c:pt idx="1520">
                  <c:v>42555</c:v>
                </c:pt>
                <c:pt idx="1521">
                  <c:v>42556</c:v>
                </c:pt>
                <c:pt idx="1522">
                  <c:v>42557</c:v>
                </c:pt>
                <c:pt idx="1523">
                  <c:v>42558</c:v>
                </c:pt>
                <c:pt idx="1524">
                  <c:v>42559</c:v>
                </c:pt>
                <c:pt idx="1525">
                  <c:v>42562</c:v>
                </c:pt>
                <c:pt idx="1526">
                  <c:v>42563</c:v>
                </c:pt>
                <c:pt idx="1527">
                  <c:v>42564</c:v>
                </c:pt>
                <c:pt idx="1528">
                  <c:v>42565</c:v>
                </c:pt>
                <c:pt idx="1529">
                  <c:v>42566</c:v>
                </c:pt>
                <c:pt idx="1530">
                  <c:v>42569</c:v>
                </c:pt>
                <c:pt idx="1531">
                  <c:v>42570</c:v>
                </c:pt>
                <c:pt idx="1532">
                  <c:v>42571</c:v>
                </c:pt>
                <c:pt idx="1533">
                  <c:v>42572</c:v>
                </c:pt>
                <c:pt idx="1534">
                  <c:v>42573</c:v>
                </c:pt>
                <c:pt idx="1535">
                  <c:v>42576</c:v>
                </c:pt>
                <c:pt idx="1536">
                  <c:v>42577</c:v>
                </c:pt>
                <c:pt idx="1537">
                  <c:v>42578</c:v>
                </c:pt>
                <c:pt idx="1538">
                  <c:v>42579</c:v>
                </c:pt>
                <c:pt idx="1539">
                  <c:v>42580</c:v>
                </c:pt>
                <c:pt idx="1540">
                  <c:v>42583</c:v>
                </c:pt>
                <c:pt idx="1541">
                  <c:v>42584</c:v>
                </c:pt>
                <c:pt idx="1542">
                  <c:v>42585</c:v>
                </c:pt>
                <c:pt idx="1543">
                  <c:v>42586</c:v>
                </c:pt>
                <c:pt idx="1544">
                  <c:v>42587</c:v>
                </c:pt>
                <c:pt idx="1545">
                  <c:v>42590</c:v>
                </c:pt>
                <c:pt idx="1546">
                  <c:v>42591</c:v>
                </c:pt>
                <c:pt idx="1547">
                  <c:v>42592</c:v>
                </c:pt>
                <c:pt idx="1548">
                  <c:v>42593</c:v>
                </c:pt>
                <c:pt idx="1549">
                  <c:v>42594</c:v>
                </c:pt>
                <c:pt idx="1550">
                  <c:v>42597</c:v>
                </c:pt>
                <c:pt idx="1551">
                  <c:v>42598</c:v>
                </c:pt>
                <c:pt idx="1552">
                  <c:v>42599</c:v>
                </c:pt>
                <c:pt idx="1553">
                  <c:v>42600</c:v>
                </c:pt>
                <c:pt idx="1554">
                  <c:v>42601</c:v>
                </c:pt>
                <c:pt idx="1555">
                  <c:v>42604</c:v>
                </c:pt>
                <c:pt idx="1556">
                  <c:v>42605</c:v>
                </c:pt>
                <c:pt idx="1557">
                  <c:v>42606</c:v>
                </c:pt>
                <c:pt idx="1558">
                  <c:v>42607</c:v>
                </c:pt>
                <c:pt idx="1559">
                  <c:v>42608</c:v>
                </c:pt>
                <c:pt idx="1560">
                  <c:v>42611</c:v>
                </c:pt>
                <c:pt idx="1561">
                  <c:v>42612</c:v>
                </c:pt>
                <c:pt idx="1562">
                  <c:v>42613</c:v>
                </c:pt>
                <c:pt idx="1563">
                  <c:v>42614</c:v>
                </c:pt>
                <c:pt idx="1564">
                  <c:v>42615</c:v>
                </c:pt>
                <c:pt idx="1565">
                  <c:v>42618</c:v>
                </c:pt>
                <c:pt idx="1566">
                  <c:v>42619</c:v>
                </c:pt>
                <c:pt idx="1567">
                  <c:v>42620</c:v>
                </c:pt>
                <c:pt idx="1568">
                  <c:v>42621</c:v>
                </c:pt>
                <c:pt idx="1569">
                  <c:v>42622</c:v>
                </c:pt>
                <c:pt idx="1570">
                  <c:v>42625</c:v>
                </c:pt>
                <c:pt idx="1571">
                  <c:v>42626</c:v>
                </c:pt>
                <c:pt idx="1572">
                  <c:v>42627</c:v>
                </c:pt>
                <c:pt idx="1573">
                  <c:v>42628</c:v>
                </c:pt>
                <c:pt idx="1574">
                  <c:v>42629</c:v>
                </c:pt>
                <c:pt idx="1575">
                  <c:v>42632</c:v>
                </c:pt>
                <c:pt idx="1576">
                  <c:v>42633</c:v>
                </c:pt>
                <c:pt idx="1577">
                  <c:v>42634</c:v>
                </c:pt>
                <c:pt idx="1578">
                  <c:v>42635</c:v>
                </c:pt>
                <c:pt idx="1579">
                  <c:v>42636</c:v>
                </c:pt>
                <c:pt idx="1580">
                  <c:v>42639</c:v>
                </c:pt>
                <c:pt idx="1581">
                  <c:v>42640</c:v>
                </c:pt>
                <c:pt idx="1582">
                  <c:v>42641</c:v>
                </c:pt>
                <c:pt idx="1583">
                  <c:v>42642</c:v>
                </c:pt>
                <c:pt idx="1584">
                  <c:v>42643</c:v>
                </c:pt>
                <c:pt idx="1585">
                  <c:v>42646</c:v>
                </c:pt>
                <c:pt idx="1586">
                  <c:v>42647</c:v>
                </c:pt>
                <c:pt idx="1587">
                  <c:v>42648</c:v>
                </c:pt>
                <c:pt idx="1588">
                  <c:v>42649</c:v>
                </c:pt>
                <c:pt idx="1589">
                  <c:v>42650</c:v>
                </c:pt>
                <c:pt idx="1590">
                  <c:v>42653</c:v>
                </c:pt>
                <c:pt idx="1591">
                  <c:v>42654</c:v>
                </c:pt>
                <c:pt idx="1592">
                  <c:v>42655</c:v>
                </c:pt>
                <c:pt idx="1593">
                  <c:v>42656</c:v>
                </c:pt>
                <c:pt idx="1594">
                  <c:v>42657</c:v>
                </c:pt>
                <c:pt idx="1595">
                  <c:v>42660</c:v>
                </c:pt>
                <c:pt idx="1596">
                  <c:v>42661</c:v>
                </c:pt>
                <c:pt idx="1597">
                  <c:v>42662</c:v>
                </c:pt>
                <c:pt idx="1598">
                  <c:v>42663</c:v>
                </c:pt>
                <c:pt idx="1599">
                  <c:v>42664</c:v>
                </c:pt>
                <c:pt idx="1600">
                  <c:v>42667</c:v>
                </c:pt>
                <c:pt idx="1601">
                  <c:v>42668</c:v>
                </c:pt>
                <c:pt idx="1602">
                  <c:v>42669</c:v>
                </c:pt>
                <c:pt idx="1603">
                  <c:v>42670</c:v>
                </c:pt>
                <c:pt idx="1604">
                  <c:v>42671</c:v>
                </c:pt>
                <c:pt idx="1605">
                  <c:v>42674</c:v>
                </c:pt>
                <c:pt idx="1606">
                  <c:v>42675</c:v>
                </c:pt>
                <c:pt idx="1607">
                  <c:v>42676</c:v>
                </c:pt>
                <c:pt idx="1608">
                  <c:v>42677</c:v>
                </c:pt>
                <c:pt idx="1609">
                  <c:v>42678</c:v>
                </c:pt>
                <c:pt idx="1610">
                  <c:v>42681</c:v>
                </c:pt>
                <c:pt idx="1611">
                  <c:v>42682</c:v>
                </c:pt>
                <c:pt idx="1612">
                  <c:v>42683</c:v>
                </c:pt>
                <c:pt idx="1613">
                  <c:v>42684</c:v>
                </c:pt>
                <c:pt idx="1614">
                  <c:v>42685</c:v>
                </c:pt>
                <c:pt idx="1615">
                  <c:v>42688</c:v>
                </c:pt>
                <c:pt idx="1616">
                  <c:v>42689</c:v>
                </c:pt>
                <c:pt idx="1617">
                  <c:v>42690</c:v>
                </c:pt>
                <c:pt idx="1618">
                  <c:v>42691</c:v>
                </c:pt>
                <c:pt idx="1619">
                  <c:v>42692</c:v>
                </c:pt>
                <c:pt idx="1620">
                  <c:v>42695</c:v>
                </c:pt>
                <c:pt idx="1621">
                  <c:v>42696</c:v>
                </c:pt>
                <c:pt idx="1622">
                  <c:v>42697</c:v>
                </c:pt>
                <c:pt idx="1623">
                  <c:v>42698</c:v>
                </c:pt>
                <c:pt idx="1624">
                  <c:v>42699</c:v>
                </c:pt>
                <c:pt idx="1625">
                  <c:v>42702</c:v>
                </c:pt>
                <c:pt idx="1626">
                  <c:v>42703</c:v>
                </c:pt>
                <c:pt idx="1627">
                  <c:v>42704</c:v>
                </c:pt>
                <c:pt idx="1628">
                  <c:v>42705</c:v>
                </c:pt>
                <c:pt idx="1629">
                  <c:v>42706</c:v>
                </c:pt>
                <c:pt idx="1630">
                  <c:v>42709</c:v>
                </c:pt>
                <c:pt idx="1631">
                  <c:v>42711</c:v>
                </c:pt>
                <c:pt idx="1632">
                  <c:v>42712</c:v>
                </c:pt>
                <c:pt idx="1633">
                  <c:v>42713</c:v>
                </c:pt>
                <c:pt idx="1634">
                  <c:v>42716</c:v>
                </c:pt>
                <c:pt idx="1635">
                  <c:v>42717</c:v>
                </c:pt>
                <c:pt idx="1636">
                  <c:v>42718</c:v>
                </c:pt>
                <c:pt idx="1637">
                  <c:v>42719</c:v>
                </c:pt>
                <c:pt idx="1638">
                  <c:v>42723</c:v>
                </c:pt>
                <c:pt idx="1639">
                  <c:v>42724</c:v>
                </c:pt>
                <c:pt idx="1640">
                  <c:v>42725</c:v>
                </c:pt>
                <c:pt idx="1641">
                  <c:v>42726</c:v>
                </c:pt>
                <c:pt idx="1642">
                  <c:v>42727</c:v>
                </c:pt>
                <c:pt idx="1643">
                  <c:v>42730</c:v>
                </c:pt>
                <c:pt idx="1644">
                  <c:v>42731</c:v>
                </c:pt>
                <c:pt idx="1645">
                  <c:v>42732</c:v>
                </c:pt>
                <c:pt idx="1646">
                  <c:v>42733</c:v>
                </c:pt>
                <c:pt idx="1647">
                  <c:v>42734</c:v>
                </c:pt>
                <c:pt idx="1648">
                  <c:v>42737</c:v>
                </c:pt>
                <c:pt idx="1649">
                  <c:v>42738</c:v>
                </c:pt>
                <c:pt idx="1650">
                  <c:v>42739</c:v>
                </c:pt>
                <c:pt idx="1651">
                  <c:v>42740</c:v>
                </c:pt>
                <c:pt idx="1652">
                  <c:v>42741</c:v>
                </c:pt>
                <c:pt idx="1653">
                  <c:v>42744</c:v>
                </c:pt>
                <c:pt idx="1654">
                  <c:v>42745</c:v>
                </c:pt>
                <c:pt idx="1655">
                  <c:v>42746</c:v>
                </c:pt>
                <c:pt idx="1656">
                  <c:v>42747</c:v>
                </c:pt>
                <c:pt idx="1657">
                  <c:v>42748</c:v>
                </c:pt>
                <c:pt idx="1658">
                  <c:v>42751</c:v>
                </c:pt>
                <c:pt idx="1659">
                  <c:v>42752</c:v>
                </c:pt>
                <c:pt idx="1660">
                  <c:v>42753</c:v>
                </c:pt>
                <c:pt idx="1661">
                  <c:v>42754</c:v>
                </c:pt>
                <c:pt idx="1662">
                  <c:v>42755</c:v>
                </c:pt>
                <c:pt idx="1663">
                  <c:v>42758</c:v>
                </c:pt>
                <c:pt idx="1664">
                  <c:v>42759</c:v>
                </c:pt>
                <c:pt idx="1665">
                  <c:v>42760</c:v>
                </c:pt>
                <c:pt idx="1666">
                  <c:v>42761</c:v>
                </c:pt>
                <c:pt idx="1667">
                  <c:v>42762</c:v>
                </c:pt>
                <c:pt idx="1668">
                  <c:v>42765</c:v>
                </c:pt>
                <c:pt idx="1669">
                  <c:v>42766</c:v>
                </c:pt>
                <c:pt idx="1670">
                  <c:v>42767</c:v>
                </c:pt>
                <c:pt idx="1671">
                  <c:v>42769</c:v>
                </c:pt>
                <c:pt idx="1672">
                  <c:v>42772</c:v>
                </c:pt>
                <c:pt idx="1673">
                  <c:v>42773</c:v>
                </c:pt>
                <c:pt idx="1674">
                  <c:v>42774</c:v>
                </c:pt>
                <c:pt idx="1675">
                  <c:v>42775</c:v>
                </c:pt>
                <c:pt idx="1676">
                  <c:v>42776</c:v>
                </c:pt>
                <c:pt idx="1677">
                  <c:v>42779</c:v>
                </c:pt>
                <c:pt idx="1678">
                  <c:v>42780</c:v>
                </c:pt>
                <c:pt idx="1679">
                  <c:v>42781</c:v>
                </c:pt>
                <c:pt idx="1680">
                  <c:v>42782</c:v>
                </c:pt>
                <c:pt idx="1681">
                  <c:v>42783</c:v>
                </c:pt>
                <c:pt idx="1682">
                  <c:v>42786</c:v>
                </c:pt>
                <c:pt idx="1683">
                  <c:v>42787</c:v>
                </c:pt>
                <c:pt idx="1684">
                  <c:v>42788</c:v>
                </c:pt>
                <c:pt idx="1685">
                  <c:v>42789</c:v>
                </c:pt>
                <c:pt idx="1686">
                  <c:v>42790</c:v>
                </c:pt>
                <c:pt idx="1687">
                  <c:v>42793</c:v>
                </c:pt>
                <c:pt idx="1688">
                  <c:v>42794</c:v>
                </c:pt>
                <c:pt idx="1689">
                  <c:v>42795</c:v>
                </c:pt>
                <c:pt idx="1690">
                  <c:v>42796</c:v>
                </c:pt>
                <c:pt idx="1691">
                  <c:v>42797</c:v>
                </c:pt>
                <c:pt idx="1692">
                  <c:v>42800</c:v>
                </c:pt>
                <c:pt idx="1693">
                  <c:v>42801</c:v>
                </c:pt>
                <c:pt idx="1694">
                  <c:v>42802</c:v>
                </c:pt>
                <c:pt idx="1695">
                  <c:v>42803</c:v>
                </c:pt>
                <c:pt idx="1696">
                  <c:v>42804</c:v>
                </c:pt>
                <c:pt idx="1697">
                  <c:v>42807</c:v>
                </c:pt>
                <c:pt idx="1698">
                  <c:v>42808</c:v>
                </c:pt>
                <c:pt idx="1699">
                  <c:v>42809</c:v>
                </c:pt>
                <c:pt idx="1700">
                  <c:v>42810</c:v>
                </c:pt>
                <c:pt idx="1701">
                  <c:v>42811</c:v>
                </c:pt>
                <c:pt idx="1702">
                  <c:v>42814</c:v>
                </c:pt>
                <c:pt idx="1703">
                  <c:v>42815</c:v>
                </c:pt>
                <c:pt idx="1704">
                  <c:v>42816</c:v>
                </c:pt>
                <c:pt idx="1705">
                  <c:v>42817</c:v>
                </c:pt>
                <c:pt idx="1706">
                  <c:v>42818</c:v>
                </c:pt>
                <c:pt idx="1707">
                  <c:v>42821</c:v>
                </c:pt>
                <c:pt idx="1708">
                  <c:v>42822</c:v>
                </c:pt>
                <c:pt idx="1709">
                  <c:v>42823</c:v>
                </c:pt>
                <c:pt idx="1710">
                  <c:v>42824</c:v>
                </c:pt>
                <c:pt idx="1711">
                  <c:v>42825</c:v>
                </c:pt>
                <c:pt idx="1712">
                  <c:v>42828</c:v>
                </c:pt>
                <c:pt idx="1713">
                  <c:v>42829</c:v>
                </c:pt>
                <c:pt idx="1714">
                  <c:v>42830</c:v>
                </c:pt>
                <c:pt idx="1715">
                  <c:v>42831</c:v>
                </c:pt>
                <c:pt idx="1716">
                  <c:v>42832</c:v>
                </c:pt>
                <c:pt idx="1717">
                  <c:v>42835</c:v>
                </c:pt>
                <c:pt idx="1718">
                  <c:v>42836</c:v>
                </c:pt>
                <c:pt idx="1719">
                  <c:v>42837</c:v>
                </c:pt>
                <c:pt idx="1720">
                  <c:v>42838</c:v>
                </c:pt>
                <c:pt idx="1721">
                  <c:v>42839</c:v>
                </c:pt>
                <c:pt idx="1722">
                  <c:v>42842</c:v>
                </c:pt>
                <c:pt idx="1723">
                  <c:v>42843</c:v>
                </c:pt>
                <c:pt idx="1724">
                  <c:v>42844</c:v>
                </c:pt>
                <c:pt idx="1725">
                  <c:v>42845</c:v>
                </c:pt>
                <c:pt idx="1726">
                  <c:v>42846</c:v>
                </c:pt>
                <c:pt idx="1727">
                  <c:v>42849</c:v>
                </c:pt>
                <c:pt idx="1728">
                  <c:v>42850</c:v>
                </c:pt>
                <c:pt idx="1729">
                  <c:v>42851</c:v>
                </c:pt>
                <c:pt idx="1730">
                  <c:v>42852</c:v>
                </c:pt>
                <c:pt idx="1731">
                  <c:v>42853</c:v>
                </c:pt>
                <c:pt idx="1732">
                  <c:v>42856</c:v>
                </c:pt>
                <c:pt idx="1733">
                  <c:v>42857</c:v>
                </c:pt>
                <c:pt idx="1734">
                  <c:v>42858</c:v>
                </c:pt>
                <c:pt idx="1735">
                  <c:v>42859</c:v>
                </c:pt>
                <c:pt idx="1736">
                  <c:v>42860</c:v>
                </c:pt>
                <c:pt idx="1737">
                  <c:v>42863</c:v>
                </c:pt>
                <c:pt idx="1738">
                  <c:v>42864</c:v>
                </c:pt>
                <c:pt idx="1739">
                  <c:v>42865</c:v>
                </c:pt>
                <c:pt idx="1740">
                  <c:v>42866</c:v>
                </c:pt>
                <c:pt idx="1741">
                  <c:v>42867</c:v>
                </c:pt>
                <c:pt idx="1742">
                  <c:v>42870</c:v>
                </c:pt>
                <c:pt idx="1743">
                  <c:v>42871</c:v>
                </c:pt>
                <c:pt idx="1744">
                  <c:v>42872</c:v>
                </c:pt>
                <c:pt idx="1745">
                  <c:v>42873</c:v>
                </c:pt>
                <c:pt idx="1746">
                  <c:v>42874</c:v>
                </c:pt>
                <c:pt idx="1747">
                  <c:v>42877</c:v>
                </c:pt>
                <c:pt idx="1748">
                  <c:v>42878</c:v>
                </c:pt>
                <c:pt idx="1749">
                  <c:v>42879</c:v>
                </c:pt>
                <c:pt idx="1750">
                  <c:v>42880</c:v>
                </c:pt>
                <c:pt idx="1751">
                  <c:v>42881</c:v>
                </c:pt>
                <c:pt idx="1752">
                  <c:v>42884</c:v>
                </c:pt>
                <c:pt idx="1753">
                  <c:v>42885</c:v>
                </c:pt>
                <c:pt idx="1754">
                  <c:v>42886</c:v>
                </c:pt>
                <c:pt idx="1755">
                  <c:v>42887</c:v>
                </c:pt>
                <c:pt idx="1756">
                  <c:v>42888</c:v>
                </c:pt>
                <c:pt idx="1757">
                  <c:v>42891</c:v>
                </c:pt>
                <c:pt idx="1758">
                  <c:v>42892</c:v>
                </c:pt>
                <c:pt idx="1759">
                  <c:v>42893</c:v>
                </c:pt>
                <c:pt idx="1760">
                  <c:v>42894</c:v>
                </c:pt>
                <c:pt idx="1761">
                  <c:v>42895</c:v>
                </c:pt>
                <c:pt idx="1762">
                  <c:v>42898</c:v>
                </c:pt>
                <c:pt idx="1763">
                  <c:v>42899</c:v>
                </c:pt>
                <c:pt idx="1764">
                  <c:v>42900</c:v>
                </c:pt>
                <c:pt idx="1765">
                  <c:v>42901</c:v>
                </c:pt>
                <c:pt idx="1766">
                  <c:v>42902</c:v>
                </c:pt>
                <c:pt idx="1767">
                  <c:v>42905</c:v>
                </c:pt>
                <c:pt idx="1768">
                  <c:v>42906</c:v>
                </c:pt>
                <c:pt idx="1769">
                  <c:v>42907</c:v>
                </c:pt>
                <c:pt idx="1770">
                  <c:v>42908</c:v>
                </c:pt>
                <c:pt idx="1771">
                  <c:v>42909</c:v>
                </c:pt>
                <c:pt idx="1772">
                  <c:v>42912</c:v>
                </c:pt>
                <c:pt idx="1773">
                  <c:v>42913</c:v>
                </c:pt>
                <c:pt idx="1774">
                  <c:v>42914</c:v>
                </c:pt>
                <c:pt idx="1775">
                  <c:v>42915</c:v>
                </c:pt>
                <c:pt idx="1776">
                  <c:v>42916</c:v>
                </c:pt>
                <c:pt idx="1777">
                  <c:v>42919</c:v>
                </c:pt>
                <c:pt idx="1778">
                  <c:v>42920</c:v>
                </c:pt>
                <c:pt idx="1779">
                  <c:v>42921</c:v>
                </c:pt>
                <c:pt idx="1780">
                  <c:v>42922</c:v>
                </c:pt>
                <c:pt idx="1781">
                  <c:v>42923</c:v>
                </c:pt>
                <c:pt idx="1782">
                  <c:v>42926</c:v>
                </c:pt>
                <c:pt idx="1783">
                  <c:v>42927</c:v>
                </c:pt>
                <c:pt idx="1784">
                  <c:v>42928</c:v>
                </c:pt>
                <c:pt idx="1785">
                  <c:v>42929</c:v>
                </c:pt>
                <c:pt idx="1786">
                  <c:v>42930</c:v>
                </c:pt>
                <c:pt idx="1787">
                  <c:v>42933</c:v>
                </c:pt>
                <c:pt idx="1788">
                  <c:v>42934</c:v>
                </c:pt>
                <c:pt idx="1789">
                  <c:v>42935</c:v>
                </c:pt>
                <c:pt idx="1790">
                  <c:v>42936</c:v>
                </c:pt>
                <c:pt idx="1791">
                  <c:v>42937</c:v>
                </c:pt>
                <c:pt idx="1792">
                  <c:v>42940</c:v>
                </c:pt>
                <c:pt idx="1793">
                  <c:v>42941</c:v>
                </c:pt>
                <c:pt idx="1794">
                  <c:v>42942</c:v>
                </c:pt>
                <c:pt idx="1795">
                  <c:v>42943</c:v>
                </c:pt>
                <c:pt idx="1796">
                  <c:v>42944</c:v>
                </c:pt>
                <c:pt idx="1797">
                  <c:v>42947</c:v>
                </c:pt>
                <c:pt idx="1798">
                  <c:v>42948</c:v>
                </c:pt>
                <c:pt idx="1799">
                  <c:v>42949</c:v>
                </c:pt>
                <c:pt idx="1800">
                  <c:v>42950</c:v>
                </c:pt>
                <c:pt idx="1801">
                  <c:v>42951</c:v>
                </c:pt>
                <c:pt idx="1802">
                  <c:v>42954</c:v>
                </c:pt>
                <c:pt idx="1803">
                  <c:v>42955</c:v>
                </c:pt>
                <c:pt idx="1804">
                  <c:v>42956</c:v>
                </c:pt>
                <c:pt idx="1805">
                  <c:v>42957</c:v>
                </c:pt>
                <c:pt idx="1806">
                  <c:v>42958</c:v>
                </c:pt>
                <c:pt idx="1807">
                  <c:v>42961</c:v>
                </c:pt>
                <c:pt idx="1808">
                  <c:v>42962</c:v>
                </c:pt>
                <c:pt idx="1809">
                  <c:v>42963</c:v>
                </c:pt>
                <c:pt idx="1810">
                  <c:v>42964</c:v>
                </c:pt>
                <c:pt idx="1811">
                  <c:v>42965</c:v>
                </c:pt>
                <c:pt idx="1812">
                  <c:v>42968</c:v>
                </c:pt>
                <c:pt idx="1813">
                  <c:v>42969</c:v>
                </c:pt>
                <c:pt idx="1814">
                  <c:v>42970</c:v>
                </c:pt>
                <c:pt idx="1815">
                  <c:v>42971</c:v>
                </c:pt>
                <c:pt idx="1816">
                  <c:v>42972</c:v>
                </c:pt>
                <c:pt idx="1817">
                  <c:v>42975</c:v>
                </c:pt>
                <c:pt idx="1818">
                  <c:v>42976</c:v>
                </c:pt>
                <c:pt idx="1819">
                  <c:v>42977</c:v>
                </c:pt>
                <c:pt idx="1820">
                  <c:v>42978</c:v>
                </c:pt>
                <c:pt idx="1821">
                  <c:v>42979</c:v>
                </c:pt>
                <c:pt idx="1822">
                  <c:v>42982</c:v>
                </c:pt>
                <c:pt idx="1823">
                  <c:v>42983</c:v>
                </c:pt>
                <c:pt idx="1824">
                  <c:v>42984</c:v>
                </c:pt>
                <c:pt idx="1825">
                  <c:v>42985</c:v>
                </c:pt>
                <c:pt idx="1826">
                  <c:v>42986</c:v>
                </c:pt>
                <c:pt idx="1827">
                  <c:v>42989</c:v>
                </c:pt>
                <c:pt idx="1828">
                  <c:v>42990</c:v>
                </c:pt>
                <c:pt idx="1829">
                  <c:v>42991</c:v>
                </c:pt>
                <c:pt idx="1830">
                  <c:v>42992</c:v>
                </c:pt>
                <c:pt idx="1831">
                  <c:v>42993</c:v>
                </c:pt>
                <c:pt idx="1832">
                  <c:v>42996</c:v>
                </c:pt>
                <c:pt idx="1833">
                  <c:v>42997</c:v>
                </c:pt>
                <c:pt idx="1834">
                  <c:v>42998</c:v>
                </c:pt>
                <c:pt idx="1835">
                  <c:v>42999</c:v>
                </c:pt>
                <c:pt idx="1836">
                  <c:v>43000</c:v>
                </c:pt>
                <c:pt idx="1837">
                  <c:v>43003</c:v>
                </c:pt>
                <c:pt idx="1838">
                  <c:v>43004</c:v>
                </c:pt>
                <c:pt idx="1839">
                  <c:v>43005</c:v>
                </c:pt>
                <c:pt idx="1840">
                  <c:v>43006</c:v>
                </c:pt>
                <c:pt idx="1841">
                  <c:v>43007</c:v>
                </c:pt>
                <c:pt idx="1842">
                  <c:v>43010</c:v>
                </c:pt>
                <c:pt idx="1843">
                  <c:v>43011</c:v>
                </c:pt>
                <c:pt idx="1844">
                  <c:v>43012</c:v>
                </c:pt>
                <c:pt idx="1845">
                  <c:v>43013</c:v>
                </c:pt>
                <c:pt idx="1846">
                  <c:v>43014</c:v>
                </c:pt>
                <c:pt idx="1847">
                  <c:v>43017</c:v>
                </c:pt>
                <c:pt idx="1848">
                  <c:v>43018</c:v>
                </c:pt>
                <c:pt idx="1849">
                  <c:v>43019</c:v>
                </c:pt>
                <c:pt idx="1850">
                  <c:v>43020</c:v>
                </c:pt>
                <c:pt idx="1851">
                  <c:v>43021</c:v>
                </c:pt>
                <c:pt idx="1852">
                  <c:v>43024</c:v>
                </c:pt>
                <c:pt idx="1853">
                  <c:v>43025</c:v>
                </c:pt>
                <c:pt idx="1854">
                  <c:v>43026</c:v>
                </c:pt>
                <c:pt idx="1855">
                  <c:v>43027</c:v>
                </c:pt>
                <c:pt idx="1856">
                  <c:v>43028</c:v>
                </c:pt>
                <c:pt idx="1857">
                  <c:v>43031</c:v>
                </c:pt>
                <c:pt idx="1858">
                  <c:v>43032</c:v>
                </c:pt>
                <c:pt idx="1859">
                  <c:v>43033</c:v>
                </c:pt>
                <c:pt idx="1860">
                  <c:v>43034</c:v>
                </c:pt>
                <c:pt idx="1861">
                  <c:v>43035</c:v>
                </c:pt>
                <c:pt idx="1862">
                  <c:v>43038</c:v>
                </c:pt>
                <c:pt idx="1863">
                  <c:v>43039</c:v>
                </c:pt>
                <c:pt idx="1864">
                  <c:v>43040</c:v>
                </c:pt>
                <c:pt idx="1865">
                  <c:v>43041</c:v>
                </c:pt>
                <c:pt idx="1866">
                  <c:v>43042</c:v>
                </c:pt>
                <c:pt idx="1867">
                  <c:v>43045</c:v>
                </c:pt>
                <c:pt idx="1868">
                  <c:v>43046</c:v>
                </c:pt>
                <c:pt idx="1869">
                  <c:v>43047</c:v>
                </c:pt>
                <c:pt idx="1870">
                  <c:v>43048</c:v>
                </c:pt>
                <c:pt idx="1871">
                  <c:v>43049</c:v>
                </c:pt>
                <c:pt idx="1872">
                  <c:v>43055</c:v>
                </c:pt>
                <c:pt idx="1873">
                  <c:v>43056</c:v>
                </c:pt>
                <c:pt idx="1874">
                  <c:v>43059</c:v>
                </c:pt>
                <c:pt idx="1875">
                  <c:v>43060</c:v>
                </c:pt>
                <c:pt idx="1876">
                  <c:v>43061</c:v>
                </c:pt>
                <c:pt idx="1877">
                  <c:v>43062</c:v>
                </c:pt>
                <c:pt idx="1878">
                  <c:v>43063</c:v>
                </c:pt>
                <c:pt idx="1879">
                  <c:v>43066</c:v>
                </c:pt>
                <c:pt idx="1880">
                  <c:v>43067</c:v>
                </c:pt>
                <c:pt idx="1881">
                  <c:v>43068</c:v>
                </c:pt>
                <c:pt idx="1882">
                  <c:v>43069</c:v>
                </c:pt>
                <c:pt idx="1883">
                  <c:v>43070</c:v>
                </c:pt>
                <c:pt idx="1884">
                  <c:v>43073</c:v>
                </c:pt>
                <c:pt idx="1885">
                  <c:v>43074</c:v>
                </c:pt>
                <c:pt idx="1886">
                  <c:v>43075</c:v>
                </c:pt>
                <c:pt idx="1887">
                  <c:v>43076</c:v>
                </c:pt>
                <c:pt idx="1888">
                  <c:v>43077</c:v>
                </c:pt>
                <c:pt idx="1889">
                  <c:v>43080</c:v>
                </c:pt>
                <c:pt idx="1890">
                  <c:v>43081</c:v>
                </c:pt>
                <c:pt idx="1891">
                  <c:v>43082</c:v>
                </c:pt>
                <c:pt idx="1892">
                  <c:v>43083</c:v>
                </c:pt>
                <c:pt idx="1893">
                  <c:v>43084</c:v>
                </c:pt>
                <c:pt idx="1894">
                  <c:v>43087</c:v>
                </c:pt>
                <c:pt idx="1895">
                  <c:v>43088</c:v>
                </c:pt>
                <c:pt idx="1896">
                  <c:v>43089</c:v>
                </c:pt>
                <c:pt idx="1897">
                  <c:v>43090</c:v>
                </c:pt>
                <c:pt idx="1898">
                  <c:v>43091</c:v>
                </c:pt>
                <c:pt idx="1899">
                  <c:v>43095</c:v>
                </c:pt>
                <c:pt idx="1900">
                  <c:v>43096</c:v>
                </c:pt>
                <c:pt idx="1901">
                  <c:v>43097</c:v>
                </c:pt>
                <c:pt idx="1902">
                  <c:v>43098</c:v>
                </c:pt>
                <c:pt idx="1903">
                  <c:v>43101</c:v>
                </c:pt>
                <c:pt idx="1904">
                  <c:v>43102</c:v>
                </c:pt>
                <c:pt idx="1905">
                  <c:v>43103</c:v>
                </c:pt>
                <c:pt idx="1906">
                  <c:v>43104</c:v>
                </c:pt>
                <c:pt idx="1907">
                  <c:v>43105</c:v>
                </c:pt>
                <c:pt idx="1908">
                  <c:v>43108</c:v>
                </c:pt>
                <c:pt idx="1909">
                  <c:v>43109</c:v>
                </c:pt>
                <c:pt idx="1910">
                  <c:v>43110</c:v>
                </c:pt>
                <c:pt idx="1911">
                  <c:v>43111</c:v>
                </c:pt>
                <c:pt idx="1912">
                  <c:v>43112</c:v>
                </c:pt>
                <c:pt idx="1913">
                  <c:v>43115</c:v>
                </c:pt>
                <c:pt idx="1914">
                  <c:v>43116</c:v>
                </c:pt>
                <c:pt idx="1915">
                  <c:v>43117</c:v>
                </c:pt>
                <c:pt idx="1916">
                  <c:v>43118</c:v>
                </c:pt>
                <c:pt idx="1917">
                  <c:v>43119</c:v>
                </c:pt>
                <c:pt idx="1918">
                  <c:v>43122</c:v>
                </c:pt>
                <c:pt idx="1919">
                  <c:v>43123</c:v>
                </c:pt>
                <c:pt idx="1920">
                  <c:v>43124</c:v>
                </c:pt>
                <c:pt idx="1921">
                  <c:v>43125</c:v>
                </c:pt>
                <c:pt idx="1922">
                  <c:v>43126</c:v>
                </c:pt>
                <c:pt idx="1923">
                  <c:v>43129</c:v>
                </c:pt>
                <c:pt idx="1924">
                  <c:v>43130</c:v>
                </c:pt>
                <c:pt idx="1925">
                  <c:v>43131</c:v>
                </c:pt>
                <c:pt idx="1926">
                  <c:v>43132</c:v>
                </c:pt>
                <c:pt idx="1927">
                  <c:v>43133</c:v>
                </c:pt>
                <c:pt idx="1928">
                  <c:v>43136</c:v>
                </c:pt>
                <c:pt idx="1929">
                  <c:v>43137</c:v>
                </c:pt>
                <c:pt idx="1930">
                  <c:v>43138</c:v>
                </c:pt>
                <c:pt idx="1931">
                  <c:v>43139</c:v>
                </c:pt>
                <c:pt idx="1932">
                  <c:v>43140</c:v>
                </c:pt>
                <c:pt idx="1933">
                  <c:v>43143</c:v>
                </c:pt>
                <c:pt idx="1934">
                  <c:v>43144</c:v>
                </c:pt>
                <c:pt idx="1935">
                  <c:v>43145</c:v>
                </c:pt>
                <c:pt idx="1936">
                  <c:v>43146</c:v>
                </c:pt>
                <c:pt idx="1937">
                  <c:v>43147</c:v>
                </c:pt>
                <c:pt idx="1938">
                  <c:v>43150</c:v>
                </c:pt>
                <c:pt idx="1939">
                  <c:v>43151</c:v>
                </c:pt>
                <c:pt idx="1940">
                  <c:v>43152</c:v>
                </c:pt>
                <c:pt idx="1941">
                  <c:v>43153</c:v>
                </c:pt>
                <c:pt idx="1942">
                  <c:v>43154</c:v>
                </c:pt>
                <c:pt idx="1943">
                  <c:v>43157</c:v>
                </c:pt>
                <c:pt idx="1944">
                  <c:v>43158</c:v>
                </c:pt>
                <c:pt idx="1945">
                  <c:v>43159</c:v>
                </c:pt>
                <c:pt idx="1946">
                  <c:v>43160</c:v>
                </c:pt>
                <c:pt idx="1947">
                  <c:v>43161</c:v>
                </c:pt>
                <c:pt idx="1948">
                  <c:v>43164</c:v>
                </c:pt>
                <c:pt idx="1949">
                  <c:v>43165</c:v>
                </c:pt>
                <c:pt idx="1950">
                  <c:v>43166</c:v>
                </c:pt>
                <c:pt idx="1951">
                  <c:v>43167</c:v>
                </c:pt>
                <c:pt idx="1952">
                  <c:v>43168</c:v>
                </c:pt>
                <c:pt idx="1953">
                  <c:v>43171</c:v>
                </c:pt>
                <c:pt idx="1954">
                  <c:v>43172</c:v>
                </c:pt>
                <c:pt idx="1955">
                  <c:v>43173</c:v>
                </c:pt>
                <c:pt idx="1956">
                  <c:v>43174</c:v>
                </c:pt>
                <c:pt idx="1957">
                  <c:v>43175</c:v>
                </c:pt>
                <c:pt idx="1958">
                  <c:v>43178</c:v>
                </c:pt>
                <c:pt idx="1959">
                  <c:v>43179</c:v>
                </c:pt>
                <c:pt idx="1960">
                  <c:v>43180</c:v>
                </c:pt>
                <c:pt idx="1961">
                  <c:v>43181</c:v>
                </c:pt>
                <c:pt idx="1962">
                  <c:v>43182</c:v>
                </c:pt>
                <c:pt idx="1963">
                  <c:v>43185</c:v>
                </c:pt>
                <c:pt idx="1964">
                  <c:v>43186</c:v>
                </c:pt>
                <c:pt idx="1965">
                  <c:v>43187</c:v>
                </c:pt>
                <c:pt idx="1966">
                  <c:v>43188</c:v>
                </c:pt>
                <c:pt idx="1967">
                  <c:v>43189</c:v>
                </c:pt>
                <c:pt idx="1968">
                  <c:v>43192</c:v>
                </c:pt>
                <c:pt idx="1969">
                  <c:v>43193</c:v>
                </c:pt>
                <c:pt idx="1970">
                  <c:v>43194</c:v>
                </c:pt>
                <c:pt idx="1971">
                  <c:v>43195</c:v>
                </c:pt>
                <c:pt idx="1972">
                  <c:v>43196</c:v>
                </c:pt>
                <c:pt idx="1973">
                  <c:v>43199</c:v>
                </c:pt>
                <c:pt idx="1974">
                  <c:v>43200</c:v>
                </c:pt>
                <c:pt idx="1975">
                  <c:v>43201</c:v>
                </c:pt>
                <c:pt idx="1976">
                  <c:v>43202</c:v>
                </c:pt>
                <c:pt idx="1977">
                  <c:v>43203</c:v>
                </c:pt>
                <c:pt idx="1978">
                  <c:v>43206</c:v>
                </c:pt>
                <c:pt idx="1979">
                  <c:v>43207</c:v>
                </c:pt>
                <c:pt idx="1980">
                  <c:v>43208</c:v>
                </c:pt>
                <c:pt idx="1981">
                  <c:v>43209</c:v>
                </c:pt>
                <c:pt idx="1982">
                  <c:v>43210</c:v>
                </c:pt>
                <c:pt idx="1983">
                  <c:v>43213</c:v>
                </c:pt>
                <c:pt idx="1984">
                  <c:v>43214</c:v>
                </c:pt>
                <c:pt idx="1985">
                  <c:v>43215</c:v>
                </c:pt>
                <c:pt idx="1986">
                  <c:v>43216</c:v>
                </c:pt>
                <c:pt idx="1987">
                  <c:v>43217</c:v>
                </c:pt>
                <c:pt idx="1988">
                  <c:v>43220</c:v>
                </c:pt>
                <c:pt idx="1989">
                  <c:v>43221</c:v>
                </c:pt>
                <c:pt idx="1990">
                  <c:v>43222</c:v>
                </c:pt>
                <c:pt idx="1991">
                  <c:v>43223</c:v>
                </c:pt>
                <c:pt idx="1992">
                  <c:v>43224</c:v>
                </c:pt>
                <c:pt idx="1993">
                  <c:v>43227</c:v>
                </c:pt>
                <c:pt idx="1994">
                  <c:v>43228</c:v>
                </c:pt>
                <c:pt idx="1995">
                  <c:v>43229</c:v>
                </c:pt>
                <c:pt idx="1996">
                  <c:v>43230</c:v>
                </c:pt>
                <c:pt idx="1997">
                  <c:v>43231</c:v>
                </c:pt>
                <c:pt idx="1998">
                  <c:v>43234</c:v>
                </c:pt>
                <c:pt idx="1999">
                  <c:v>43235</c:v>
                </c:pt>
                <c:pt idx="2000">
                  <c:v>43236</c:v>
                </c:pt>
                <c:pt idx="2001">
                  <c:v>43237</c:v>
                </c:pt>
                <c:pt idx="2002">
                  <c:v>43238</c:v>
                </c:pt>
                <c:pt idx="2003">
                  <c:v>43241</c:v>
                </c:pt>
                <c:pt idx="2004">
                  <c:v>43242</c:v>
                </c:pt>
                <c:pt idx="2005">
                  <c:v>43243</c:v>
                </c:pt>
                <c:pt idx="2006">
                  <c:v>43244</c:v>
                </c:pt>
                <c:pt idx="2007">
                  <c:v>43245</c:v>
                </c:pt>
                <c:pt idx="2008">
                  <c:v>43248</c:v>
                </c:pt>
                <c:pt idx="2009">
                  <c:v>43249</c:v>
                </c:pt>
                <c:pt idx="2010">
                  <c:v>43250</c:v>
                </c:pt>
                <c:pt idx="2011">
                  <c:v>43251</c:v>
                </c:pt>
                <c:pt idx="2012">
                  <c:v>43252</c:v>
                </c:pt>
                <c:pt idx="2013">
                  <c:v>43255</c:v>
                </c:pt>
                <c:pt idx="2014">
                  <c:v>43256</c:v>
                </c:pt>
                <c:pt idx="2015">
                  <c:v>43257</c:v>
                </c:pt>
                <c:pt idx="2016">
                  <c:v>43258</c:v>
                </c:pt>
                <c:pt idx="2017">
                  <c:v>43259</c:v>
                </c:pt>
                <c:pt idx="2018">
                  <c:v>43262</c:v>
                </c:pt>
                <c:pt idx="2019">
                  <c:v>43263</c:v>
                </c:pt>
                <c:pt idx="2020">
                  <c:v>43264</c:v>
                </c:pt>
                <c:pt idx="2021">
                  <c:v>43265</c:v>
                </c:pt>
                <c:pt idx="2022">
                  <c:v>43266</c:v>
                </c:pt>
                <c:pt idx="2023">
                  <c:v>43269</c:v>
                </c:pt>
                <c:pt idx="2024">
                  <c:v>43270</c:v>
                </c:pt>
                <c:pt idx="2025">
                  <c:v>43271</c:v>
                </c:pt>
                <c:pt idx="2026">
                  <c:v>43272</c:v>
                </c:pt>
                <c:pt idx="2027">
                  <c:v>43273</c:v>
                </c:pt>
                <c:pt idx="2028">
                  <c:v>43276</c:v>
                </c:pt>
                <c:pt idx="2029">
                  <c:v>43277</c:v>
                </c:pt>
                <c:pt idx="2030">
                  <c:v>43278</c:v>
                </c:pt>
                <c:pt idx="2031">
                  <c:v>43279</c:v>
                </c:pt>
                <c:pt idx="2032">
                  <c:v>43280</c:v>
                </c:pt>
                <c:pt idx="2033">
                  <c:v>43283</c:v>
                </c:pt>
                <c:pt idx="2034">
                  <c:v>43284</c:v>
                </c:pt>
                <c:pt idx="2035">
                  <c:v>43285</c:v>
                </c:pt>
                <c:pt idx="2036">
                  <c:v>43286</c:v>
                </c:pt>
                <c:pt idx="2037">
                  <c:v>43287</c:v>
                </c:pt>
                <c:pt idx="2038">
                  <c:v>43290</c:v>
                </c:pt>
                <c:pt idx="2039">
                  <c:v>43291</c:v>
                </c:pt>
                <c:pt idx="2040">
                  <c:v>43292</c:v>
                </c:pt>
                <c:pt idx="2041">
                  <c:v>43293</c:v>
                </c:pt>
                <c:pt idx="2042">
                  <c:v>43294</c:v>
                </c:pt>
                <c:pt idx="2043">
                  <c:v>43297</c:v>
                </c:pt>
                <c:pt idx="2044">
                  <c:v>43298</c:v>
                </c:pt>
                <c:pt idx="2045">
                  <c:v>43299</c:v>
                </c:pt>
                <c:pt idx="2046">
                  <c:v>43300</c:v>
                </c:pt>
                <c:pt idx="2047">
                  <c:v>43301</c:v>
                </c:pt>
                <c:pt idx="2048">
                  <c:v>43304</c:v>
                </c:pt>
                <c:pt idx="2049">
                  <c:v>43305</c:v>
                </c:pt>
                <c:pt idx="2050">
                  <c:v>43306</c:v>
                </c:pt>
                <c:pt idx="2051">
                  <c:v>43307</c:v>
                </c:pt>
                <c:pt idx="2052">
                  <c:v>43308</c:v>
                </c:pt>
                <c:pt idx="2053">
                  <c:v>43311</c:v>
                </c:pt>
                <c:pt idx="2054">
                  <c:v>43312</c:v>
                </c:pt>
                <c:pt idx="2055">
                  <c:v>43313</c:v>
                </c:pt>
                <c:pt idx="2056">
                  <c:v>43314</c:v>
                </c:pt>
                <c:pt idx="2057">
                  <c:v>43315</c:v>
                </c:pt>
                <c:pt idx="2058">
                  <c:v>43318</c:v>
                </c:pt>
                <c:pt idx="2059">
                  <c:v>43319</c:v>
                </c:pt>
                <c:pt idx="2060">
                  <c:v>43320</c:v>
                </c:pt>
                <c:pt idx="2061">
                  <c:v>43321</c:v>
                </c:pt>
                <c:pt idx="2062">
                  <c:v>43322</c:v>
                </c:pt>
                <c:pt idx="2063">
                  <c:v>43325</c:v>
                </c:pt>
                <c:pt idx="2064">
                  <c:v>43326</c:v>
                </c:pt>
                <c:pt idx="2065">
                  <c:v>43327</c:v>
                </c:pt>
                <c:pt idx="2066">
                  <c:v>43328</c:v>
                </c:pt>
                <c:pt idx="2067">
                  <c:v>43329</c:v>
                </c:pt>
                <c:pt idx="2068">
                  <c:v>43332</c:v>
                </c:pt>
                <c:pt idx="2069">
                  <c:v>43333</c:v>
                </c:pt>
                <c:pt idx="2070">
                  <c:v>43334</c:v>
                </c:pt>
                <c:pt idx="2071">
                  <c:v>43335</c:v>
                </c:pt>
                <c:pt idx="2072">
                  <c:v>43336</c:v>
                </c:pt>
                <c:pt idx="2073">
                  <c:v>43339</c:v>
                </c:pt>
                <c:pt idx="2074">
                  <c:v>43340</c:v>
                </c:pt>
                <c:pt idx="2075">
                  <c:v>43341</c:v>
                </c:pt>
                <c:pt idx="2076">
                  <c:v>43342</c:v>
                </c:pt>
                <c:pt idx="2077">
                  <c:v>43343</c:v>
                </c:pt>
                <c:pt idx="2078">
                  <c:v>43346</c:v>
                </c:pt>
                <c:pt idx="2079">
                  <c:v>43347</c:v>
                </c:pt>
                <c:pt idx="2080">
                  <c:v>43348</c:v>
                </c:pt>
                <c:pt idx="2081">
                  <c:v>43349</c:v>
                </c:pt>
                <c:pt idx="2082">
                  <c:v>43350</c:v>
                </c:pt>
                <c:pt idx="2083">
                  <c:v>43353</c:v>
                </c:pt>
                <c:pt idx="2084">
                  <c:v>43354</c:v>
                </c:pt>
                <c:pt idx="2085">
                  <c:v>43355</c:v>
                </c:pt>
                <c:pt idx="2086">
                  <c:v>43356</c:v>
                </c:pt>
                <c:pt idx="2087">
                  <c:v>43357</c:v>
                </c:pt>
                <c:pt idx="2088">
                  <c:v>43360</c:v>
                </c:pt>
                <c:pt idx="2089">
                  <c:v>43361</c:v>
                </c:pt>
                <c:pt idx="2090">
                  <c:v>43362</c:v>
                </c:pt>
                <c:pt idx="2091">
                  <c:v>43363</c:v>
                </c:pt>
                <c:pt idx="2092">
                  <c:v>43364</c:v>
                </c:pt>
                <c:pt idx="2093">
                  <c:v>43367</c:v>
                </c:pt>
                <c:pt idx="2094">
                  <c:v>43368</c:v>
                </c:pt>
                <c:pt idx="2095">
                  <c:v>43369</c:v>
                </c:pt>
                <c:pt idx="2096">
                  <c:v>43370</c:v>
                </c:pt>
                <c:pt idx="2097">
                  <c:v>43371</c:v>
                </c:pt>
                <c:pt idx="2098">
                  <c:v>43374</c:v>
                </c:pt>
                <c:pt idx="2099">
                  <c:v>43375</c:v>
                </c:pt>
                <c:pt idx="2100">
                  <c:v>43376</c:v>
                </c:pt>
                <c:pt idx="2101">
                  <c:v>43377</c:v>
                </c:pt>
                <c:pt idx="2102">
                  <c:v>43378</c:v>
                </c:pt>
                <c:pt idx="2103">
                  <c:v>43381</c:v>
                </c:pt>
                <c:pt idx="2104">
                  <c:v>43382</c:v>
                </c:pt>
                <c:pt idx="2105">
                  <c:v>43383</c:v>
                </c:pt>
                <c:pt idx="2106">
                  <c:v>43384</c:v>
                </c:pt>
                <c:pt idx="2107">
                  <c:v>43385</c:v>
                </c:pt>
                <c:pt idx="2108">
                  <c:v>43388</c:v>
                </c:pt>
                <c:pt idx="2109">
                  <c:v>43389</c:v>
                </c:pt>
                <c:pt idx="2110">
                  <c:v>43390</c:v>
                </c:pt>
                <c:pt idx="2111">
                  <c:v>43391</c:v>
                </c:pt>
                <c:pt idx="2112">
                  <c:v>43392</c:v>
                </c:pt>
                <c:pt idx="2113">
                  <c:v>43395</c:v>
                </c:pt>
                <c:pt idx="2114">
                  <c:v>43396</c:v>
                </c:pt>
                <c:pt idx="2115">
                  <c:v>43397</c:v>
                </c:pt>
                <c:pt idx="2116">
                  <c:v>43398</c:v>
                </c:pt>
                <c:pt idx="2117">
                  <c:v>43399</c:v>
                </c:pt>
                <c:pt idx="2118">
                  <c:v>43402</c:v>
                </c:pt>
                <c:pt idx="2119">
                  <c:v>43403</c:v>
                </c:pt>
                <c:pt idx="2120">
                  <c:v>43404</c:v>
                </c:pt>
                <c:pt idx="2121">
                  <c:v>43405</c:v>
                </c:pt>
                <c:pt idx="2122">
                  <c:v>43406</c:v>
                </c:pt>
                <c:pt idx="2123">
                  <c:v>43409</c:v>
                </c:pt>
                <c:pt idx="2124">
                  <c:v>43410</c:v>
                </c:pt>
                <c:pt idx="2125">
                  <c:v>43411</c:v>
                </c:pt>
                <c:pt idx="2126">
                  <c:v>43412</c:v>
                </c:pt>
                <c:pt idx="2127">
                  <c:v>43413</c:v>
                </c:pt>
                <c:pt idx="2128">
                  <c:v>43416</c:v>
                </c:pt>
                <c:pt idx="2129">
                  <c:v>43417</c:v>
                </c:pt>
                <c:pt idx="2130">
                  <c:v>43418</c:v>
                </c:pt>
                <c:pt idx="2131">
                  <c:v>43419</c:v>
                </c:pt>
                <c:pt idx="2132">
                  <c:v>43420</c:v>
                </c:pt>
                <c:pt idx="2133">
                  <c:v>43423</c:v>
                </c:pt>
                <c:pt idx="2134">
                  <c:v>43424</c:v>
                </c:pt>
                <c:pt idx="2135">
                  <c:v>43425</c:v>
                </c:pt>
                <c:pt idx="2136">
                  <c:v>43426</c:v>
                </c:pt>
                <c:pt idx="2137">
                  <c:v>43427</c:v>
                </c:pt>
                <c:pt idx="2138">
                  <c:v>43430</c:v>
                </c:pt>
                <c:pt idx="2139">
                  <c:v>43431</c:v>
                </c:pt>
                <c:pt idx="2140">
                  <c:v>43432</c:v>
                </c:pt>
                <c:pt idx="2141">
                  <c:v>43433</c:v>
                </c:pt>
                <c:pt idx="2142">
                  <c:v>43434</c:v>
                </c:pt>
                <c:pt idx="2143">
                  <c:v>43437</c:v>
                </c:pt>
                <c:pt idx="2144">
                  <c:v>43438</c:v>
                </c:pt>
                <c:pt idx="2145">
                  <c:v>43439</c:v>
                </c:pt>
                <c:pt idx="2146">
                  <c:v>43440</c:v>
                </c:pt>
                <c:pt idx="2147">
                  <c:v>43441</c:v>
                </c:pt>
                <c:pt idx="2148">
                  <c:v>43444</c:v>
                </c:pt>
                <c:pt idx="2149">
                  <c:v>43445</c:v>
                </c:pt>
                <c:pt idx="2150">
                  <c:v>43446</c:v>
                </c:pt>
                <c:pt idx="2151">
                  <c:v>43447</c:v>
                </c:pt>
                <c:pt idx="2152">
                  <c:v>43448</c:v>
                </c:pt>
                <c:pt idx="2153">
                  <c:v>43451</c:v>
                </c:pt>
                <c:pt idx="2154">
                  <c:v>43452</c:v>
                </c:pt>
                <c:pt idx="2155">
                  <c:v>43453</c:v>
                </c:pt>
                <c:pt idx="2156">
                  <c:v>43454</c:v>
                </c:pt>
                <c:pt idx="2157">
                  <c:v>43455</c:v>
                </c:pt>
                <c:pt idx="2158">
                  <c:v>43458</c:v>
                </c:pt>
                <c:pt idx="2159">
                  <c:v>43460</c:v>
                </c:pt>
                <c:pt idx="2160">
                  <c:v>43461</c:v>
                </c:pt>
                <c:pt idx="2161">
                  <c:v>43462</c:v>
                </c:pt>
                <c:pt idx="2162">
                  <c:v>43465</c:v>
                </c:pt>
                <c:pt idx="2163">
                  <c:v>43467</c:v>
                </c:pt>
                <c:pt idx="2164">
                  <c:v>43468</c:v>
                </c:pt>
                <c:pt idx="2165">
                  <c:v>43469</c:v>
                </c:pt>
                <c:pt idx="2166">
                  <c:v>43472</c:v>
                </c:pt>
                <c:pt idx="2167">
                  <c:v>43473</c:v>
                </c:pt>
                <c:pt idx="2168">
                  <c:v>43474</c:v>
                </c:pt>
                <c:pt idx="2169">
                  <c:v>43475</c:v>
                </c:pt>
                <c:pt idx="2170">
                  <c:v>43476</c:v>
                </c:pt>
                <c:pt idx="2171">
                  <c:v>43479</c:v>
                </c:pt>
                <c:pt idx="2172">
                  <c:v>43480</c:v>
                </c:pt>
                <c:pt idx="2173">
                  <c:v>43481</c:v>
                </c:pt>
                <c:pt idx="2174">
                  <c:v>43482</c:v>
                </c:pt>
                <c:pt idx="2175">
                  <c:v>43483</c:v>
                </c:pt>
                <c:pt idx="2176">
                  <c:v>43486</c:v>
                </c:pt>
                <c:pt idx="2177">
                  <c:v>43487</c:v>
                </c:pt>
                <c:pt idx="2178">
                  <c:v>43488</c:v>
                </c:pt>
                <c:pt idx="2179">
                  <c:v>43489</c:v>
                </c:pt>
                <c:pt idx="2180">
                  <c:v>43490</c:v>
                </c:pt>
                <c:pt idx="2181">
                  <c:v>43493</c:v>
                </c:pt>
                <c:pt idx="2182">
                  <c:v>43494</c:v>
                </c:pt>
                <c:pt idx="2183">
                  <c:v>43495</c:v>
                </c:pt>
                <c:pt idx="2184">
                  <c:v>43496</c:v>
                </c:pt>
                <c:pt idx="2185">
                  <c:v>43497</c:v>
                </c:pt>
                <c:pt idx="2186">
                  <c:v>43500</c:v>
                </c:pt>
                <c:pt idx="2187">
                  <c:v>43501</c:v>
                </c:pt>
                <c:pt idx="2188">
                  <c:v>43502</c:v>
                </c:pt>
                <c:pt idx="2189">
                  <c:v>43503</c:v>
                </c:pt>
                <c:pt idx="2190">
                  <c:v>43504</c:v>
                </c:pt>
                <c:pt idx="2191">
                  <c:v>43507</c:v>
                </c:pt>
                <c:pt idx="2192">
                  <c:v>43508</c:v>
                </c:pt>
                <c:pt idx="2193">
                  <c:v>43509</c:v>
                </c:pt>
                <c:pt idx="2194">
                  <c:v>43510</c:v>
                </c:pt>
                <c:pt idx="2195">
                  <c:v>43511</c:v>
                </c:pt>
                <c:pt idx="2196">
                  <c:v>43514</c:v>
                </c:pt>
                <c:pt idx="2197">
                  <c:v>43515</c:v>
                </c:pt>
                <c:pt idx="2198">
                  <c:v>43516</c:v>
                </c:pt>
                <c:pt idx="2199">
                  <c:v>43517</c:v>
                </c:pt>
                <c:pt idx="2200">
                  <c:v>43518</c:v>
                </c:pt>
                <c:pt idx="2201">
                  <c:v>43521</c:v>
                </c:pt>
                <c:pt idx="2202">
                  <c:v>43522</c:v>
                </c:pt>
                <c:pt idx="2203">
                  <c:v>43523</c:v>
                </c:pt>
                <c:pt idx="2204">
                  <c:v>43524</c:v>
                </c:pt>
                <c:pt idx="2205">
                  <c:v>43525</c:v>
                </c:pt>
                <c:pt idx="2206">
                  <c:v>43528</c:v>
                </c:pt>
                <c:pt idx="2207">
                  <c:v>43529</c:v>
                </c:pt>
                <c:pt idx="2208">
                  <c:v>43530</c:v>
                </c:pt>
                <c:pt idx="2209">
                  <c:v>43531</c:v>
                </c:pt>
                <c:pt idx="2210">
                  <c:v>43532</c:v>
                </c:pt>
                <c:pt idx="2211">
                  <c:v>43535</c:v>
                </c:pt>
                <c:pt idx="2212">
                  <c:v>43536</c:v>
                </c:pt>
                <c:pt idx="2213">
                  <c:v>43537</c:v>
                </c:pt>
                <c:pt idx="2214">
                  <c:v>43538</c:v>
                </c:pt>
                <c:pt idx="2215">
                  <c:v>43539</c:v>
                </c:pt>
                <c:pt idx="2216">
                  <c:v>43542</c:v>
                </c:pt>
                <c:pt idx="2217">
                  <c:v>43543</c:v>
                </c:pt>
                <c:pt idx="2218">
                  <c:v>43544</c:v>
                </c:pt>
                <c:pt idx="2219">
                  <c:v>43545</c:v>
                </c:pt>
                <c:pt idx="2220">
                  <c:v>43546</c:v>
                </c:pt>
                <c:pt idx="2221">
                  <c:v>43549</c:v>
                </c:pt>
                <c:pt idx="2222">
                  <c:v>43550</c:v>
                </c:pt>
                <c:pt idx="2223">
                  <c:v>43551</c:v>
                </c:pt>
                <c:pt idx="2224">
                  <c:v>43552</c:v>
                </c:pt>
                <c:pt idx="2225">
                  <c:v>43553</c:v>
                </c:pt>
                <c:pt idx="2226">
                  <c:v>43556</c:v>
                </c:pt>
                <c:pt idx="2227">
                  <c:v>43557</c:v>
                </c:pt>
                <c:pt idx="2228">
                  <c:v>43558</c:v>
                </c:pt>
                <c:pt idx="2229">
                  <c:v>43559</c:v>
                </c:pt>
                <c:pt idx="2230">
                  <c:v>43560</c:v>
                </c:pt>
                <c:pt idx="2231">
                  <c:v>43563</c:v>
                </c:pt>
                <c:pt idx="2232">
                  <c:v>43564</c:v>
                </c:pt>
                <c:pt idx="2233">
                  <c:v>43565</c:v>
                </c:pt>
                <c:pt idx="2234">
                  <c:v>43566</c:v>
                </c:pt>
                <c:pt idx="2235">
                  <c:v>43567</c:v>
                </c:pt>
                <c:pt idx="2236">
                  <c:v>43570</c:v>
                </c:pt>
                <c:pt idx="2237">
                  <c:v>43571</c:v>
                </c:pt>
                <c:pt idx="2238">
                  <c:v>43572</c:v>
                </c:pt>
                <c:pt idx="2239">
                  <c:v>43573</c:v>
                </c:pt>
                <c:pt idx="2240">
                  <c:v>43578</c:v>
                </c:pt>
                <c:pt idx="2241">
                  <c:v>43579</c:v>
                </c:pt>
                <c:pt idx="2242">
                  <c:v>43580</c:v>
                </c:pt>
                <c:pt idx="2243">
                  <c:v>43581</c:v>
                </c:pt>
                <c:pt idx="2244">
                  <c:v>43584</c:v>
                </c:pt>
                <c:pt idx="2245">
                  <c:v>43585</c:v>
                </c:pt>
                <c:pt idx="2246">
                  <c:v>43587</c:v>
                </c:pt>
                <c:pt idx="2247">
                  <c:v>43588</c:v>
                </c:pt>
                <c:pt idx="2248">
                  <c:v>43591</c:v>
                </c:pt>
                <c:pt idx="2249">
                  <c:v>43592</c:v>
                </c:pt>
                <c:pt idx="2250">
                  <c:v>43593</c:v>
                </c:pt>
                <c:pt idx="2251">
                  <c:v>43594</c:v>
                </c:pt>
                <c:pt idx="2252">
                  <c:v>43595</c:v>
                </c:pt>
                <c:pt idx="2253">
                  <c:v>43598</c:v>
                </c:pt>
                <c:pt idx="2254">
                  <c:v>43599</c:v>
                </c:pt>
                <c:pt idx="2255">
                  <c:v>43600</c:v>
                </c:pt>
                <c:pt idx="2256">
                  <c:v>43601</c:v>
                </c:pt>
                <c:pt idx="2257">
                  <c:v>43602</c:v>
                </c:pt>
                <c:pt idx="2258">
                  <c:v>43605</c:v>
                </c:pt>
                <c:pt idx="2259">
                  <c:v>43606</c:v>
                </c:pt>
                <c:pt idx="2260">
                  <c:v>43607</c:v>
                </c:pt>
                <c:pt idx="2261">
                  <c:v>43608</c:v>
                </c:pt>
                <c:pt idx="2262">
                  <c:v>43609</c:v>
                </c:pt>
                <c:pt idx="2263">
                  <c:v>43612</c:v>
                </c:pt>
                <c:pt idx="2264">
                  <c:v>43613</c:v>
                </c:pt>
                <c:pt idx="2265">
                  <c:v>43614</c:v>
                </c:pt>
                <c:pt idx="2266">
                  <c:v>43615</c:v>
                </c:pt>
                <c:pt idx="2267">
                  <c:v>43616</c:v>
                </c:pt>
                <c:pt idx="2268">
                  <c:v>43619</c:v>
                </c:pt>
                <c:pt idx="2269">
                  <c:v>43620</c:v>
                </c:pt>
                <c:pt idx="2270">
                  <c:v>43621</c:v>
                </c:pt>
                <c:pt idx="2271">
                  <c:v>43622</c:v>
                </c:pt>
                <c:pt idx="2272">
                  <c:v>43623</c:v>
                </c:pt>
                <c:pt idx="2273">
                  <c:v>43626</c:v>
                </c:pt>
                <c:pt idx="2274">
                  <c:v>43627</c:v>
                </c:pt>
                <c:pt idx="2275">
                  <c:v>43628</c:v>
                </c:pt>
                <c:pt idx="2276">
                  <c:v>43629</c:v>
                </c:pt>
                <c:pt idx="2277">
                  <c:v>43630</c:v>
                </c:pt>
                <c:pt idx="2278">
                  <c:v>43633</c:v>
                </c:pt>
                <c:pt idx="2279">
                  <c:v>43634</c:v>
                </c:pt>
                <c:pt idx="2280">
                  <c:v>43635</c:v>
                </c:pt>
                <c:pt idx="2281">
                  <c:v>43636</c:v>
                </c:pt>
                <c:pt idx="2282">
                  <c:v>43637</c:v>
                </c:pt>
                <c:pt idx="2283">
                  <c:v>43640</c:v>
                </c:pt>
                <c:pt idx="2284">
                  <c:v>43641</c:v>
                </c:pt>
                <c:pt idx="2285">
                  <c:v>43642</c:v>
                </c:pt>
                <c:pt idx="2286">
                  <c:v>43643</c:v>
                </c:pt>
                <c:pt idx="2287">
                  <c:v>43644</c:v>
                </c:pt>
                <c:pt idx="2288">
                  <c:v>43647</c:v>
                </c:pt>
                <c:pt idx="2289">
                  <c:v>43648</c:v>
                </c:pt>
                <c:pt idx="2290">
                  <c:v>43649</c:v>
                </c:pt>
                <c:pt idx="2291">
                  <c:v>43650</c:v>
                </c:pt>
                <c:pt idx="2292">
                  <c:v>43651</c:v>
                </c:pt>
                <c:pt idx="2293">
                  <c:v>43654</c:v>
                </c:pt>
                <c:pt idx="2294">
                  <c:v>43655</c:v>
                </c:pt>
                <c:pt idx="2295">
                  <c:v>43656</c:v>
                </c:pt>
                <c:pt idx="2296">
                  <c:v>43657</c:v>
                </c:pt>
                <c:pt idx="2297">
                  <c:v>43658</c:v>
                </c:pt>
                <c:pt idx="2298">
                  <c:v>43661</c:v>
                </c:pt>
                <c:pt idx="2299">
                  <c:v>43662</c:v>
                </c:pt>
                <c:pt idx="2300">
                  <c:v>43663</c:v>
                </c:pt>
                <c:pt idx="2301">
                  <c:v>43664</c:v>
                </c:pt>
                <c:pt idx="2302">
                  <c:v>43665</c:v>
                </c:pt>
                <c:pt idx="2303">
                  <c:v>43668</c:v>
                </c:pt>
                <c:pt idx="2304">
                  <c:v>43669</c:v>
                </c:pt>
                <c:pt idx="2305">
                  <c:v>43670</c:v>
                </c:pt>
                <c:pt idx="2306">
                  <c:v>43671</c:v>
                </c:pt>
                <c:pt idx="2307">
                  <c:v>43672</c:v>
                </c:pt>
                <c:pt idx="2308">
                  <c:v>43675</c:v>
                </c:pt>
                <c:pt idx="2309">
                  <c:v>43676</c:v>
                </c:pt>
                <c:pt idx="2310">
                  <c:v>43677</c:v>
                </c:pt>
                <c:pt idx="2311">
                  <c:v>43678</c:v>
                </c:pt>
                <c:pt idx="2312">
                  <c:v>43679</c:v>
                </c:pt>
                <c:pt idx="2313">
                  <c:v>43682</c:v>
                </c:pt>
                <c:pt idx="2314">
                  <c:v>43683</c:v>
                </c:pt>
                <c:pt idx="2315">
                  <c:v>43684</c:v>
                </c:pt>
                <c:pt idx="2316">
                  <c:v>43685</c:v>
                </c:pt>
                <c:pt idx="2317">
                  <c:v>43686</c:v>
                </c:pt>
                <c:pt idx="2318">
                  <c:v>43689</c:v>
                </c:pt>
                <c:pt idx="2319">
                  <c:v>43690</c:v>
                </c:pt>
                <c:pt idx="2320">
                  <c:v>43691</c:v>
                </c:pt>
                <c:pt idx="2321">
                  <c:v>43692</c:v>
                </c:pt>
                <c:pt idx="2322">
                  <c:v>43693</c:v>
                </c:pt>
                <c:pt idx="2323">
                  <c:v>43696</c:v>
                </c:pt>
                <c:pt idx="2324">
                  <c:v>43697</c:v>
                </c:pt>
                <c:pt idx="2325">
                  <c:v>43698</c:v>
                </c:pt>
                <c:pt idx="2326">
                  <c:v>43699</c:v>
                </c:pt>
                <c:pt idx="2327">
                  <c:v>43700</c:v>
                </c:pt>
                <c:pt idx="2328">
                  <c:v>43703</c:v>
                </c:pt>
                <c:pt idx="2329">
                  <c:v>43704</c:v>
                </c:pt>
                <c:pt idx="2330">
                  <c:v>43705</c:v>
                </c:pt>
                <c:pt idx="2331">
                  <c:v>43706</c:v>
                </c:pt>
                <c:pt idx="2332">
                  <c:v>43707</c:v>
                </c:pt>
                <c:pt idx="2333">
                  <c:v>43710</c:v>
                </c:pt>
                <c:pt idx="2334">
                  <c:v>43711</c:v>
                </c:pt>
                <c:pt idx="2335">
                  <c:v>43712</c:v>
                </c:pt>
                <c:pt idx="2336">
                  <c:v>43713</c:v>
                </c:pt>
                <c:pt idx="2337">
                  <c:v>43714</c:v>
                </c:pt>
                <c:pt idx="2338">
                  <c:v>43717</c:v>
                </c:pt>
                <c:pt idx="2339">
                  <c:v>43718</c:v>
                </c:pt>
                <c:pt idx="2340">
                  <c:v>43719</c:v>
                </c:pt>
                <c:pt idx="2341">
                  <c:v>43720</c:v>
                </c:pt>
                <c:pt idx="2342">
                  <c:v>43721</c:v>
                </c:pt>
                <c:pt idx="2343">
                  <c:v>43724</c:v>
                </c:pt>
                <c:pt idx="2344">
                  <c:v>43725</c:v>
                </c:pt>
                <c:pt idx="2345">
                  <c:v>43726</c:v>
                </c:pt>
                <c:pt idx="2346">
                  <c:v>43727</c:v>
                </c:pt>
                <c:pt idx="2347">
                  <c:v>43728</c:v>
                </c:pt>
                <c:pt idx="2348">
                  <c:v>43731</c:v>
                </c:pt>
                <c:pt idx="2349">
                  <c:v>43732</c:v>
                </c:pt>
                <c:pt idx="2350">
                  <c:v>43733</c:v>
                </c:pt>
                <c:pt idx="2351">
                  <c:v>43734</c:v>
                </c:pt>
                <c:pt idx="2352">
                  <c:v>43735</c:v>
                </c:pt>
                <c:pt idx="2353">
                  <c:v>43738</c:v>
                </c:pt>
                <c:pt idx="2354">
                  <c:v>43739</c:v>
                </c:pt>
                <c:pt idx="2355">
                  <c:v>43740</c:v>
                </c:pt>
                <c:pt idx="2356">
                  <c:v>43741</c:v>
                </c:pt>
                <c:pt idx="2357">
                  <c:v>43742</c:v>
                </c:pt>
                <c:pt idx="2358">
                  <c:v>43745</c:v>
                </c:pt>
                <c:pt idx="2359">
                  <c:v>43746</c:v>
                </c:pt>
                <c:pt idx="2360">
                  <c:v>43747</c:v>
                </c:pt>
                <c:pt idx="2361">
                  <c:v>43748</c:v>
                </c:pt>
                <c:pt idx="2362">
                  <c:v>43749</c:v>
                </c:pt>
                <c:pt idx="2363">
                  <c:v>43752</c:v>
                </c:pt>
                <c:pt idx="2364">
                  <c:v>43753</c:v>
                </c:pt>
                <c:pt idx="2365">
                  <c:v>43754</c:v>
                </c:pt>
                <c:pt idx="2366">
                  <c:v>43755</c:v>
                </c:pt>
                <c:pt idx="2367">
                  <c:v>43756</c:v>
                </c:pt>
                <c:pt idx="2368">
                  <c:v>43759</c:v>
                </c:pt>
                <c:pt idx="2369">
                  <c:v>43760</c:v>
                </c:pt>
                <c:pt idx="2370">
                  <c:v>43761</c:v>
                </c:pt>
                <c:pt idx="2371">
                  <c:v>43762</c:v>
                </c:pt>
                <c:pt idx="2372">
                  <c:v>43763</c:v>
                </c:pt>
                <c:pt idx="2373">
                  <c:v>43766</c:v>
                </c:pt>
                <c:pt idx="2374">
                  <c:v>43767</c:v>
                </c:pt>
                <c:pt idx="2375">
                  <c:v>43768</c:v>
                </c:pt>
                <c:pt idx="2376">
                  <c:v>43769</c:v>
                </c:pt>
                <c:pt idx="2377">
                  <c:v>43770</c:v>
                </c:pt>
                <c:pt idx="2378">
                  <c:v>43773</c:v>
                </c:pt>
                <c:pt idx="2379">
                  <c:v>43774</c:v>
                </c:pt>
                <c:pt idx="2380">
                  <c:v>43775</c:v>
                </c:pt>
                <c:pt idx="2381">
                  <c:v>43776</c:v>
                </c:pt>
                <c:pt idx="2382">
                  <c:v>43777</c:v>
                </c:pt>
                <c:pt idx="2383">
                  <c:v>43780</c:v>
                </c:pt>
                <c:pt idx="2384">
                  <c:v>43781</c:v>
                </c:pt>
                <c:pt idx="2385">
                  <c:v>43782</c:v>
                </c:pt>
                <c:pt idx="2386">
                  <c:v>43783</c:v>
                </c:pt>
                <c:pt idx="2387">
                  <c:v>43784</c:v>
                </c:pt>
                <c:pt idx="2388">
                  <c:v>43787</c:v>
                </c:pt>
                <c:pt idx="2389">
                  <c:v>43788</c:v>
                </c:pt>
                <c:pt idx="2390">
                  <c:v>43789</c:v>
                </c:pt>
                <c:pt idx="2391">
                  <c:v>43790</c:v>
                </c:pt>
                <c:pt idx="2392">
                  <c:v>43791</c:v>
                </c:pt>
                <c:pt idx="2393">
                  <c:v>43794</c:v>
                </c:pt>
                <c:pt idx="2394">
                  <c:v>43795</c:v>
                </c:pt>
                <c:pt idx="2395">
                  <c:v>43796</c:v>
                </c:pt>
                <c:pt idx="2396">
                  <c:v>43797</c:v>
                </c:pt>
                <c:pt idx="2397">
                  <c:v>43798</c:v>
                </c:pt>
                <c:pt idx="2398">
                  <c:v>43801</c:v>
                </c:pt>
                <c:pt idx="2399">
                  <c:v>43802</c:v>
                </c:pt>
                <c:pt idx="2400">
                  <c:v>43803</c:v>
                </c:pt>
                <c:pt idx="2401">
                  <c:v>43804</c:v>
                </c:pt>
                <c:pt idx="2402">
                  <c:v>43805</c:v>
                </c:pt>
                <c:pt idx="2403">
                  <c:v>43808</c:v>
                </c:pt>
                <c:pt idx="2404">
                  <c:v>43809</c:v>
                </c:pt>
                <c:pt idx="2405">
                  <c:v>43810</c:v>
                </c:pt>
                <c:pt idx="2406">
                  <c:v>43811</c:v>
                </c:pt>
                <c:pt idx="2407">
                  <c:v>43812</c:v>
                </c:pt>
                <c:pt idx="2408">
                  <c:v>43815</c:v>
                </c:pt>
                <c:pt idx="2409">
                  <c:v>43816</c:v>
                </c:pt>
                <c:pt idx="2410">
                  <c:v>43817</c:v>
                </c:pt>
                <c:pt idx="2411">
                  <c:v>43818</c:v>
                </c:pt>
                <c:pt idx="2412">
                  <c:v>43819</c:v>
                </c:pt>
                <c:pt idx="2413">
                  <c:v>43822</c:v>
                </c:pt>
                <c:pt idx="2414">
                  <c:v>43823</c:v>
                </c:pt>
                <c:pt idx="2415">
                  <c:v>43824</c:v>
                </c:pt>
                <c:pt idx="2416">
                  <c:v>43825</c:v>
                </c:pt>
                <c:pt idx="2417">
                  <c:v>43826</c:v>
                </c:pt>
                <c:pt idx="2418">
                  <c:v>43829</c:v>
                </c:pt>
                <c:pt idx="2419">
                  <c:v>43831</c:v>
                </c:pt>
                <c:pt idx="2420">
                  <c:v>43832</c:v>
                </c:pt>
                <c:pt idx="2421">
                  <c:v>43833</c:v>
                </c:pt>
                <c:pt idx="2422">
                  <c:v>43836</c:v>
                </c:pt>
                <c:pt idx="2423">
                  <c:v>43837</c:v>
                </c:pt>
                <c:pt idx="2424">
                  <c:v>43838</c:v>
                </c:pt>
                <c:pt idx="2425">
                  <c:v>43839</c:v>
                </c:pt>
                <c:pt idx="2426">
                  <c:v>43840</c:v>
                </c:pt>
                <c:pt idx="2427">
                  <c:v>43843</c:v>
                </c:pt>
                <c:pt idx="2428">
                  <c:v>43844</c:v>
                </c:pt>
                <c:pt idx="2429">
                  <c:v>43845</c:v>
                </c:pt>
                <c:pt idx="2430">
                  <c:v>43846</c:v>
                </c:pt>
                <c:pt idx="2431">
                  <c:v>43847</c:v>
                </c:pt>
                <c:pt idx="2432">
                  <c:v>43850</c:v>
                </c:pt>
                <c:pt idx="2433">
                  <c:v>43851</c:v>
                </c:pt>
                <c:pt idx="2434">
                  <c:v>43852</c:v>
                </c:pt>
                <c:pt idx="2435">
                  <c:v>43853</c:v>
                </c:pt>
                <c:pt idx="2436">
                  <c:v>43854</c:v>
                </c:pt>
                <c:pt idx="2437">
                  <c:v>43857</c:v>
                </c:pt>
                <c:pt idx="2438">
                  <c:v>43858</c:v>
                </c:pt>
                <c:pt idx="2439">
                  <c:v>43859</c:v>
                </c:pt>
                <c:pt idx="2440">
                  <c:v>43860</c:v>
                </c:pt>
                <c:pt idx="2441">
                  <c:v>43861</c:v>
                </c:pt>
                <c:pt idx="2442">
                  <c:v>43864</c:v>
                </c:pt>
                <c:pt idx="2443">
                  <c:v>43865</c:v>
                </c:pt>
                <c:pt idx="2444">
                  <c:v>43866</c:v>
                </c:pt>
                <c:pt idx="2445">
                  <c:v>43867</c:v>
                </c:pt>
                <c:pt idx="2446">
                  <c:v>43868</c:v>
                </c:pt>
                <c:pt idx="2447">
                  <c:v>43871</c:v>
                </c:pt>
                <c:pt idx="2448">
                  <c:v>43872</c:v>
                </c:pt>
                <c:pt idx="2449">
                  <c:v>43873</c:v>
                </c:pt>
                <c:pt idx="2450">
                  <c:v>43874</c:v>
                </c:pt>
                <c:pt idx="2451">
                  <c:v>43875</c:v>
                </c:pt>
                <c:pt idx="2452">
                  <c:v>43878</c:v>
                </c:pt>
                <c:pt idx="2453">
                  <c:v>43879</c:v>
                </c:pt>
                <c:pt idx="2454">
                  <c:v>43880</c:v>
                </c:pt>
                <c:pt idx="2455">
                  <c:v>43881</c:v>
                </c:pt>
                <c:pt idx="2456">
                  <c:v>43882</c:v>
                </c:pt>
                <c:pt idx="2457">
                  <c:v>43885</c:v>
                </c:pt>
                <c:pt idx="2458">
                  <c:v>43886</c:v>
                </c:pt>
                <c:pt idx="2459">
                  <c:v>43887</c:v>
                </c:pt>
                <c:pt idx="2460">
                  <c:v>43888</c:v>
                </c:pt>
                <c:pt idx="2461">
                  <c:v>43889</c:v>
                </c:pt>
                <c:pt idx="2462">
                  <c:v>43892</c:v>
                </c:pt>
                <c:pt idx="2463">
                  <c:v>43893</c:v>
                </c:pt>
                <c:pt idx="2464">
                  <c:v>43894</c:v>
                </c:pt>
                <c:pt idx="2465">
                  <c:v>43895</c:v>
                </c:pt>
                <c:pt idx="2466">
                  <c:v>43896</c:v>
                </c:pt>
                <c:pt idx="2467">
                  <c:v>43899</c:v>
                </c:pt>
                <c:pt idx="2468">
                  <c:v>43900</c:v>
                </c:pt>
                <c:pt idx="2469">
                  <c:v>43901</c:v>
                </c:pt>
                <c:pt idx="2470">
                  <c:v>43902</c:v>
                </c:pt>
                <c:pt idx="2471">
                  <c:v>43903</c:v>
                </c:pt>
                <c:pt idx="2472">
                  <c:v>43906</c:v>
                </c:pt>
                <c:pt idx="2473">
                  <c:v>43907</c:v>
                </c:pt>
                <c:pt idx="2474">
                  <c:v>43908</c:v>
                </c:pt>
                <c:pt idx="2475">
                  <c:v>43909</c:v>
                </c:pt>
                <c:pt idx="2476">
                  <c:v>43910</c:v>
                </c:pt>
                <c:pt idx="2477">
                  <c:v>43913</c:v>
                </c:pt>
                <c:pt idx="2478">
                  <c:v>43914</c:v>
                </c:pt>
                <c:pt idx="2479">
                  <c:v>43915</c:v>
                </c:pt>
                <c:pt idx="2480">
                  <c:v>43916</c:v>
                </c:pt>
                <c:pt idx="2481">
                  <c:v>43917</c:v>
                </c:pt>
                <c:pt idx="2482">
                  <c:v>43920</c:v>
                </c:pt>
                <c:pt idx="2483">
                  <c:v>43921</c:v>
                </c:pt>
                <c:pt idx="2484">
                  <c:v>43922</c:v>
                </c:pt>
                <c:pt idx="2485">
                  <c:v>43923</c:v>
                </c:pt>
                <c:pt idx="2486">
                  <c:v>43924</c:v>
                </c:pt>
                <c:pt idx="2487">
                  <c:v>43927</c:v>
                </c:pt>
                <c:pt idx="2488">
                  <c:v>43928</c:v>
                </c:pt>
                <c:pt idx="2489">
                  <c:v>43929</c:v>
                </c:pt>
                <c:pt idx="2490">
                  <c:v>43930</c:v>
                </c:pt>
                <c:pt idx="2491">
                  <c:v>43931</c:v>
                </c:pt>
                <c:pt idx="2492">
                  <c:v>43934</c:v>
                </c:pt>
                <c:pt idx="2493">
                  <c:v>43935</c:v>
                </c:pt>
                <c:pt idx="2494">
                  <c:v>43936</c:v>
                </c:pt>
                <c:pt idx="2495">
                  <c:v>43937</c:v>
                </c:pt>
                <c:pt idx="2496">
                  <c:v>43938</c:v>
                </c:pt>
                <c:pt idx="2497">
                  <c:v>43941</c:v>
                </c:pt>
                <c:pt idx="2498">
                  <c:v>43942</c:v>
                </c:pt>
                <c:pt idx="2499">
                  <c:v>43943</c:v>
                </c:pt>
                <c:pt idx="2500">
                  <c:v>43944</c:v>
                </c:pt>
                <c:pt idx="2501">
                  <c:v>43945</c:v>
                </c:pt>
                <c:pt idx="2502">
                  <c:v>43948</c:v>
                </c:pt>
                <c:pt idx="2503">
                  <c:v>43949</c:v>
                </c:pt>
                <c:pt idx="2504">
                  <c:v>43950</c:v>
                </c:pt>
                <c:pt idx="2505">
                  <c:v>43951</c:v>
                </c:pt>
                <c:pt idx="2506">
                  <c:v>43952</c:v>
                </c:pt>
                <c:pt idx="2507">
                  <c:v>43955</c:v>
                </c:pt>
                <c:pt idx="2508">
                  <c:v>43956</c:v>
                </c:pt>
                <c:pt idx="2509">
                  <c:v>43957</c:v>
                </c:pt>
                <c:pt idx="2510">
                  <c:v>43958</c:v>
                </c:pt>
                <c:pt idx="2511">
                  <c:v>43959</c:v>
                </c:pt>
                <c:pt idx="2512">
                  <c:v>43962</c:v>
                </c:pt>
                <c:pt idx="2513">
                  <c:v>43963</c:v>
                </c:pt>
                <c:pt idx="2514">
                  <c:v>43964</c:v>
                </c:pt>
                <c:pt idx="2515">
                  <c:v>43965</c:v>
                </c:pt>
                <c:pt idx="2516">
                  <c:v>43966</c:v>
                </c:pt>
                <c:pt idx="2517">
                  <c:v>43969</c:v>
                </c:pt>
                <c:pt idx="2518">
                  <c:v>43970</c:v>
                </c:pt>
                <c:pt idx="2519">
                  <c:v>43971</c:v>
                </c:pt>
                <c:pt idx="2520">
                  <c:v>43972</c:v>
                </c:pt>
                <c:pt idx="2521">
                  <c:v>43973</c:v>
                </c:pt>
                <c:pt idx="2522">
                  <c:v>43976</c:v>
                </c:pt>
                <c:pt idx="2523">
                  <c:v>43977</c:v>
                </c:pt>
                <c:pt idx="2524">
                  <c:v>43978</c:v>
                </c:pt>
                <c:pt idx="2525">
                  <c:v>43979</c:v>
                </c:pt>
                <c:pt idx="2526">
                  <c:v>43980</c:v>
                </c:pt>
                <c:pt idx="2527">
                  <c:v>43983</c:v>
                </c:pt>
                <c:pt idx="2528">
                  <c:v>43984</c:v>
                </c:pt>
                <c:pt idx="2529">
                  <c:v>43985</c:v>
                </c:pt>
                <c:pt idx="2530">
                  <c:v>43986</c:v>
                </c:pt>
                <c:pt idx="2531">
                  <c:v>43987</c:v>
                </c:pt>
                <c:pt idx="2532">
                  <c:v>43990</c:v>
                </c:pt>
                <c:pt idx="2533">
                  <c:v>43991</c:v>
                </c:pt>
                <c:pt idx="2534">
                  <c:v>43992</c:v>
                </c:pt>
                <c:pt idx="2535">
                  <c:v>43993</c:v>
                </c:pt>
                <c:pt idx="2536">
                  <c:v>43994</c:v>
                </c:pt>
                <c:pt idx="2537">
                  <c:v>43997</c:v>
                </c:pt>
                <c:pt idx="2538">
                  <c:v>43998</c:v>
                </c:pt>
                <c:pt idx="2539">
                  <c:v>43999</c:v>
                </c:pt>
                <c:pt idx="2540">
                  <c:v>44000</c:v>
                </c:pt>
                <c:pt idx="2541">
                  <c:v>44001</c:v>
                </c:pt>
                <c:pt idx="2542">
                  <c:v>44004</c:v>
                </c:pt>
                <c:pt idx="2543">
                  <c:v>44005</c:v>
                </c:pt>
                <c:pt idx="2544">
                  <c:v>44006</c:v>
                </c:pt>
                <c:pt idx="2545">
                  <c:v>44007</c:v>
                </c:pt>
                <c:pt idx="2546">
                  <c:v>44008</c:v>
                </c:pt>
                <c:pt idx="2547">
                  <c:v>44011</c:v>
                </c:pt>
                <c:pt idx="2548">
                  <c:v>44012</c:v>
                </c:pt>
                <c:pt idx="2549">
                  <c:v>44013</c:v>
                </c:pt>
                <c:pt idx="2550">
                  <c:v>44014</c:v>
                </c:pt>
                <c:pt idx="2551">
                  <c:v>44015</c:v>
                </c:pt>
                <c:pt idx="2552">
                  <c:v>44018</c:v>
                </c:pt>
                <c:pt idx="2553">
                  <c:v>44019</c:v>
                </c:pt>
                <c:pt idx="2554">
                  <c:v>44020</c:v>
                </c:pt>
                <c:pt idx="2555">
                  <c:v>44021</c:v>
                </c:pt>
                <c:pt idx="2556">
                  <c:v>44022</c:v>
                </c:pt>
                <c:pt idx="2557">
                  <c:v>44025</c:v>
                </c:pt>
                <c:pt idx="2558">
                  <c:v>44026</c:v>
                </c:pt>
                <c:pt idx="2559">
                  <c:v>44027</c:v>
                </c:pt>
                <c:pt idx="2560">
                  <c:v>44028</c:v>
                </c:pt>
                <c:pt idx="2561">
                  <c:v>44029</c:v>
                </c:pt>
                <c:pt idx="2562">
                  <c:v>44032</c:v>
                </c:pt>
                <c:pt idx="2563">
                  <c:v>44033</c:v>
                </c:pt>
                <c:pt idx="2564">
                  <c:v>44034</c:v>
                </c:pt>
                <c:pt idx="2565">
                  <c:v>44035</c:v>
                </c:pt>
                <c:pt idx="2566">
                  <c:v>44036</c:v>
                </c:pt>
                <c:pt idx="2567">
                  <c:v>44039</c:v>
                </c:pt>
                <c:pt idx="2568">
                  <c:v>44040</c:v>
                </c:pt>
                <c:pt idx="2569">
                  <c:v>44041</c:v>
                </c:pt>
                <c:pt idx="2570">
                  <c:v>44042</c:v>
                </c:pt>
                <c:pt idx="2571">
                  <c:v>44043</c:v>
                </c:pt>
                <c:pt idx="2572">
                  <c:v>44046</c:v>
                </c:pt>
                <c:pt idx="2573">
                  <c:v>44047</c:v>
                </c:pt>
                <c:pt idx="2574">
                  <c:v>44048</c:v>
                </c:pt>
                <c:pt idx="2575">
                  <c:v>44049</c:v>
                </c:pt>
                <c:pt idx="2576">
                  <c:v>44050</c:v>
                </c:pt>
                <c:pt idx="2577">
                  <c:v>44053</c:v>
                </c:pt>
                <c:pt idx="2578">
                  <c:v>44054</c:v>
                </c:pt>
                <c:pt idx="2579">
                  <c:v>44055</c:v>
                </c:pt>
                <c:pt idx="2580">
                  <c:v>44056</c:v>
                </c:pt>
                <c:pt idx="2581">
                  <c:v>44057</c:v>
                </c:pt>
                <c:pt idx="2582">
                  <c:v>44060</c:v>
                </c:pt>
                <c:pt idx="2583">
                  <c:v>44061</c:v>
                </c:pt>
                <c:pt idx="2584">
                  <c:v>44062</c:v>
                </c:pt>
                <c:pt idx="2585">
                  <c:v>44063</c:v>
                </c:pt>
                <c:pt idx="2586">
                  <c:v>44064</c:v>
                </c:pt>
                <c:pt idx="2587">
                  <c:v>44067</c:v>
                </c:pt>
                <c:pt idx="2588">
                  <c:v>44068</c:v>
                </c:pt>
                <c:pt idx="2589">
                  <c:v>44069</c:v>
                </c:pt>
                <c:pt idx="2590">
                  <c:v>44070</c:v>
                </c:pt>
                <c:pt idx="2591">
                  <c:v>44071</c:v>
                </c:pt>
                <c:pt idx="2592">
                  <c:v>44074</c:v>
                </c:pt>
                <c:pt idx="2593">
                  <c:v>44075</c:v>
                </c:pt>
                <c:pt idx="2594">
                  <c:v>44076</c:v>
                </c:pt>
                <c:pt idx="2595">
                  <c:v>44077</c:v>
                </c:pt>
                <c:pt idx="2596">
                  <c:v>44078</c:v>
                </c:pt>
                <c:pt idx="2597">
                  <c:v>44081</c:v>
                </c:pt>
                <c:pt idx="2598">
                  <c:v>44082</c:v>
                </c:pt>
                <c:pt idx="2599">
                  <c:v>44083</c:v>
                </c:pt>
                <c:pt idx="2600">
                  <c:v>44084</c:v>
                </c:pt>
                <c:pt idx="2601">
                  <c:v>44085</c:v>
                </c:pt>
                <c:pt idx="2602">
                  <c:v>44088</c:v>
                </c:pt>
                <c:pt idx="2603">
                  <c:v>44089</c:v>
                </c:pt>
                <c:pt idx="2604">
                  <c:v>44090</c:v>
                </c:pt>
                <c:pt idx="2605">
                  <c:v>44091</c:v>
                </c:pt>
                <c:pt idx="2606">
                  <c:v>44092</c:v>
                </c:pt>
                <c:pt idx="2607">
                  <c:v>44095</c:v>
                </c:pt>
                <c:pt idx="2608">
                  <c:v>44096</c:v>
                </c:pt>
                <c:pt idx="2609">
                  <c:v>44097</c:v>
                </c:pt>
                <c:pt idx="2610">
                  <c:v>44098</c:v>
                </c:pt>
                <c:pt idx="2611">
                  <c:v>44099</c:v>
                </c:pt>
                <c:pt idx="2612">
                  <c:v>44102</c:v>
                </c:pt>
                <c:pt idx="2613">
                  <c:v>44103</c:v>
                </c:pt>
                <c:pt idx="2614">
                  <c:v>44104</c:v>
                </c:pt>
                <c:pt idx="2615">
                  <c:v>44105</c:v>
                </c:pt>
                <c:pt idx="2616">
                  <c:v>44106</c:v>
                </c:pt>
                <c:pt idx="2617">
                  <c:v>44109</c:v>
                </c:pt>
                <c:pt idx="2618">
                  <c:v>44110</c:v>
                </c:pt>
                <c:pt idx="2619">
                  <c:v>44111</c:v>
                </c:pt>
                <c:pt idx="2620">
                  <c:v>44112</c:v>
                </c:pt>
                <c:pt idx="2621">
                  <c:v>44113</c:v>
                </c:pt>
                <c:pt idx="2622">
                  <c:v>44116</c:v>
                </c:pt>
                <c:pt idx="2623">
                  <c:v>44117</c:v>
                </c:pt>
                <c:pt idx="2624">
                  <c:v>44118</c:v>
                </c:pt>
                <c:pt idx="2625">
                  <c:v>44119</c:v>
                </c:pt>
                <c:pt idx="2626">
                  <c:v>44120</c:v>
                </c:pt>
                <c:pt idx="2627">
                  <c:v>44123</c:v>
                </c:pt>
                <c:pt idx="2628">
                  <c:v>44124</c:v>
                </c:pt>
                <c:pt idx="2629">
                  <c:v>44125</c:v>
                </c:pt>
                <c:pt idx="2630">
                  <c:v>44126</c:v>
                </c:pt>
                <c:pt idx="2631">
                  <c:v>44127</c:v>
                </c:pt>
                <c:pt idx="2632">
                  <c:v>44130</c:v>
                </c:pt>
                <c:pt idx="2633">
                  <c:v>44131</c:v>
                </c:pt>
                <c:pt idx="2634">
                  <c:v>44132</c:v>
                </c:pt>
                <c:pt idx="2635">
                  <c:v>44133</c:v>
                </c:pt>
                <c:pt idx="2636">
                  <c:v>44134</c:v>
                </c:pt>
                <c:pt idx="2637">
                  <c:v>44137</c:v>
                </c:pt>
                <c:pt idx="2638">
                  <c:v>44138</c:v>
                </c:pt>
                <c:pt idx="2639">
                  <c:v>44139</c:v>
                </c:pt>
                <c:pt idx="2640">
                  <c:v>44140</c:v>
                </c:pt>
                <c:pt idx="2641">
                  <c:v>44141</c:v>
                </c:pt>
                <c:pt idx="2642">
                  <c:v>44144</c:v>
                </c:pt>
                <c:pt idx="2643">
                  <c:v>44145</c:v>
                </c:pt>
                <c:pt idx="2644">
                  <c:v>44146</c:v>
                </c:pt>
                <c:pt idx="2645">
                  <c:v>44147</c:v>
                </c:pt>
                <c:pt idx="2646">
                  <c:v>44148</c:v>
                </c:pt>
                <c:pt idx="2647">
                  <c:v>44151</c:v>
                </c:pt>
                <c:pt idx="2648">
                  <c:v>44152</c:v>
                </c:pt>
                <c:pt idx="2649">
                  <c:v>44153</c:v>
                </c:pt>
                <c:pt idx="2650">
                  <c:v>44154</c:v>
                </c:pt>
                <c:pt idx="2651">
                  <c:v>44155</c:v>
                </c:pt>
                <c:pt idx="2652">
                  <c:v>44158</c:v>
                </c:pt>
                <c:pt idx="2653">
                  <c:v>44159</c:v>
                </c:pt>
                <c:pt idx="2654">
                  <c:v>44160</c:v>
                </c:pt>
                <c:pt idx="2655">
                  <c:v>44161</c:v>
                </c:pt>
                <c:pt idx="2656">
                  <c:v>44162</c:v>
                </c:pt>
                <c:pt idx="2657">
                  <c:v>44165</c:v>
                </c:pt>
                <c:pt idx="2658">
                  <c:v>44166</c:v>
                </c:pt>
                <c:pt idx="2659">
                  <c:v>44167</c:v>
                </c:pt>
                <c:pt idx="2660">
                  <c:v>44168</c:v>
                </c:pt>
                <c:pt idx="2661">
                  <c:v>44169</c:v>
                </c:pt>
                <c:pt idx="2662">
                  <c:v>44172</c:v>
                </c:pt>
                <c:pt idx="2663">
                  <c:v>44173</c:v>
                </c:pt>
                <c:pt idx="2664">
                  <c:v>44174</c:v>
                </c:pt>
                <c:pt idx="2665">
                  <c:v>44175</c:v>
                </c:pt>
                <c:pt idx="2666">
                  <c:v>44176</c:v>
                </c:pt>
                <c:pt idx="2667">
                  <c:v>44179</c:v>
                </c:pt>
                <c:pt idx="2668">
                  <c:v>44180</c:v>
                </c:pt>
                <c:pt idx="2669">
                  <c:v>44181</c:v>
                </c:pt>
                <c:pt idx="2670">
                  <c:v>44182</c:v>
                </c:pt>
                <c:pt idx="2671">
                  <c:v>44183</c:v>
                </c:pt>
                <c:pt idx="2672">
                  <c:v>44186</c:v>
                </c:pt>
                <c:pt idx="2673">
                  <c:v>44187</c:v>
                </c:pt>
                <c:pt idx="2674">
                  <c:v>44188</c:v>
                </c:pt>
                <c:pt idx="2675">
                  <c:v>44189</c:v>
                </c:pt>
                <c:pt idx="2676">
                  <c:v>44193</c:v>
                </c:pt>
                <c:pt idx="2677">
                  <c:v>44194</c:v>
                </c:pt>
                <c:pt idx="2678">
                  <c:v>44195</c:v>
                </c:pt>
                <c:pt idx="2679">
                  <c:v>44196</c:v>
                </c:pt>
                <c:pt idx="2680">
                  <c:v>44197</c:v>
                </c:pt>
                <c:pt idx="2681">
                  <c:v>44200</c:v>
                </c:pt>
                <c:pt idx="2682">
                  <c:v>44201</c:v>
                </c:pt>
                <c:pt idx="2683">
                  <c:v>44202</c:v>
                </c:pt>
                <c:pt idx="2684">
                  <c:v>44203</c:v>
                </c:pt>
                <c:pt idx="2685">
                  <c:v>44204</c:v>
                </c:pt>
                <c:pt idx="2686">
                  <c:v>44207</c:v>
                </c:pt>
                <c:pt idx="2687">
                  <c:v>44208</c:v>
                </c:pt>
                <c:pt idx="2688">
                  <c:v>44209</c:v>
                </c:pt>
                <c:pt idx="2689">
                  <c:v>44210</c:v>
                </c:pt>
                <c:pt idx="2690">
                  <c:v>44211</c:v>
                </c:pt>
                <c:pt idx="2691">
                  <c:v>44214</c:v>
                </c:pt>
                <c:pt idx="2692">
                  <c:v>44215</c:v>
                </c:pt>
                <c:pt idx="2693">
                  <c:v>44216</c:v>
                </c:pt>
                <c:pt idx="2694">
                  <c:v>44217</c:v>
                </c:pt>
                <c:pt idx="2695">
                  <c:v>44218</c:v>
                </c:pt>
                <c:pt idx="2696">
                  <c:v>44221</c:v>
                </c:pt>
                <c:pt idx="2697">
                  <c:v>44222</c:v>
                </c:pt>
                <c:pt idx="2698">
                  <c:v>44223</c:v>
                </c:pt>
                <c:pt idx="2699">
                  <c:v>44224</c:v>
                </c:pt>
                <c:pt idx="2700">
                  <c:v>44225</c:v>
                </c:pt>
                <c:pt idx="2701">
                  <c:v>44228</c:v>
                </c:pt>
                <c:pt idx="2702">
                  <c:v>44229</c:v>
                </c:pt>
                <c:pt idx="2703">
                  <c:v>44230</c:v>
                </c:pt>
                <c:pt idx="2704">
                  <c:v>44231</c:v>
                </c:pt>
                <c:pt idx="2705">
                  <c:v>44232</c:v>
                </c:pt>
                <c:pt idx="2706">
                  <c:v>44235</c:v>
                </c:pt>
                <c:pt idx="2707">
                  <c:v>44236</c:v>
                </c:pt>
                <c:pt idx="2708">
                  <c:v>44237</c:v>
                </c:pt>
                <c:pt idx="2709">
                  <c:v>44238</c:v>
                </c:pt>
                <c:pt idx="2710">
                  <c:v>44239</c:v>
                </c:pt>
                <c:pt idx="2711">
                  <c:v>44242</c:v>
                </c:pt>
                <c:pt idx="2712">
                  <c:v>44243</c:v>
                </c:pt>
                <c:pt idx="2713">
                  <c:v>44244</c:v>
                </c:pt>
                <c:pt idx="2714">
                  <c:v>44245</c:v>
                </c:pt>
                <c:pt idx="2715">
                  <c:v>44246</c:v>
                </c:pt>
                <c:pt idx="2716">
                  <c:v>44249</c:v>
                </c:pt>
                <c:pt idx="2717">
                  <c:v>44250</c:v>
                </c:pt>
                <c:pt idx="2718">
                  <c:v>44251</c:v>
                </c:pt>
                <c:pt idx="2719">
                  <c:v>44252</c:v>
                </c:pt>
                <c:pt idx="2720">
                  <c:v>44253</c:v>
                </c:pt>
                <c:pt idx="2721">
                  <c:v>44256</c:v>
                </c:pt>
                <c:pt idx="2722">
                  <c:v>44257</c:v>
                </c:pt>
                <c:pt idx="2723">
                  <c:v>44258</c:v>
                </c:pt>
                <c:pt idx="2724">
                  <c:v>44259</c:v>
                </c:pt>
                <c:pt idx="2725">
                  <c:v>44260</c:v>
                </c:pt>
                <c:pt idx="2726">
                  <c:v>44263</c:v>
                </c:pt>
                <c:pt idx="2727">
                  <c:v>44264</c:v>
                </c:pt>
                <c:pt idx="2728">
                  <c:v>44265</c:v>
                </c:pt>
                <c:pt idx="2729">
                  <c:v>44266</c:v>
                </c:pt>
                <c:pt idx="2730">
                  <c:v>44267</c:v>
                </c:pt>
                <c:pt idx="2731">
                  <c:v>44270</c:v>
                </c:pt>
                <c:pt idx="2732">
                  <c:v>44271</c:v>
                </c:pt>
                <c:pt idx="2733">
                  <c:v>44272</c:v>
                </c:pt>
                <c:pt idx="2734">
                  <c:v>44273</c:v>
                </c:pt>
                <c:pt idx="2735">
                  <c:v>44274</c:v>
                </c:pt>
                <c:pt idx="2736">
                  <c:v>44277</c:v>
                </c:pt>
                <c:pt idx="2737">
                  <c:v>44278</c:v>
                </c:pt>
                <c:pt idx="2738">
                  <c:v>44279</c:v>
                </c:pt>
                <c:pt idx="2739">
                  <c:v>44280</c:v>
                </c:pt>
                <c:pt idx="2740">
                  <c:v>44281</c:v>
                </c:pt>
                <c:pt idx="2741">
                  <c:v>44284</c:v>
                </c:pt>
                <c:pt idx="2742">
                  <c:v>44285</c:v>
                </c:pt>
                <c:pt idx="2743">
                  <c:v>44286</c:v>
                </c:pt>
                <c:pt idx="2744">
                  <c:v>44287</c:v>
                </c:pt>
                <c:pt idx="2745">
                  <c:v>44288</c:v>
                </c:pt>
                <c:pt idx="2746">
                  <c:v>44291</c:v>
                </c:pt>
                <c:pt idx="2747">
                  <c:v>44292</c:v>
                </c:pt>
                <c:pt idx="2748">
                  <c:v>44293</c:v>
                </c:pt>
                <c:pt idx="2749">
                  <c:v>44294</c:v>
                </c:pt>
                <c:pt idx="2750">
                  <c:v>44295</c:v>
                </c:pt>
                <c:pt idx="2751">
                  <c:v>44298</c:v>
                </c:pt>
                <c:pt idx="2752">
                  <c:v>44299</c:v>
                </c:pt>
                <c:pt idx="2753">
                  <c:v>44300</c:v>
                </c:pt>
                <c:pt idx="2754">
                  <c:v>44301</c:v>
                </c:pt>
                <c:pt idx="2755">
                  <c:v>44302</c:v>
                </c:pt>
                <c:pt idx="2756">
                  <c:v>44305</c:v>
                </c:pt>
                <c:pt idx="2757">
                  <c:v>44306</c:v>
                </c:pt>
                <c:pt idx="2758">
                  <c:v>44307</c:v>
                </c:pt>
                <c:pt idx="2759">
                  <c:v>44308</c:v>
                </c:pt>
                <c:pt idx="2760">
                  <c:v>44309</c:v>
                </c:pt>
                <c:pt idx="2761">
                  <c:v>44312</c:v>
                </c:pt>
                <c:pt idx="2762">
                  <c:v>44313</c:v>
                </c:pt>
                <c:pt idx="2763">
                  <c:v>44314</c:v>
                </c:pt>
                <c:pt idx="2764">
                  <c:v>44315</c:v>
                </c:pt>
                <c:pt idx="2765">
                  <c:v>44316</c:v>
                </c:pt>
                <c:pt idx="2766">
                  <c:v>44319</c:v>
                </c:pt>
                <c:pt idx="2767">
                  <c:v>44320</c:v>
                </c:pt>
                <c:pt idx="2768">
                  <c:v>44321</c:v>
                </c:pt>
                <c:pt idx="2769">
                  <c:v>44322</c:v>
                </c:pt>
                <c:pt idx="2770">
                  <c:v>44323</c:v>
                </c:pt>
                <c:pt idx="2771">
                  <c:v>44326</c:v>
                </c:pt>
                <c:pt idx="2772">
                  <c:v>44327</c:v>
                </c:pt>
                <c:pt idx="2773">
                  <c:v>44328</c:v>
                </c:pt>
                <c:pt idx="2774">
                  <c:v>44329</c:v>
                </c:pt>
                <c:pt idx="2775">
                  <c:v>44330</c:v>
                </c:pt>
                <c:pt idx="2776">
                  <c:v>44333</c:v>
                </c:pt>
                <c:pt idx="2777">
                  <c:v>44334</c:v>
                </c:pt>
                <c:pt idx="2778">
                  <c:v>44335</c:v>
                </c:pt>
                <c:pt idx="2779">
                  <c:v>44336</c:v>
                </c:pt>
                <c:pt idx="2780">
                  <c:v>44337</c:v>
                </c:pt>
                <c:pt idx="2781">
                  <c:v>44340</c:v>
                </c:pt>
                <c:pt idx="2782">
                  <c:v>44341</c:v>
                </c:pt>
                <c:pt idx="2783">
                  <c:v>44342</c:v>
                </c:pt>
                <c:pt idx="2784">
                  <c:v>44343</c:v>
                </c:pt>
                <c:pt idx="2785">
                  <c:v>44344</c:v>
                </c:pt>
                <c:pt idx="2786">
                  <c:v>44347</c:v>
                </c:pt>
                <c:pt idx="2787">
                  <c:v>44348</c:v>
                </c:pt>
                <c:pt idx="2788">
                  <c:v>44349</c:v>
                </c:pt>
                <c:pt idx="2789">
                  <c:v>44350</c:v>
                </c:pt>
                <c:pt idx="2790">
                  <c:v>44351</c:v>
                </c:pt>
                <c:pt idx="2791">
                  <c:v>44354</c:v>
                </c:pt>
                <c:pt idx="2792">
                  <c:v>44355</c:v>
                </c:pt>
                <c:pt idx="2793">
                  <c:v>44356</c:v>
                </c:pt>
                <c:pt idx="2794">
                  <c:v>44357</c:v>
                </c:pt>
                <c:pt idx="2795">
                  <c:v>44358</c:v>
                </c:pt>
                <c:pt idx="2796">
                  <c:v>44361</c:v>
                </c:pt>
                <c:pt idx="2797">
                  <c:v>44362</c:v>
                </c:pt>
                <c:pt idx="2798">
                  <c:v>44363</c:v>
                </c:pt>
                <c:pt idx="2799">
                  <c:v>44364</c:v>
                </c:pt>
                <c:pt idx="2800">
                  <c:v>44365</c:v>
                </c:pt>
                <c:pt idx="2801">
                  <c:v>44368</c:v>
                </c:pt>
                <c:pt idx="2802">
                  <c:v>44369</c:v>
                </c:pt>
                <c:pt idx="2803">
                  <c:v>44370</c:v>
                </c:pt>
                <c:pt idx="2804">
                  <c:v>44371</c:v>
                </c:pt>
                <c:pt idx="2805">
                  <c:v>44372</c:v>
                </c:pt>
                <c:pt idx="2806">
                  <c:v>44375</c:v>
                </c:pt>
                <c:pt idx="2807">
                  <c:v>44376</c:v>
                </c:pt>
                <c:pt idx="2808">
                  <c:v>44377</c:v>
                </c:pt>
                <c:pt idx="2809">
                  <c:v>44378</c:v>
                </c:pt>
                <c:pt idx="2810">
                  <c:v>44379</c:v>
                </c:pt>
                <c:pt idx="2811">
                  <c:v>44382</c:v>
                </c:pt>
                <c:pt idx="2812">
                  <c:v>44383</c:v>
                </c:pt>
                <c:pt idx="2813">
                  <c:v>44384</c:v>
                </c:pt>
                <c:pt idx="2814">
                  <c:v>44385</c:v>
                </c:pt>
                <c:pt idx="2815">
                  <c:v>44386</c:v>
                </c:pt>
                <c:pt idx="2816">
                  <c:v>44389</c:v>
                </c:pt>
                <c:pt idx="2817">
                  <c:v>44390</c:v>
                </c:pt>
                <c:pt idx="2818">
                  <c:v>44391</c:v>
                </c:pt>
                <c:pt idx="2819">
                  <c:v>44392</c:v>
                </c:pt>
                <c:pt idx="2820">
                  <c:v>44393</c:v>
                </c:pt>
                <c:pt idx="2821">
                  <c:v>44396</c:v>
                </c:pt>
                <c:pt idx="2822">
                  <c:v>44397</c:v>
                </c:pt>
                <c:pt idx="2823">
                  <c:v>44398</c:v>
                </c:pt>
                <c:pt idx="2824">
                  <c:v>44399</c:v>
                </c:pt>
                <c:pt idx="2825">
                  <c:v>44400</c:v>
                </c:pt>
                <c:pt idx="2826">
                  <c:v>44403</c:v>
                </c:pt>
                <c:pt idx="2827">
                  <c:v>44404</c:v>
                </c:pt>
                <c:pt idx="2828">
                  <c:v>44405</c:v>
                </c:pt>
                <c:pt idx="2829">
                  <c:v>44406</c:v>
                </c:pt>
                <c:pt idx="2830">
                  <c:v>44407</c:v>
                </c:pt>
                <c:pt idx="2831">
                  <c:v>44410</c:v>
                </c:pt>
                <c:pt idx="2832">
                  <c:v>44411</c:v>
                </c:pt>
                <c:pt idx="2833">
                  <c:v>44412</c:v>
                </c:pt>
                <c:pt idx="2834">
                  <c:v>44413</c:v>
                </c:pt>
                <c:pt idx="2835">
                  <c:v>44414</c:v>
                </c:pt>
                <c:pt idx="2836">
                  <c:v>44417</c:v>
                </c:pt>
                <c:pt idx="2837">
                  <c:v>44418</c:v>
                </c:pt>
                <c:pt idx="2838">
                  <c:v>44419</c:v>
                </c:pt>
                <c:pt idx="2839">
                  <c:v>44420</c:v>
                </c:pt>
                <c:pt idx="2840">
                  <c:v>44421</c:v>
                </c:pt>
                <c:pt idx="2841">
                  <c:v>44424</c:v>
                </c:pt>
                <c:pt idx="2842">
                  <c:v>44425</c:v>
                </c:pt>
                <c:pt idx="2843">
                  <c:v>44426</c:v>
                </c:pt>
                <c:pt idx="2844">
                  <c:v>44427</c:v>
                </c:pt>
                <c:pt idx="2845">
                  <c:v>44428</c:v>
                </c:pt>
                <c:pt idx="2846">
                  <c:v>44431</c:v>
                </c:pt>
                <c:pt idx="2847">
                  <c:v>44432</c:v>
                </c:pt>
                <c:pt idx="2848">
                  <c:v>44433</c:v>
                </c:pt>
                <c:pt idx="2849">
                  <c:v>44434</c:v>
                </c:pt>
                <c:pt idx="2850">
                  <c:v>44435</c:v>
                </c:pt>
                <c:pt idx="2851">
                  <c:v>44438</c:v>
                </c:pt>
                <c:pt idx="2852">
                  <c:v>44439</c:v>
                </c:pt>
                <c:pt idx="2853">
                  <c:v>44440</c:v>
                </c:pt>
                <c:pt idx="2854">
                  <c:v>44441</c:v>
                </c:pt>
                <c:pt idx="2855">
                  <c:v>44442</c:v>
                </c:pt>
                <c:pt idx="2856">
                  <c:v>44445</c:v>
                </c:pt>
                <c:pt idx="2857">
                  <c:v>44446</c:v>
                </c:pt>
                <c:pt idx="2858">
                  <c:v>44447</c:v>
                </c:pt>
                <c:pt idx="2859">
                  <c:v>44448</c:v>
                </c:pt>
                <c:pt idx="2860">
                  <c:v>44449</c:v>
                </c:pt>
                <c:pt idx="2861">
                  <c:v>44452</c:v>
                </c:pt>
                <c:pt idx="2862">
                  <c:v>44453</c:v>
                </c:pt>
                <c:pt idx="2863">
                  <c:v>44454</c:v>
                </c:pt>
                <c:pt idx="2864">
                  <c:v>44455</c:v>
                </c:pt>
                <c:pt idx="2865">
                  <c:v>44456</c:v>
                </c:pt>
                <c:pt idx="2866">
                  <c:v>44459</c:v>
                </c:pt>
                <c:pt idx="2867">
                  <c:v>44460</c:v>
                </c:pt>
                <c:pt idx="2868">
                  <c:v>44461</c:v>
                </c:pt>
                <c:pt idx="2869">
                  <c:v>44462</c:v>
                </c:pt>
                <c:pt idx="2870">
                  <c:v>44463</c:v>
                </c:pt>
                <c:pt idx="2871">
                  <c:v>44466</c:v>
                </c:pt>
                <c:pt idx="2872">
                  <c:v>44467</c:v>
                </c:pt>
                <c:pt idx="2873">
                  <c:v>44468</c:v>
                </c:pt>
                <c:pt idx="2874">
                  <c:v>44469</c:v>
                </c:pt>
                <c:pt idx="2875">
                  <c:v>44470</c:v>
                </c:pt>
                <c:pt idx="2876">
                  <c:v>44473</c:v>
                </c:pt>
                <c:pt idx="2877">
                  <c:v>44474</c:v>
                </c:pt>
                <c:pt idx="2878">
                  <c:v>44475</c:v>
                </c:pt>
                <c:pt idx="2879">
                  <c:v>44476</c:v>
                </c:pt>
                <c:pt idx="2880">
                  <c:v>44477</c:v>
                </c:pt>
                <c:pt idx="2881">
                  <c:v>44480</c:v>
                </c:pt>
                <c:pt idx="2882">
                  <c:v>44481</c:v>
                </c:pt>
                <c:pt idx="2883">
                  <c:v>44482</c:v>
                </c:pt>
                <c:pt idx="2884">
                  <c:v>44483</c:v>
                </c:pt>
                <c:pt idx="2885">
                  <c:v>44484</c:v>
                </c:pt>
                <c:pt idx="2886">
                  <c:v>44487</c:v>
                </c:pt>
                <c:pt idx="2887">
                  <c:v>44488</c:v>
                </c:pt>
                <c:pt idx="2888">
                  <c:v>44489</c:v>
                </c:pt>
                <c:pt idx="2889">
                  <c:v>44490</c:v>
                </c:pt>
                <c:pt idx="2890">
                  <c:v>44491</c:v>
                </c:pt>
                <c:pt idx="2891">
                  <c:v>44494</c:v>
                </c:pt>
                <c:pt idx="2892">
                  <c:v>44495</c:v>
                </c:pt>
                <c:pt idx="2893">
                  <c:v>44496</c:v>
                </c:pt>
                <c:pt idx="2894">
                  <c:v>44497</c:v>
                </c:pt>
                <c:pt idx="2895">
                  <c:v>44498</c:v>
                </c:pt>
                <c:pt idx="2896">
                  <c:v>44501</c:v>
                </c:pt>
                <c:pt idx="2897">
                  <c:v>44502</c:v>
                </c:pt>
                <c:pt idx="2898">
                  <c:v>44503</c:v>
                </c:pt>
                <c:pt idx="2899">
                  <c:v>44504</c:v>
                </c:pt>
                <c:pt idx="2900">
                  <c:v>44505</c:v>
                </c:pt>
                <c:pt idx="2901">
                  <c:v>44508</c:v>
                </c:pt>
                <c:pt idx="2902">
                  <c:v>44509</c:v>
                </c:pt>
                <c:pt idx="2903">
                  <c:v>44510</c:v>
                </c:pt>
                <c:pt idx="2904">
                  <c:v>44511</c:v>
                </c:pt>
                <c:pt idx="2905">
                  <c:v>44512</c:v>
                </c:pt>
                <c:pt idx="2906">
                  <c:v>44515</c:v>
                </c:pt>
                <c:pt idx="2907">
                  <c:v>44516</c:v>
                </c:pt>
                <c:pt idx="2908">
                  <c:v>44517</c:v>
                </c:pt>
                <c:pt idx="2909">
                  <c:v>44518</c:v>
                </c:pt>
                <c:pt idx="2910">
                  <c:v>44519</c:v>
                </c:pt>
                <c:pt idx="2911">
                  <c:v>44522</c:v>
                </c:pt>
                <c:pt idx="2912">
                  <c:v>44523</c:v>
                </c:pt>
                <c:pt idx="2913">
                  <c:v>44524</c:v>
                </c:pt>
                <c:pt idx="2914">
                  <c:v>44525</c:v>
                </c:pt>
                <c:pt idx="2915">
                  <c:v>44526</c:v>
                </c:pt>
                <c:pt idx="2916">
                  <c:v>44529</c:v>
                </c:pt>
                <c:pt idx="2917">
                  <c:v>44530</c:v>
                </c:pt>
                <c:pt idx="2918">
                  <c:v>44531</c:v>
                </c:pt>
                <c:pt idx="2919">
                  <c:v>44532</c:v>
                </c:pt>
                <c:pt idx="2920">
                  <c:v>44533</c:v>
                </c:pt>
                <c:pt idx="2921">
                  <c:v>44536</c:v>
                </c:pt>
                <c:pt idx="2922">
                  <c:v>44537</c:v>
                </c:pt>
                <c:pt idx="2923">
                  <c:v>44538</c:v>
                </c:pt>
                <c:pt idx="2924">
                  <c:v>44539</c:v>
                </c:pt>
                <c:pt idx="2925">
                  <c:v>44540</c:v>
                </c:pt>
                <c:pt idx="2926">
                  <c:v>44543</c:v>
                </c:pt>
                <c:pt idx="2927">
                  <c:v>44544</c:v>
                </c:pt>
                <c:pt idx="2928">
                  <c:v>44545</c:v>
                </c:pt>
                <c:pt idx="2929">
                  <c:v>44546</c:v>
                </c:pt>
                <c:pt idx="2930">
                  <c:v>44547</c:v>
                </c:pt>
                <c:pt idx="2931">
                  <c:v>44550</c:v>
                </c:pt>
                <c:pt idx="2932">
                  <c:v>44551</c:v>
                </c:pt>
                <c:pt idx="2933">
                  <c:v>44552</c:v>
                </c:pt>
                <c:pt idx="2934">
                  <c:v>44553</c:v>
                </c:pt>
                <c:pt idx="2935">
                  <c:v>44554</c:v>
                </c:pt>
                <c:pt idx="2936">
                  <c:v>44557</c:v>
                </c:pt>
                <c:pt idx="2937">
                  <c:v>44558</c:v>
                </c:pt>
                <c:pt idx="2938">
                  <c:v>44559</c:v>
                </c:pt>
                <c:pt idx="2939">
                  <c:v>44560</c:v>
                </c:pt>
                <c:pt idx="2940">
                  <c:v>44561</c:v>
                </c:pt>
                <c:pt idx="2941">
                  <c:v>44564</c:v>
                </c:pt>
                <c:pt idx="2942">
                  <c:v>44565</c:v>
                </c:pt>
                <c:pt idx="2943">
                  <c:v>44566</c:v>
                </c:pt>
                <c:pt idx="2944">
                  <c:v>44567</c:v>
                </c:pt>
                <c:pt idx="2945">
                  <c:v>44568</c:v>
                </c:pt>
                <c:pt idx="2946">
                  <c:v>44571</c:v>
                </c:pt>
                <c:pt idx="2947">
                  <c:v>44572</c:v>
                </c:pt>
                <c:pt idx="2948">
                  <c:v>44573</c:v>
                </c:pt>
                <c:pt idx="2949">
                  <c:v>44574</c:v>
                </c:pt>
                <c:pt idx="2950">
                  <c:v>44575</c:v>
                </c:pt>
                <c:pt idx="2951">
                  <c:v>44578</c:v>
                </c:pt>
                <c:pt idx="2952">
                  <c:v>44579</c:v>
                </c:pt>
                <c:pt idx="2953">
                  <c:v>44580</c:v>
                </c:pt>
                <c:pt idx="2954">
                  <c:v>44581</c:v>
                </c:pt>
                <c:pt idx="2955">
                  <c:v>44582</c:v>
                </c:pt>
                <c:pt idx="2956">
                  <c:v>44585</c:v>
                </c:pt>
                <c:pt idx="2957">
                  <c:v>44586</c:v>
                </c:pt>
                <c:pt idx="2958">
                  <c:v>44587</c:v>
                </c:pt>
                <c:pt idx="2959">
                  <c:v>44588</c:v>
                </c:pt>
                <c:pt idx="2960">
                  <c:v>44589</c:v>
                </c:pt>
                <c:pt idx="2961">
                  <c:v>44592</c:v>
                </c:pt>
                <c:pt idx="2962">
                  <c:v>44593</c:v>
                </c:pt>
                <c:pt idx="2963">
                  <c:v>44594</c:v>
                </c:pt>
                <c:pt idx="2964">
                  <c:v>44595</c:v>
                </c:pt>
                <c:pt idx="2965">
                  <c:v>44596</c:v>
                </c:pt>
                <c:pt idx="2966">
                  <c:v>44599</c:v>
                </c:pt>
                <c:pt idx="2967">
                  <c:v>44600</c:v>
                </c:pt>
                <c:pt idx="2968">
                  <c:v>44601</c:v>
                </c:pt>
                <c:pt idx="2969">
                  <c:v>44602</c:v>
                </c:pt>
                <c:pt idx="2970">
                  <c:v>44603</c:v>
                </c:pt>
                <c:pt idx="2971">
                  <c:v>44606</c:v>
                </c:pt>
                <c:pt idx="2972">
                  <c:v>44607</c:v>
                </c:pt>
                <c:pt idx="2973">
                  <c:v>44608</c:v>
                </c:pt>
                <c:pt idx="2974">
                  <c:v>44609</c:v>
                </c:pt>
                <c:pt idx="2975">
                  <c:v>44610</c:v>
                </c:pt>
                <c:pt idx="2976">
                  <c:v>44613</c:v>
                </c:pt>
                <c:pt idx="2977">
                  <c:v>44614</c:v>
                </c:pt>
                <c:pt idx="2978">
                  <c:v>44615</c:v>
                </c:pt>
                <c:pt idx="2979">
                  <c:v>44616</c:v>
                </c:pt>
                <c:pt idx="2980">
                  <c:v>44617</c:v>
                </c:pt>
                <c:pt idx="2981">
                  <c:v>44620</c:v>
                </c:pt>
                <c:pt idx="2982">
                  <c:v>44621</c:v>
                </c:pt>
                <c:pt idx="2983">
                  <c:v>44622</c:v>
                </c:pt>
                <c:pt idx="2984">
                  <c:v>44623</c:v>
                </c:pt>
                <c:pt idx="2985">
                  <c:v>44624</c:v>
                </c:pt>
                <c:pt idx="2986">
                  <c:v>44627</c:v>
                </c:pt>
                <c:pt idx="2987">
                  <c:v>44628</c:v>
                </c:pt>
                <c:pt idx="2988">
                  <c:v>44629</c:v>
                </c:pt>
                <c:pt idx="2989">
                  <c:v>44630</c:v>
                </c:pt>
                <c:pt idx="2990">
                  <c:v>44631</c:v>
                </c:pt>
                <c:pt idx="2991">
                  <c:v>44634</c:v>
                </c:pt>
                <c:pt idx="2992">
                  <c:v>44635</c:v>
                </c:pt>
                <c:pt idx="2993">
                  <c:v>44636</c:v>
                </c:pt>
                <c:pt idx="2994">
                  <c:v>44637</c:v>
                </c:pt>
                <c:pt idx="2995">
                  <c:v>44638</c:v>
                </c:pt>
                <c:pt idx="2996">
                  <c:v>44641</c:v>
                </c:pt>
                <c:pt idx="2997">
                  <c:v>44642</c:v>
                </c:pt>
                <c:pt idx="2998">
                  <c:v>44643</c:v>
                </c:pt>
                <c:pt idx="2999">
                  <c:v>44644</c:v>
                </c:pt>
                <c:pt idx="3000">
                  <c:v>44645</c:v>
                </c:pt>
                <c:pt idx="3001">
                  <c:v>44648</c:v>
                </c:pt>
                <c:pt idx="3002">
                  <c:v>44649</c:v>
                </c:pt>
                <c:pt idx="3003">
                  <c:v>44650</c:v>
                </c:pt>
                <c:pt idx="3004">
                  <c:v>44651</c:v>
                </c:pt>
                <c:pt idx="3005">
                  <c:v>44652</c:v>
                </c:pt>
                <c:pt idx="3006">
                  <c:v>44655</c:v>
                </c:pt>
                <c:pt idx="3007">
                  <c:v>44656</c:v>
                </c:pt>
                <c:pt idx="3008">
                  <c:v>44657</c:v>
                </c:pt>
                <c:pt idx="3009">
                  <c:v>44658</c:v>
                </c:pt>
                <c:pt idx="3010">
                  <c:v>44659</c:v>
                </c:pt>
                <c:pt idx="3011">
                  <c:v>44662</c:v>
                </c:pt>
                <c:pt idx="3012">
                  <c:v>44663</c:v>
                </c:pt>
                <c:pt idx="3013">
                  <c:v>44664</c:v>
                </c:pt>
                <c:pt idx="3014">
                  <c:v>44665</c:v>
                </c:pt>
                <c:pt idx="3015">
                  <c:v>44666</c:v>
                </c:pt>
                <c:pt idx="3016">
                  <c:v>44669</c:v>
                </c:pt>
                <c:pt idx="3017">
                  <c:v>44670</c:v>
                </c:pt>
                <c:pt idx="3018">
                  <c:v>44671</c:v>
                </c:pt>
                <c:pt idx="3019">
                  <c:v>44672</c:v>
                </c:pt>
                <c:pt idx="3020">
                  <c:v>44673</c:v>
                </c:pt>
                <c:pt idx="3021">
                  <c:v>44676</c:v>
                </c:pt>
                <c:pt idx="3022">
                  <c:v>44677</c:v>
                </c:pt>
                <c:pt idx="3023">
                  <c:v>44678</c:v>
                </c:pt>
                <c:pt idx="3024">
                  <c:v>44679</c:v>
                </c:pt>
                <c:pt idx="3025">
                  <c:v>44680</c:v>
                </c:pt>
                <c:pt idx="3026">
                  <c:v>44683</c:v>
                </c:pt>
                <c:pt idx="3027">
                  <c:v>44684</c:v>
                </c:pt>
                <c:pt idx="3028">
                  <c:v>44685</c:v>
                </c:pt>
                <c:pt idx="3029">
                  <c:v>44686</c:v>
                </c:pt>
                <c:pt idx="3030">
                  <c:v>44687</c:v>
                </c:pt>
                <c:pt idx="3031">
                  <c:v>44690</c:v>
                </c:pt>
                <c:pt idx="3032">
                  <c:v>44691</c:v>
                </c:pt>
                <c:pt idx="3033">
                  <c:v>44692</c:v>
                </c:pt>
                <c:pt idx="3034">
                  <c:v>44693</c:v>
                </c:pt>
                <c:pt idx="3035">
                  <c:v>44694</c:v>
                </c:pt>
                <c:pt idx="3036">
                  <c:v>44697</c:v>
                </c:pt>
                <c:pt idx="3037">
                  <c:v>44698</c:v>
                </c:pt>
                <c:pt idx="3038">
                  <c:v>44699</c:v>
                </c:pt>
                <c:pt idx="3039">
                  <c:v>44700</c:v>
                </c:pt>
                <c:pt idx="3040">
                  <c:v>44701</c:v>
                </c:pt>
                <c:pt idx="3041">
                  <c:v>44704</c:v>
                </c:pt>
                <c:pt idx="3042">
                  <c:v>44705</c:v>
                </c:pt>
                <c:pt idx="3043">
                  <c:v>44706</c:v>
                </c:pt>
                <c:pt idx="3044">
                  <c:v>44707</c:v>
                </c:pt>
                <c:pt idx="3045">
                  <c:v>44708</c:v>
                </c:pt>
                <c:pt idx="3046">
                  <c:v>44711</c:v>
                </c:pt>
                <c:pt idx="3047">
                  <c:v>44712</c:v>
                </c:pt>
                <c:pt idx="3048">
                  <c:v>44713</c:v>
                </c:pt>
                <c:pt idx="3049">
                  <c:v>44714</c:v>
                </c:pt>
                <c:pt idx="3050">
                  <c:v>44715</c:v>
                </c:pt>
                <c:pt idx="3051">
                  <c:v>44718</c:v>
                </c:pt>
                <c:pt idx="3052">
                  <c:v>44719</c:v>
                </c:pt>
                <c:pt idx="3053">
                  <c:v>44720</c:v>
                </c:pt>
                <c:pt idx="3054">
                  <c:v>44721</c:v>
                </c:pt>
                <c:pt idx="3055">
                  <c:v>44722</c:v>
                </c:pt>
                <c:pt idx="3056">
                  <c:v>44725</c:v>
                </c:pt>
                <c:pt idx="3057">
                  <c:v>44726</c:v>
                </c:pt>
                <c:pt idx="3058">
                  <c:v>44727</c:v>
                </c:pt>
                <c:pt idx="3059">
                  <c:v>44728</c:v>
                </c:pt>
                <c:pt idx="3060">
                  <c:v>44729</c:v>
                </c:pt>
                <c:pt idx="3061">
                  <c:v>44732</c:v>
                </c:pt>
                <c:pt idx="3062">
                  <c:v>44733</c:v>
                </c:pt>
                <c:pt idx="3063">
                  <c:v>44734</c:v>
                </c:pt>
                <c:pt idx="3064">
                  <c:v>44735</c:v>
                </c:pt>
                <c:pt idx="3065">
                  <c:v>44736</c:v>
                </c:pt>
                <c:pt idx="3066">
                  <c:v>44739</c:v>
                </c:pt>
                <c:pt idx="3067">
                  <c:v>44740</c:v>
                </c:pt>
                <c:pt idx="3068">
                  <c:v>44741</c:v>
                </c:pt>
                <c:pt idx="3069">
                  <c:v>44742</c:v>
                </c:pt>
                <c:pt idx="3070">
                  <c:v>44743</c:v>
                </c:pt>
                <c:pt idx="3071">
                  <c:v>44746</c:v>
                </c:pt>
                <c:pt idx="3072">
                  <c:v>44747</c:v>
                </c:pt>
                <c:pt idx="3073">
                  <c:v>44748</c:v>
                </c:pt>
                <c:pt idx="3074">
                  <c:v>44749</c:v>
                </c:pt>
                <c:pt idx="3075">
                  <c:v>44750</c:v>
                </c:pt>
                <c:pt idx="3076">
                  <c:v>44753</c:v>
                </c:pt>
                <c:pt idx="3077">
                  <c:v>44754</c:v>
                </c:pt>
                <c:pt idx="3078">
                  <c:v>44755</c:v>
                </c:pt>
                <c:pt idx="3079">
                  <c:v>44756</c:v>
                </c:pt>
                <c:pt idx="3080">
                  <c:v>44757</c:v>
                </c:pt>
                <c:pt idx="3081">
                  <c:v>44760</c:v>
                </c:pt>
                <c:pt idx="3082">
                  <c:v>44761</c:v>
                </c:pt>
                <c:pt idx="3083">
                  <c:v>44762</c:v>
                </c:pt>
                <c:pt idx="3084">
                  <c:v>44763</c:v>
                </c:pt>
                <c:pt idx="3085">
                  <c:v>44764</c:v>
                </c:pt>
                <c:pt idx="3086">
                  <c:v>44767</c:v>
                </c:pt>
                <c:pt idx="3087">
                  <c:v>44768</c:v>
                </c:pt>
                <c:pt idx="3088">
                  <c:v>44769</c:v>
                </c:pt>
                <c:pt idx="3089">
                  <c:v>44770</c:v>
                </c:pt>
                <c:pt idx="3090">
                  <c:v>44771</c:v>
                </c:pt>
                <c:pt idx="3091">
                  <c:v>44774</c:v>
                </c:pt>
                <c:pt idx="3092">
                  <c:v>44775</c:v>
                </c:pt>
                <c:pt idx="3093">
                  <c:v>44776</c:v>
                </c:pt>
                <c:pt idx="3094">
                  <c:v>44777</c:v>
                </c:pt>
                <c:pt idx="3095">
                  <c:v>44778</c:v>
                </c:pt>
                <c:pt idx="3096">
                  <c:v>44781</c:v>
                </c:pt>
                <c:pt idx="3097">
                  <c:v>44782</c:v>
                </c:pt>
                <c:pt idx="3098">
                  <c:v>44783</c:v>
                </c:pt>
                <c:pt idx="3099">
                  <c:v>44784</c:v>
                </c:pt>
                <c:pt idx="3100">
                  <c:v>44785</c:v>
                </c:pt>
                <c:pt idx="3101">
                  <c:v>44788</c:v>
                </c:pt>
                <c:pt idx="3102">
                  <c:v>44789</c:v>
                </c:pt>
                <c:pt idx="3103">
                  <c:v>44790</c:v>
                </c:pt>
                <c:pt idx="3104">
                  <c:v>44791</c:v>
                </c:pt>
                <c:pt idx="3105">
                  <c:v>44792</c:v>
                </c:pt>
                <c:pt idx="3106">
                  <c:v>44795</c:v>
                </c:pt>
                <c:pt idx="3107">
                  <c:v>44796</c:v>
                </c:pt>
                <c:pt idx="3108">
                  <c:v>44797</c:v>
                </c:pt>
                <c:pt idx="3109">
                  <c:v>44798</c:v>
                </c:pt>
                <c:pt idx="3110">
                  <c:v>44799</c:v>
                </c:pt>
                <c:pt idx="3111">
                  <c:v>44802</c:v>
                </c:pt>
                <c:pt idx="3112">
                  <c:v>44803</c:v>
                </c:pt>
                <c:pt idx="3113">
                  <c:v>44804</c:v>
                </c:pt>
                <c:pt idx="3114">
                  <c:v>44805</c:v>
                </c:pt>
                <c:pt idx="3115">
                  <c:v>44806</c:v>
                </c:pt>
                <c:pt idx="3116">
                  <c:v>44809</c:v>
                </c:pt>
                <c:pt idx="3117">
                  <c:v>44810</c:v>
                </c:pt>
                <c:pt idx="3118">
                  <c:v>44811</c:v>
                </c:pt>
                <c:pt idx="3119">
                  <c:v>44812</c:v>
                </c:pt>
                <c:pt idx="3120">
                  <c:v>44813</c:v>
                </c:pt>
                <c:pt idx="3121">
                  <c:v>44816</c:v>
                </c:pt>
                <c:pt idx="3122">
                  <c:v>44817</c:v>
                </c:pt>
                <c:pt idx="3123">
                  <c:v>44818</c:v>
                </c:pt>
                <c:pt idx="3124">
                  <c:v>44819</c:v>
                </c:pt>
                <c:pt idx="3125">
                  <c:v>44820</c:v>
                </c:pt>
                <c:pt idx="3126">
                  <c:v>44823</c:v>
                </c:pt>
                <c:pt idx="3127">
                  <c:v>44824</c:v>
                </c:pt>
                <c:pt idx="3128">
                  <c:v>44825</c:v>
                </c:pt>
                <c:pt idx="3129">
                  <c:v>44826</c:v>
                </c:pt>
                <c:pt idx="3130">
                  <c:v>44827</c:v>
                </c:pt>
                <c:pt idx="3131">
                  <c:v>44830</c:v>
                </c:pt>
                <c:pt idx="3132">
                  <c:v>44831</c:v>
                </c:pt>
                <c:pt idx="3133">
                  <c:v>44832</c:v>
                </c:pt>
                <c:pt idx="3134">
                  <c:v>44833</c:v>
                </c:pt>
                <c:pt idx="3135">
                  <c:v>44834</c:v>
                </c:pt>
                <c:pt idx="3136">
                  <c:v>44837</c:v>
                </c:pt>
                <c:pt idx="3137">
                  <c:v>44838</c:v>
                </c:pt>
                <c:pt idx="3138">
                  <c:v>44839</c:v>
                </c:pt>
                <c:pt idx="3139">
                  <c:v>44840</c:v>
                </c:pt>
                <c:pt idx="3140">
                  <c:v>44841</c:v>
                </c:pt>
                <c:pt idx="3141">
                  <c:v>44844</c:v>
                </c:pt>
                <c:pt idx="3142">
                  <c:v>44845</c:v>
                </c:pt>
                <c:pt idx="3143">
                  <c:v>44846</c:v>
                </c:pt>
                <c:pt idx="3144">
                  <c:v>44847</c:v>
                </c:pt>
                <c:pt idx="3145">
                  <c:v>44848</c:v>
                </c:pt>
                <c:pt idx="3146">
                  <c:v>44851</c:v>
                </c:pt>
                <c:pt idx="3147">
                  <c:v>44852</c:v>
                </c:pt>
                <c:pt idx="3148">
                  <c:v>44853</c:v>
                </c:pt>
                <c:pt idx="3149">
                  <c:v>44854</c:v>
                </c:pt>
                <c:pt idx="3150">
                  <c:v>44855</c:v>
                </c:pt>
                <c:pt idx="3151">
                  <c:v>44858</c:v>
                </c:pt>
                <c:pt idx="3152">
                  <c:v>44859</c:v>
                </c:pt>
                <c:pt idx="3153">
                  <c:v>44860</c:v>
                </c:pt>
                <c:pt idx="3154">
                  <c:v>44861</c:v>
                </c:pt>
                <c:pt idx="3155">
                  <c:v>44862</c:v>
                </c:pt>
                <c:pt idx="3156">
                  <c:v>44865</c:v>
                </c:pt>
                <c:pt idx="3157">
                  <c:v>44866</c:v>
                </c:pt>
                <c:pt idx="3158">
                  <c:v>44867</c:v>
                </c:pt>
                <c:pt idx="3159">
                  <c:v>44868</c:v>
                </c:pt>
                <c:pt idx="3160">
                  <c:v>44869</c:v>
                </c:pt>
                <c:pt idx="3161">
                  <c:v>44872</c:v>
                </c:pt>
                <c:pt idx="3162">
                  <c:v>44873</c:v>
                </c:pt>
                <c:pt idx="3163">
                  <c:v>44874</c:v>
                </c:pt>
                <c:pt idx="3164">
                  <c:v>44875</c:v>
                </c:pt>
                <c:pt idx="3165">
                  <c:v>44876</c:v>
                </c:pt>
                <c:pt idx="3166">
                  <c:v>44879</c:v>
                </c:pt>
                <c:pt idx="3167">
                  <c:v>44880</c:v>
                </c:pt>
                <c:pt idx="3168">
                  <c:v>44881</c:v>
                </c:pt>
                <c:pt idx="3169">
                  <c:v>44882</c:v>
                </c:pt>
                <c:pt idx="3170">
                  <c:v>44883</c:v>
                </c:pt>
                <c:pt idx="3171">
                  <c:v>44886</c:v>
                </c:pt>
                <c:pt idx="3172">
                  <c:v>44887</c:v>
                </c:pt>
                <c:pt idx="3173">
                  <c:v>44888</c:v>
                </c:pt>
                <c:pt idx="3174">
                  <c:v>44889</c:v>
                </c:pt>
                <c:pt idx="3175">
                  <c:v>44890</c:v>
                </c:pt>
                <c:pt idx="3176">
                  <c:v>44893</c:v>
                </c:pt>
                <c:pt idx="3177">
                  <c:v>44894</c:v>
                </c:pt>
                <c:pt idx="3178">
                  <c:v>44895</c:v>
                </c:pt>
                <c:pt idx="3179">
                  <c:v>44896</c:v>
                </c:pt>
                <c:pt idx="3180">
                  <c:v>44897</c:v>
                </c:pt>
                <c:pt idx="3181">
                  <c:v>44900</c:v>
                </c:pt>
                <c:pt idx="3182">
                  <c:v>44901</c:v>
                </c:pt>
                <c:pt idx="3183">
                  <c:v>44902</c:v>
                </c:pt>
                <c:pt idx="3184">
                  <c:v>44903</c:v>
                </c:pt>
                <c:pt idx="3185">
                  <c:v>44904</c:v>
                </c:pt>
                <c:pt idx="3186">
                  <c:v>44907</c:v>
                </c:pt>
                <c:pt idx="3187">
                  <c:v>44908</c:v>
                </c:pt>
                <c:pt idx="3188">
                  <c:v>44909</c:v>
                </c:pt>
                <c:pt idx="3189">
                  <c:v>44910</c:v>
                </c:pt>
                <c:pt idx="3190">
                  <c:v>44911</c:v>
                </c:pt>
                <c:pt idx="3191">
                  <c:v>44914</c:v>
                </c:pt>
                <c:pt idx="3192">
                  <c:v>44915</c:v>
                </c:pt>
                <c:pt idx="3193">
                  <c:v>44916</c:v>
                </c:pt>
                <c:pt idx="3194">
                  <c:v>44917</c:v>
                </c:pt>
                <c:pt idx="3195">
                  <c:v>44918</c:v>
                </c:pt>
                <c:pt idx="3196">
                  <c:v>44921</c:v>
                </c:pt>
                <c:pt idx="3197">
                  <c:v>44922</c:v>
                </c:pt>
                <c:pt idx="3198">
                  <c:v>44923</c:v>
                </c:pt>
                <c:pt idx="3199">
                  <c:v>44924</c:v>
                </c:pt>
                <c:pt idx="3200">
                  <c:v>44925</c:v>
                </c:pt>
                <c:pt idx="3201">
                  <c:v>44928</c:v>
                </c:pt>
                <c:pt idx="3202">
                  <c:v>44929</c:v>
                </c:pt>
                <c:pt idx="3203">
                  <c:v>44930</c:v>
                </c:pt>
                <c:pt idx="3204">
                  <c:v>44931</c:v>
                </c:pt>
                <c:pt idx="3205">
                  <c:v>44932</c:v>
                </c:pt>
                <c:pt idx="3206">
                  <c:v>44935</c:v>
                </c:pt>
                <c:pt idx="3207">
                  <c:v>44936</c:v>
                </c:pt>
                <c:pt idx="3208">
                  <c:v>44937</c:v>
                </c:pt>
                <c:pt idx="3209">
                  <c:v>44938</c:v>
                </c:pt>
                <c:pt idx="3210">
                  <c:v>44939</c:v>
                </c:pt>
                <c:pt idx="3211">
                  <c:v>44942</c:v>
                </c:pt>
                <c:pt idx="3212">
                  <c:v>44943</c:v>
                </c:pt>
                <c:pt idx="3213">
                  <c:v>44944</c:v>
                </c:pt>
                <c:pt idx="3214">
                  <c:v>44945</c:v>
                </c:pt>
                <c:pt idx="3215">
                  <c:v>44946</c:v>
                </c:pt>
                <c:pt idx="3216">
                  <c:v>44949</c:v>
                </c:pt>
                <c:pt idx="3217">
                  <c:v>44950</c:v>
                </c:pt>
                <c:pt idx="3218">
                  <c:v>44951</c:v>
                </c:pt>
                <c:pt idx="3219">
                  <c:v>44952</c:v>
                </c:pt>
                <c:pt idx="3220">
                  <c:v>44953</c:v>
                </c:pt>
                <c:pt idx="3221">
                  <c:v>44956</c:v>
                </c:pt>
                <c:pt idx="3222">
                  <c:v>44957</c:v>
                </c:pt>
                <c:pt idx="3223">
                  <c:v>44958</c:v>
                </c:pt>
                <c:pt idx="3224">
                  <c:v>44959</c:v>
                </c:pt>
                <c:pt idx="3225">
                  <c:v>44960</c:v>
                </c:pt>
                <c:pt idx="3226">
                  <c:v>44963</c:v>
                </c:pt>
                <c:pt idx="3227">
                  <c:v>44964</c:v>
                </c:pt>
                <c:pt idx="3228">
                  <c:v>44965</c:v>
                </c:pt>
                <c:pt idx="3229">
                  <c:v>44966</c:v>
                </c:pt>
                <c:pt idx="3230">
                  <c:v>44967</c:v>
                </c:pt>
                <c:pt idx="3231">
                  <c:v>44970</c:v>
                </c:pt>
                <c:pt idx="3232">
                  <c:v>44971</c:v>
                </c:pt>
                <c:pt idx="3233">
                  <c:v>44972</c:v>
                </c:pt>
                <c:pt idx="3234">
                  <c:v>44973</c:v>
                </c:pt>
                <c:pt idx="3235">
                  <c:v>44974</c:v>
                </c:pt>
                <c:pt idx="3236">
                  <c:v>44977</c:v>
                </c:pt>
                <c:pt idx="3237">
                  <c:v>44978</c:v>
                </c:pt>
                <c:pt idx="3238">
                  <c:v>44979</c:v>
                </c:pt>
                <c:pt idx="3239">
                  <c:v>44980</c:v>
                </c:pt>
                <c:pt idx="3240">
                  <c:v>44981</c:v>
                </c:pt>
                <c:pt idx="3241">
                  <c:v>44984</c:v>
                </c:pt>
                <c:pt idx="3242">
                  <c:v>44985</c:v>
                </c:pt>
                <c:pt idx="3243">
                  <c:v>44986</c:v>
                </c:pt>
                <c:pt idx="3244">
                  <c:v>44987</c:v>
                </c:pt>
                <c:pt idx="3245">
                  <c:v>44988</c:v>
                </c:pt>
                <c:pt idx="3246">
                  <c:v>44991</c:v>
                </c:pt>
                <c:pt idx="3247">
                  <c:v>44992</c:v>
                </c:pt>
                <c:pt idx="3248">
                  <c:v>44993</c:v>
                </c:pt>
                <c:pt idx="3249">
                  <c:v>44994</c:v>
                </c:pt>
                <c:pt idx="3250">
                  <c:v>44995</c:v>
                </c:pt>
                <c:pt idx="3251">
                  <c:v>44998</c:v>
                </c:pt>
                <c:pt idx="3252">
                  <c:v>44999</c:v>
                </c:pt>
                <c:pt idx="3253">
                  <c:v>45000</c:v>
                </c:pt>
                <c:pt idx="3254">
                  <c:v>45001</c:v>
                </c:pt>
                <c:pt idx="3255">
                  <c:v>45002</c:v>
                </c:pt>
                <c:pt idx="3256">
                  <c:v>45005</c:v>
                </c:pt>
                <c:pt idx="3257">
                  <c:v>45006</c:v>
                </c:pt>
                <c:pt idx="3258">
                  <c:v>45007</c:v>
                </c:pt>
                <c:pt idx="3259">
                  <c:v>45008</c:v>
                </c:pt>
                <c:pt idx="3260">
                  <c:v>45009</c:v>
                </c:pt>
                <c:pt idx="3261">
                  <c:v>45012</c:v>
                </c:pt>
                <c:pt idx="3262">
                  <c:v>45013</c:v>
                </c:pt>
                <c:pt idx="3263">
                  <c:v>45014</c:v>
                </c:pt>
                <c:pt idx="3264">
                  <c:v>45015</c:v>
                </c:pt>
                <c:pt idx="3265">
                  <c:v>45016</c:v>
                </c:pt>
                <c:pt idx="3266">
                  <c:v>45019</c:v>
                </c:pt>
                <c:pt idx="3267">
                  <c:v>45020</c:v>
                </c:pt>
                <c:pt idx="3268">
                  <c:v>45021</c:v>
                </c:pt>
                <c:pt idx="3269">
                  <c:v>45022</c:v>
                </c:pt>
                <c:pt idx="3270">
                  <c:v>45023</c:v>
                </c:pt>
                <c:pt idx="3271">
                  <c:v>45026</c:v>
                </c:pt>
                <c:pt idx="3272">
                  <c:v>45027</c:v>
                </c:pt>
                <c:pt idx="3273">
                  <c:v>45028</c:v>
                </c:pt>
                <c:pt idx="3274">
                  <c:v>45029</c:v>
                </c:pt>
                <c:pt idx="3275">
                  <c:v>45030</c:v>
                </c:pt>
                <c:pt idx="3276">
                  <c:v>45033</c:v>
                </c:pt>
                <c:pt idx="3277">
                  <c:v>45034</c:v>
                </c:pt>
                <c:pt idx="3278">
                  <c:v>45035</c:v>
                </c:pt>
                <c:pt idx="3279">
                  <c:v>45036</c:v>
                </c:pt>
                <c:pt idx="3280">
                  <c:v>45037</c:v>
                </c:pt>
                <c:pt idx="3281">
                  <c:v>45040</c:v>
                </c:pt>
                <c:pt idx="3282">
                  <c:v>45041</c:v>
                </c:pt>
                <c:pt idx="3283">
                  <c:v>45042</c:v>
                </c:pt>
                <c:pt idx="3284">
                  <c:v>45043</c:v>
                </c:pt>
                <c:pt idx="3285">
                  <c:v>45044</c:v>
                </c:pt>
                <c:pt idx="3286">
                  <c:v>45047</c:v>
                </c:pt>
                <c:pt idx="3287">
                  <c:v>45048</c:v>
                </c:pt>
                <c:pt idx="3288">
                  <c:v>45049</c:v>
                </c:pt>
                <c:pt idx="3289">
                  <c:v>45050</c:v>
                </c:pt>
                <c:pt idx="3290">
                  <c:v>45051</c:v>
                </c:pt>
                <c:pt idx="3291">
                  <c:v>45054</c:v>
                </c:pt>
                <c:pt idx="3292">
                  <c:v>45055</c:v>
                </c:pt>
                <c:pt idx="3293">
                  <c:v>45056</c:v>
                </c:pt>
                <c:pt idx="3294">
                  <c:v>45057</c:v>
                </c:pt>
                <c:pt idx="3295">
                  <c:v>45058</c:v>
                </c:pt>
                <c:pt idx="3296">
                  <c:v>45061</c:v>
                </c:pt>
                <c:pt idx="3297">
                  <c:v>45062</c:v>
                </c:pt>
                <c:pt idx="3298">
                  <c:v>45063</c:v>
                </c:pt>
                <c:pt idx="3299">
                  <c:v>45064</c:v>
                </c:pt>
                <c:pt idx="3300">
                  <c:v>45065</c:v>
                </c:pt>
                <c:pt idx="3301">
                  <c:v>45068</c:v>
                </c:pt>
                <c:pt idx="3302">
                  <c:v>45069</c:v>
                </c:pt>
                <c:pt idx="3303">
                  <c:v>45070</c:v>
                </c:pt>
                <c:pt idx="3304">
                  <c:v>45071</c:v>
                </c:pt>
                <c:pt idx="3305">
                  <c:v>45072</c:v>
                </c:pt>
                <c:pt idx="3306">
                  <c:v>45075</c:v>
                </c:pt>
                <c:pt idx="3307">
                  <c:v>45076</c:v>
                </c:pt>
                <c:pt idx="3308">
                  <c:v>45077</c:v>
                </c:pt>
                <c:pt idx="3309">
                  <c:v>45078</c:v>
                </c:pt>
                <c:pt idx="3310">
                  <c:v>45079</c:v>
                </c:pt>
                <c:pt idx="3311">
                  <c:v>45082</c:v>
                </c:pt>
                <c:pt idx="3312">
                  <c:v>45083</c:v>
                </c:pt>
                <c:pt idx="3313">
                  <c:v>45084</c:v>
                </c:pt>
                <c:pt idx="3314">
                  <c:v>45085</c:v>
                </c:pt>
                <c:pt idx="3315">
                  <c:v>45086</c:v>
                </c:pt>
                <c:pt idx="3316">
                  <c:v>45089</c:v>
                </c:pt>
                <c:pt idx="3317">
                  <c:v>45090</c:v>
                </c:pt>
                <c:pt idx="3318">
                  <c:v>45091</c:v>
                </c:pt>
                <c:pt idx="3319">
                  <c:v>45092</c:v>
                </c:pt>
                <c:pt idx="3320">
                  <c:v>45093</c:v>
                </c:pt>
                <c:pt idx="3321">
                  <c:v>45096</c:v>
                </c:pt>
                <c:pt idx="3322">
                  <c:v>45097</c:v>
                </c:pt>
                <c:pt idx="3323">
                  <c:v>45098</c:v>
                </c:pt>
                <c:pt idx="3324">
                  <c:v>45099</c:v>
                </c:pt>
                <c:pt idx="3325">
                  <c:v>45100</c:v>
                </c:pt>
                <c:pt idx="3326">
                  <c:v>45103</c:v>
                </c:pt>
                <c:pt idx="3327">
                  <c:v>45104</c:v>
                </c:pt>
                <c:pt idx="3328">
                  <c:v>45105</c:v>
                </c:pt>
                <c:pt idx="3329">
                  <c:v>45106</c:v>
                </c:pt>
                <c:pt idx="3330">
                  <c:v>45107</c:v>
                </c:pt>
                <c:pt idx="3331">
                  <c:v>45110</c:v>
                </c:pt>
                <c:pt idx="3332">
                  <c:v>45111</c:v>
                </c:pt>
                <c:pt idx="3333">
                  <c:v>45112</c:v>
                </c:pt>
                <c:pt idx="3334">
                  <c:v>45113</c:v>
                </c:pt>
                <c:pt idx="3335">
                  <c:v>45114</c:v>
                </c:pt>
                <c:pt idx="3336">
                  <c:v>45117</c:v>
                </c:pt>
                <c:pt idx="3337">
                  <c:v>45118</c:v>
                </c:pt>
                <c:pt idx="3338">
                  <c:v>45119</c:v>
                </c:pt>
                <c:pt idx="3339">
                  <c:v>45120</c:v>
                </c:pt>
                <c:pt idx="3340">
                  <c:v>45121</c:v>
                </c:pt>
                <c:pt idx="3341">
                  <c:v>45124</c:v>
                </c:pt>
              </c:numCache>
            </c:numRef>
          </c:cat>
          <c:val>
            <c:numRef>
              <c:f>Tabelle1!$B$2:$B$3343</c:f>
              <c:numCache>
                <c:formatCode>#,##0.0000</c:formatCode>
                <c:ptCount val="3342"/>
                <c:pt idx="0">
                  <c:v>1.335</c:v>
                </c:pt>
                <c:pt idx="1">
                  <c:v>1.345</c:v>
                </c:pt>
                <c:pt idx="2">
                  <c:v>1.2749999999999999</c:v>
                </c:pt>
                <c:pt idx="3">
                  <c:v>1.335</c:v>
                </c:pt>
                <c:pt idx="4">
                  <c:v>1.375</c:v>
                </c:pt>
                <c:pt idx="5">
                  <c:v>1.425</c:v>
                </c:pt>
                <c:pt idx="6">
                  <c:v>1.4550000000000001</c:v>
                </c:pt>
                <c:pt idx="7">
                  <c:v>1.4350000000000001</c:v>
                </c:pt>
                <c:pt idx="8">
                  <c:v>1.4750000000000001</c:v>
                </c:pt>
                <c:pt idx="9">
                  <c:v>1.5149999999999999</c:v>
                </c:pt>
                <c:pt idx="10">
                  <c:v>1.585</c:v>
                </c:pt>
                <c:pt idx="11">
                  <c:v>1.615</c:v>
                </c:pt>
                <c:pt idx="12">
                  <c:v>1.5649999999999999</c:v>
                </c:pt>
                <c:pt idx="13">
                  <c:v>1.595</c:v>
                </c:pt>
                <c:pt idx="14">
                  <c:v>1.5549999999999999</c:v>
                </c:pt>
                <c:pt idx="15">
                  <c:v>1.5549999999999999</c:v>
                </c:pt>
                <c:pt idx="16">
                  <c:v>1.575</c:v>
                </c:pt>
                <c:pt idx="17">
                  <c:v>1.5249999999999999</c:v>
                </c:pt>
                <c:pt idx="18">
                  <c:v>1.4550000000000001</c:v>
                </c:pt>
                <c:pt idx="19">
                  <c:v>1.4650000000000001</c:v>
                </c:pt>
                <c:pt idx="20">
                  <c:v>1.4950000000000001</c:v>
                </c:pt>
                <c:pt idx="21">
                  <c:v>1.4450000000000001</c:v>
                </c:pt>
                <c:pt idx="22">
                  <c:v>1.405</c:v>
                </c:pt>
                <c:pt idx="23">
                  <c:v>1.4350000000000001</c:v>
                </c:pt>
                <c:pt idx="24">
                  <c:v>1.4650000000000001</c:v>
                </c:pt>
                <c:pt idx="25">
                  <c:v>1.5049999999999999</c:v>
                </c:pt>
                <c:pt idx="26">
                  <c:v>1.4950000000000001</c:v>
                </c:pt>
                <c:pt idx="27">
                  <c:v>1.5049999999999999</c:v>
                </c:pt>
                <c:pt idx="28">
                  <c:v>1.4950000000000001</c:v>
                </c:pt>
                <c:pt idx="29">
                  <c:v>1.5549999999999999</c:v>
                </c:pt>
                <c:pt idx="30">
                  <c:v>1.5049999999999999</c:v>
                </c:pt>
                <c:pt idx="31">
                  <c:v>1.4950000000000001</c:v>
                </c:pt>
                <c:pt idx="32">
                  <c:v>1.4350000000000001</c:v>
                </c:pt>
                <c:pt idx="33">
                  <c:v>1.4550000000000001</c:v>
                </c:pt>
                <c:pt idx="34">
                  <c:v>1.4450000000000001</c:v>
                </c:pt>
                <c:pt idx="35">
                  <c:v>1.5249999999999999</c:v>
                </c:pt>
                <c:pt idx="36">
                  <c:v>1.5249999999999999</c:v>
                </c:pt>
                <c:pt idx="37">
                  <c:v>1.5549999999999999</c:v>
                </c:pt>
                <c:pt idx="38">
                  <c:v>1.5349999999999999</c:v>
                </c:pt>
                <c:pt idx="39">
                  <c:v>1.5549999999999999</c:v>
                </c:pt>
                <c:pt idx="40">
                  <c:v>1.5449999999999999</c:v>
                </c:pt>
                <c:pt idx="41">
                  <c:v>1.5449999999999999</c:v>
                </c:pt>
                <c:pt idx="42">
                  <c:v>1.575</c:v>
                </c:pt>
                <c:pt idx="43">
                  <c:v>1.585</c:v>
                </c:pt>
                <c:pt idx="44">
                  <c:v>1.5549999999999999</c:v>
                </c:pt>
                <c:pt idx="45">
                  <c:v>1.5149999999999999</c:v>
                </c:pt>
                <c:pt idx="46">
                  <c:v>1.5049999999999999</c:v>
                </c:pt>
                <c:pt idx="47">
                  <c:v>1.5049999999999999</c:v>
                </c:pt>
                <c:pt idx="48">
                  <c:v>1.4850000000000001</c:v>
                </c:pt>
                <c:pt idx="49">
                  <c:v>1.4650000000000001</c:v>
                </c:pt>
                <c:pt idx="50">
                  <c:v>1.4650000000000001</c:v>
                </c:pt>
                <c:pt idx="51">
                  <c:v>1.4550000000000001</c:v>
                </c:pt>
                <c:pt idx="52">
                  <c:v>1.4650000000000001</c:v>
                </c:pt>
                <c:pt idx="53">
                  <c:v>1.5149999999999999</c:v>
                </c:pt>
                <c:pt idx="54">
                  <c:v>1.4950000000000001</c:v>
                </c:pt>
                <c:pt idx="55">
                  <c:v>1.5349999999999999</c:v>
                </c:pt>
                <c:pt idx="56">
                  <c:v>1.5349999999999999</c:v>
                </c:pt>
                <c:pt idx="57">
                  <c:v>1.5349999999999999</c:v>
                </c:pt>
                <c:pt idx="58">
                  <c:v>1.5149999999999999</c:v>
                </c:pt>
                <c:pt idx="59">
                  <c:v>1.585</c:v>
                </c:pt>
                <c:pt idx="60">
                  <c:v>1.575</c:v>
                </c:pt>
                <c:pt idx="61">
                  <c:v>1.5449999999999999</c:v>
                </c:pt>
                <c:pt idx="62">
                  <c:v>1.5149999999999999</c:v>
                </c:pt>
                <c:pt idx="63">
                  <c:v>1.605</c:v>
                </c:pt>
                <c:pt idx="64">
                  <c:v>1.655</c:v>
                </c:pt>
                <c:pt idx="65">
                  <c:v>1.645</c:v>
                </c:pt>
                <c:pt idx="66">
                  <c:v>1.655</c:v>
                </c:pt>
                <c:pt idx="67">
                  <c:v>1.585</c:v>
                </c:pt>
                <c:pt idx="68">
                  <c:v>1.655</c:v>
                </c:pt>
                <c:pt idx="69">
                  <c:v>1.6850000000000001</c:v>
                </c:pt>
                <c:pt idx="70">
                  <c:v>1.7050000000000001</c:v>
                </c:pt>
                <c:pt idx="71">
                  <c:v>1.66</c:v>
                </c:pt>
                <c:pt idx="72">
                  <c:v>1.675</c:v>
                </c:pt>
                <c:pt idx="73">
                  <c:v>1.7350000000000001</c:v>
                </c:pt>
                <c:pt idx="74">
                  <c:v>1.73</c:v>
                </c:pt>
                <c:pt idx="75">
                  <c:v>1.7350000000000001</c:v>
                </c:pt>
                <c:pt idx="76">
                  <c:v>1.7849999999999999</c:v>
                </c:pt>
                <c:pt idx="77">
                  <c:v>1.895</c:v>
                </c:pt>
                <c:pt idx="78">
                  <c:v>1.92</c:v>
                </c:pt>
                <c:pt idx="79">
                  <c:v>1.95</c:v>
                </c:pt>
                <c:pt idx="80">
                  <c:v>1.88</c:v>
                </c:pt>
                <c:pt idx="81">
                  <c:v>1.8149999999999999</c:v>
                </c:pt>
                <c:pt idx="82">
                  <c:v>1.78</c:v>
                </c:pt>
                <c:pt idx="83">
                  <c:v>1.7050000000000001</c:v>
                </c:pt>
                <c:pt idx="84">
                  <c:v>1.74</c:v>
                </c:pt>
                <c:pt idx="85">
                  <c:v>1.7350000000000001</c:v>
                </c:pt>
                <c:pt idx="86">
                  <c:v>1.7749999999999999</c:v>
                </c:pt>
                <c:pt idx="87">
                  <c:v>1.7250000000000001</c:v>
                </c:pt>
                <c:pt idx="88">
                  <c:v>1.8</c:v>
                </c:pt>
                <c:pt idx="89">
                  <c:v>1.78</c:v>
                </c:pt>
                <c:pt idx="90">
                  <c:v>1.7649999999999999</c:v>
                </c:pt>
                <c:pt idx="91">
                  <c:v>1.7050000000000001</c:v>
                </c:pt>
                <c:pt idx="92">
                  <c:v>1.7050000000000001</c:v>
                </c:pt>
                <c:pt idx="93">
                  <c:v>1.76</c:v>
                </c:pt>
                <c:pt idx="94">
                  <c:v>1.8149999999999999</c:v>
                </c:pt>
                <c:pt idx="95">
                  <c:v>1.78</c:v>
                </c:pt>
                <c:pt idx="96">
                  <c:v>1.7450000000000001</c:v>
                </c:pt>
                <c:pt idx="97">
                  <c:v>1.74</c:v>
                </c:pt>
                <c:pt idx="98">
                  <c:v>1.84</c:v>
                </c:pt>
                <c:pt idx="99">
                  <c:v>1.85</c:v>
                </c:pt>
                <c:pt idx="100">
                  <c:v>1.9</c:v>
                </c:pt>
                <c:pt idx="101">
                  <c:v>1.925</c:v>
                </c:pt>
                <c:pt idx="102">
                  <c:v>1.93</c:v>
                </c:pt>
                <c:pt idx="103">
                  <c:v>1.89</c:v>
                </c:pt>
                <c:pt idx="104">
                  <c:v>1.9350000000000001</c:v>
                </c:pt>
                <c:pt idx="105">
                  <c:v>1.9350000000000001</c:v>
                </c:pt>
                <c:pt idx="106">
                  <c:v>1.885</c:v>
                </c:pt>
                <c:pt idx="107">
                  <c:v>1.885</c:v>
                </c:pt>
                <c:pt idx="108">
                  <c:v>1.91</c:v>
                </c:pt>
                <c:pt idx="109">
                  <c:v>1.89</c:v>
                </c:pt>
                <c:pt idx="110">
                  <c:v>1.86</c:v>
                </c:pt>
                <c:pt idx="111">
                  <c:v>1.87</c:v>
                </c:pt>
                <c:pt idx="112">
                  <c:v>1.95</c:v>
                </c:pt>
                <c:pt idx="113">
                  <c:v>1.9650000000000001</c:v>
                </c:pt>
                <c:pt idx="114">
                  <c:v>1.905</c:v>
                </c:pt>
                <c:pt idx="115">
                  <c:v>1.95</c:v>
                </c:pt>
                <c:pt idx="116">
                  <c:v>1.96</c:v>
                </c:pt>
                <c:pt idx="117">
                  <c:v>1.9550000000000001</c:v>
                </c:pt>
                <c:pt idx="118">
                  <c:v>2.0099999999999998</c:v>
                </c:pt>
                <c:pt idx="119">
                  <c:v>1.9750000000000001</c:v>
                </c:pt>
                <c:pt idx="120">
                  <c:v>1.9450000000000001</c:v>
                </c:pt>
                <c:pt idx="121">
                  <c:v>1.93</c:v>
                </c:pt>
                <c:pt idx="122">
                  <c:v>1.94</c:v>
                </c:pt>
                <c:pt idx="123">
                  <c:v>1.9450000000000001</c:v>
                </c:pt>
                <c:pt idx="124">
                  <c:v>1.915</c:v>
                </c:pt>
                <c:pt idx="125">
                  <c:v>1.9650000000000001</c:v>
                </c:pt>
                <c:pt idx="126">
                  <c:v>1.915</c:v>
                </c:pt>
                <c:pt idx="127">
                  <c:v>1.92</c:v>
                </c:pt>
                <c:pt idx="128">
                  <c:v>1.895</c:v>
                </c:pt>
                <c:pt idx="129">
                  <c:v>1.9</c:v>
                </c:pt>
                <c:pt idx="130">
                  <c:v>1.92</c:v>
                </c:pt>
                <c:pt idx="131">
                  <c:v>1.9350000000000001</c:v>
                </c:pt>
                <c:pt idx="132">
                  <c:v>1.93</c:v>
                </c:pt>
                <c:pt idx="133">
                  <c:v>1.91</c:v>
                </c:pt>
                <c:pt idx="134">
                  <c:v>1.9450000000000001</c:v>
                </c:pt>
                <c:pt idx="135">
                  <c:v>1.91</c:v>
                </c:pt>
                <c:pt idx="136">
                  <c:v>1.9350000000000001</c:v>
                </c:pt>
                <c:pt idx="137">
                  <c:v>1.93</c:v>
                </c:pt>
                <c:pt idx="138">
                  <c:v>1.91</c:v>
                </c:pt>
                <c:pt idx="139">
                  <c:v>1.87</c:v>
                </c:pt>
                <c:pt idx="140">
                  <c:v>1.85</c:v>
                </c:pt>
                <c:pt idx="141">
                  <c:v>1.86</c:v>
                </c:pt>
                <c:pt idx="142">
                  <c:v>1.84</c:v>
                </c:pt>
                <c:pt idx="143">
                  <c:v>1.79</c:v>
                </c:pt>
                <c:pt idx="144">
                  <c:v>1.83</c:v>
                </c:pt>
                <c:pt idx="145">
                  <c:v>1.845</c:v>
                </c:pt>
                <c:pt idx="146">
                  <c:v>1.89</c:v>
                </c:pt>
                <c:pt idx="147">
                  <c:v>1.895</c:v>
                </c:pt>
                <c:pt idx="148">
                  <c:v>1.885</c:v>
                </c:pt>
                <c:pt idx="149">
                  <c:v>1.8825000000000001</c:v>
                </c:pt>
                <c:pt idx="150">
                  <c:v>1.9025000000000001</c:v>
                </c:pt>
                <c:pt idx="151">
                  <c:v>1.93</c:v>
                </c:pt>
                <c:pt idx="152">
                  <c:v>1.9575</c:v>
                </c:pt>
                <c:pt idx="153">
                  <c:v>1.9824999999999999</c:v>
                </c:pt>
                <c:pt idx="154">
                  <c:v>1.9950000000000001</c:v>
                </c:pt>
                <c:pt idx="155">
                  <c:v>2.0375000000000001</c:v>
                </c:pt>
                <c:pt idx="156">
                  <c:v>2.0299999999999998</c:v>
                </c:pt>
                <c:pt idx="157">
                  <c:v>2.0375000000000001</c:v>
                </c:pt>
                <c:pt idx="158">
                  <c:v>2.0649999999999999</c:v>
                </c:pt>
                <c:pt idx="159">
                  <c:v>2.0699999999999998</c:v>
                </c:pt>
                <c:pt idx="160">
                  <c:v>2.14</c:v>
                </c:pt>
                <c:pt idx="161">
                  <c:v>2.1825000000000001</c:v>
                </c:pt>
                <c:pt idx="162">
                  <c:v>2.1524999999999999</c:v>
                </c:pt>
                <c:pt idx="163">
                  <c:v>2.1175000000000002</c:v>
                </c:pt>
                <c:pt idx="164">
                  <c:v>2.1274999999999999</c:v>
                </c:pt>
                <c:pt idx="165">
                  <c:v>2.105</c:v>
                </c:pt>
                <c:pt idx="166">
                  <c:v>2.0350000000000001</c:v>
                </c:pt>
                <c:pt idx="167">
                  <c:v>2.0499999999999998</c:v>
                </c:pt>
                <c:pt idx="168">
                  <c:v>2.0425</c:v>
                </c:pt>
                <c:pt idx="169">
                  <c:v>2.0625</c:v>
                </c:pt>
                <c:pt idx="170">
                  <c:v>2.06</c:v>
                </c:pt>
                <c:pt idx="171">
                  <c:v>2.0649999999999999</c:v>
                </c:pt>
                <c:pt idx="172">
                  <c:v>2.0625</c:v>
                </c:pt>
                <c:pt idx="173">
                  <c:v>2.09</c:v>
                </c:pt>
                <c:pt idx="174">
                  <c:v>2.0550000000000002</c:v>
                </c:pt>
                <c:pt idx="175">
                  <c:v>2.09</c:v>
                </c:pt>
                <c:pt idx="176">
                  <c:v>2.085</c:v>
                </c:pt>
                <c:pt idx="177">
                  <c:v>2.0775000000000001</c:v>
                </c:pt>
                <c:pt idx="178">
                  <c:v>2.0350000000000001</c:v>
                </c:pt>
                <c:pt idx="179">
                  <c:v>1.97</c:v>
                </c:pt>
                <c:pt idx="180">
                  <c:v>1.9375</c:v>
                </c:pt>
                <c:pt idx="181">
                  <c:v>1.9225000000000001</c:v>
                </c:pt>
                <c:pt idx="182">
                  <c:v>1.91</c:v>
                </c:pt>
                <c:pt idx="183">
                  <c:v>1.885</c:v>
                </c:pt>
                <c:pt idx="184">
                  <c:v>1.9025000000000001</c:v>
                </c:pt>
                <c:pt idx="185">
                  <c:v>1.91</c:v>
                </c:pt>
                <c:pt idx="186">
                  <c:v>1.9175</c:v>
                </c:pt>
                <c:pt idx="187">
                  <c:v>1.8925000000000001</c:v>
                </c:pt>
                <c:pt idx="188">
                  <c:v>1.9350000000000001</c:v>
                </c:pt>
                <c:pt idx="189">
                  <c:v>1.9325000000000001</c:v>
                </c:pt>
                <c:pt idx="190">
                  <c:v>1.8774999999999999</c:v>
                </c:pt>
                <c:pt idx="191">
                  <c:v>1.8425</c:v>
                </c:pt>
                <c:pt idx="192">
                  <c:v>1.8925000000000001</c:v>
                </c:pt>
                <c:pt idx="193">
                  <c:v>1.87</c:v>
                </c:pt>
                <c:pt idx="194">
                  <c:v>1.845</c:v>
                </c:pt>
                <c:pt idx="195">
                  <c:v>1.8274999999999999</c:v>
                </c:pt>
                <c:pt idx="196">
                  <c:v>1.84</c:v>
                </c:pt>
                <c:pt idx="197">
                  <c:v>1.825</c:v>
                </c:pt>
                <c:pt idx="198">
                  <c:v>1.8025</c:v>
                </c:pt>
                <c:pt idx="199">
                  <c:v>1.7975000000000001</c:v>
                </c:pt>
                <c:pt idx="200">
                  <c:v>1.8325</c:v>
                </c:pt>
                <c:pt idx="201">
                  <c:v>1.8225</c:v>
                </c:pt>
                <c:pt idx="202">
                  <c:v>1.8525</c:v>
                </c:pt>
                <c:pt idx="203">
                  <c:v>1.7775000000000001</c:v>
                </c:pt>
                <c:pt idx="204">
                  <c:v>1.7524999999999999</c:v>
                </c:pt>
                <c:pt idx="205">
                  <c:v>1.68</c:v>
                </c:pt>
                <c:pt idx="206">
                  <c:v>1.7175</c:v>
                </c:pt>
                <c:pt idx="207">
                  <c:v>1.7524999999999999</c:v>
                </c:pt>
                <c:pt idx="208">
                  <c:v>1.73</c:v>
                </c:pt>
                <c:pt idx="209">
                  <c:v>1.7475000000000001</c:v>
                </c:pt>
                <c:pt idx="210">
                  <c:v>1.7450000000000001</c:v>
                </c:pt>
                <c:pt idx="211">
                  <c:v>1.76</c:v>
                </c:pt>
                <c:pt idx="212">
                  <c:v>1.7725</c:v>
                </c:pt>
                <c:pt idx="213">
                  <c:v>1.7475000000000001</c:v>
                </c:pt>
                <c:pt idx="214">
                  <c:v>1.7050000000000001</c:v>
                </c:pt>
                <c:pt idx="215">
                  <c:v>1.7124999999999999</c:v>
                </c:pt>
                <c:pt idx="216">
                  <c:v>1.7475000000000001</c:v>
                </c:pt>
                <c:pt idx="217">
                  <c:v>1.74</c:v>
                </c:pt>
                <c:pt idx="218">
                  <c:v>1.79</c:v>
                </c:pt>
                <c:pt idx="219">
                  <c:v>1.7925</c:v>
                </c:pt>
                <c:pt idx="220">
                  <c:v>1.7625</c:v>
                </c:pt>
                <c:pt idx="221">
                  <c:v>1.7775000000000001</c:v>
                </c:pt>
                <c:pt idx="222">
                  <c:v>1.76</c:v>
                </c:pt>
                <c:pt idx="223">
                  <c:v>1.73</c:v>
                </c:pt>
                <c:pt idx="224">
                  <c:v>1.7775000000000001</c:v>
                </c:pt>
                <c:pt idx="225">
                  <c:v>1.7275</c:v>
                </c:pt>
                <c:pt idx="226">
                  <c:v>1.6375</c:v>
                </c:pt>
                <c:pt idx="227">
                  <c:v>1.63</c:v>
                </c:pt>
                <c:pt idx="228">
                  <c:v>1.6174999999999999</c:v>
                </c:pt>
                <c:pt idx="229">
                  <c:v>1.62</c:v>
                </c:pt>
                <c:pt idx="230">
                  <c:v>1.5974999999999999</c:v>
                </c:pt>
                <c:pt idx="231">
                  <c:v>1.5774999999999999</c:v>
                </c:pt>
                <c:pt idx="232">
                  <c:v>1.6174999999999999</c:v>
                </c:pt>
                <c:pt idx="233">
                  <c:v>1.6475</c:v>
                </c:pt>
                <c:pt idx="234">
                  <c:v>1.7150000000000001</c:v>
                </c:pt>
                <c:pt idx="235">
                  <c:v>1.675</c:v>
                </c:pt>
                <c:pt idx="236">
                  <c:v>1.655</c:v>
                </c:pt>
                <c:pt idx="237">
                  <c:v>1.635</c:v>
                </c:pt>
                <c:pt idx="238">
                  <c:v>1.59</c:v>
                </c:pt>
                <c:pt idx="239">
                  <c:v>1.6074999999999999</c:v>
                </c:pt>
                <c:pt idx="240">
                  <c:v>1.575</c:v>
                </c:pt>
                <c:pt idx="241">
                  <c:v>1.5549999999999999</c:v>
                </c:pt>
                <c:pt idx="242">
                  <c:v>1.5375000000000001</c:v>
                </c:pt>
                <c:pt idx="243">
                  <c:v>1.5</c:v>
                </c:pt>
                <c:pt idx="244">
                  <c:v>1.4524999999999999</c:v>
                </c:pt>
                <c:pt idx="245">
                  <c:v>1.4350000000000001</c:v>
                </c:pt>
                <c:pt idx="246">
                  <c:v>1.3774999999999999</c:v>
                </c:pt>
                <c:pt idx="247">
                  <c:v>1.395</c:v>
                </c:pt>
                <c:pt idx="248">
                  <c:v>1.2375</c:v>
                </c:pt>
                <c:pt idx="249">
                  <c:v>1.23</c:v>
                </c:pt>
                <c:pt idx="250">
                  <c:v>1.2725</c:v>
                </c:pt>
                <c:pt idx="251">
                  <c:v>1.2549999999999999</c:v>
                </c:pt>
                <c:pt idx="252">
                  <c:v>1.2250000000000001</c:v>
                </c:pt>
                <c:pt idx="253">
                  <c:v>1.0925</c:v>
                </c:pt>
                <c:pt idx="254">
                  <c:v>0.89249999999999996</c:v>
                </c:pt>
                <c:pt idx="255">
                  <c:v>0.96750000000000003</c:v>
                </c:pt>
                <c:pt idx="256">
                  <c:v>0.98750000000000004</c:v>
                </c:pt>
                <c:pt idx="257">
                  <c:v>1.07</c:v>
                </c:pt>
                <c:pt idx="258">
                  <c:v>1.07</c:v>
                </c:pt>
                <c:pt idx="259">
                  <c:v>1.125</c:v>
                </c:pt>
                <c:pt idx="260">
                  <c:v>1.115</c:v>
                </c:pt>
                <c:pt idx="261">
                  <c:v>1.1975</c:v>
                </c:pt>
                <c:pt idx="262">
                  <c:v>1.2224999999999999</c:v>
                </c:pt>
                <c:pt idx="263">
                  <c:v>1.3125</c:v>
                </c:pt>
                <c:pt idx="264">
                  <c:v>1.24</c:v>
                </c:pt>
                <c:pt idx="265">
                  <c:v>1.1375</c:v>
                </c:pt>
                <c:pt idx="266">
                  <c:v>1.085</c:v>
                </c:pt>
                <c:pt idx="267">
                  <c:v>1.135</c:v>
                </c:pt>
                <c:pt idx="268">
                  <c:v>1.2424999999999999</c:v>
                </c:pt>
                <c:pt idx="269">
                  <c:v>1.2575000000000001</c:v>
                </c:pt>
                <c:pt idx="270">
                  <c:v>1.2024999999999999</c:v>
                </c:pt>
                <c:pt idx="271">
                  <c:v>1.1875</c:v>
                </c:pt>
                <c:pt idx="272">
                  <c:v>1.1924999999999999</c:v>
                </c:pt>
                <c:pt idx="273">
                  <c:v>1.1924999999999999</c:v>
                </c:pt>
                <c:pt idx="274">
                  <c:v>1.1850000000000001</c:v>
                </c:pt>
                <c:pt idx="275">
                  <c:v>1.1775</c:v>
                </c:pt>
                <c:pt idx="276">
                  <c:v>1.1525000000000001</c:v>
                </c:pt>
                <c:pt idx="277">
                  <c:v>1.105</c:v>
                </c:pt>
                <c:pt idx="278">
                  <c:v>1.0900000000000001</c:v>
                </c:pt>
                <c:pt idx="279">
                  <c:v>1.0325</c:v>
                </c:pt>
                <c:pt idx="280">
                  <c:v>1.02</c:v>
                </c:pt>
                <c:pt idx="281">
                  <c:v>1.0225</c:v>
                </c:pt>
                <c:pt idx="282">
                  <c:v>1.0225</c:v>
                </c:pt>
                <c:pt idx="283">
                  <c:v>1.04</c:v>
                </c:pt>
                <c:pt idx="284">
                  <c:v>1.0825</c:v>
                </c:pt>
                <c:pt idx="285">
                  <c:v>1.0925</c:v>
                </c:pt>
                <c:pt idx="286">
                  <c:v>1.0725</c:v>
                </c:pt>
                <c:pt idx="287">
                  <c:v>1.0449999999999999</c:v>
                </c:pt>
                <c:pt idx="288">
                  <c:v>1.0774999999999999</c:v>
                </c:pt>
                <c:pt idx="289">
                  <c:v>1.105</c:v>
                </c:pt>
                <c:pt idx="290">
                  <c:v>1.1225000000000001</c:v>
                </c:pt>
                <c:pt idx="291">
                  <c:v>1.1425000000000001</c:v>
                </c:pt>
                <c:pt idx="292">
                  <c:v>1.1299999999999999</c:v>
                </c:pt>
                <c:pt idx="293">
                  <c:v>1.1875</c:v>
                </c:pt>
                <c:pt idx="294">
                  <c:v>1.1525000000000001</c:v>
                </c:pt>
                <c:pt idx="295">
                  <c:v>1.1875</c:v>
                </c:pt>
                <c:pt idx="296">
                  <c:v>1.1274999999999999</c:v>
                </c:pt>
                <c:pt idx="297">
                  <c:v>1.135</c:v>
                </c:pt>
                <c:pt idx="298">
                  <c:v>1.1399999999999999</c:v>
                </c:pt>
                <c:pt idx="299">
                  <c:v>1.1274999999999999</c:v>
                </c:pt>
                <c:pt idx="300">
                  <c:v>1.1525000000000001</c:v>
                </c:pt>
                <c:pt idx="301">
                  <c:v>1.1675</c:v>
                </c:pt>
                <c:pt idx="302">
                  <c:v>1.1375</c:v>
                </c:pt>
                <c:pt idx="303">
                  <c:v>1.1125</c:v>
                </c:pt>
                <c:pt idx="304">
                  <c:v>1.1924999999999999</c:v>
                </c:pt>
                <c:pt idx="305">
                  <c:v>1.18</c:v>
                </c:pt>
                <c:pt idx="306">
                  <c:v>1.1225000000000001</c:v>
                </c:pt>
                <c:pt idx="307">
                  <c:v>1.0625</c:v>
                </c:pt>
                <c:pt idx="308">
                  <c:v>1.0649999999999999</c:v>
                </c:pt>
                <c:pt idx="309">
                  <c:v>1.07</c:v>
                </c:pt>
                <c:pt idx="310">
                  <c:v>1.03</c:v>
                </c:pt>
                <c:pt idx="311">
                  <c:v>0.995</c:v>
                </c:pt>
                <c:pt idx="312">
                  <c:v>1.0149999999999999</c:v>
                </c:pt>
                <c:pt idx="313">
                  <c:v>0.98</c:v>
                </c:pt>
                <c:pt idx="314">
                  <c:v>0.995</c:v>
                </c:pt>
                <c:pt idx="315">
                  <c:v>1.0149999999999999</c:v>
                </c:pt>
                <c:pt idx="316">
                  <c:v>0.99</c:v>
                </c:pt>
                <c:pt idx="317">
                  <c:v>0.98</c:v>
                </c:pt>
                <c:pt idx="318">
                  <c:v>0.96</c:v>
                </c:pt>
                <c:pt idx="319">
                  <c:v>1.0175000000000001</c:v>
                </c:pt>
                <c:pt idx="320">
                  <c:v>0.995</c:v>
                </c:pt>
                <c:pt idx="321">
                  <c:v>0.96499999999999997</c:v>
                </c:pt>
                <c:pt idx="322">
                  <c:v>0.98</c:v>
                </c:pt>
                <c:pt idx="323">
                  <c:v>1.0349999999999999</c:v>
                </c:pt>
                <c:pt idx="324">
                  <c:v>1</c:v>
                </c:pt>
                <c:pt idx="325">
                  <c:v>1.0149999999999999</c:v>
                </c:pt>
                <c:pt idx="326">
                  <c:v>1.03</c:v>
                </c:pt>
                <c:pt idx="327">
                  <c:v>1.05</c:v>
                </c:pt>
                <c:pt idx="328">
                  <c:v>1.0449999999999999</c:v>
                </c:pt>
                <c:pt idx="329">
                  <c:v>0.95499999999999996</c:v>
                </c:pt>
                <c:pt idx="330">
                  <c:v>1.0455000000000001</c:v>
                </c:pt>
                <c:pt idx="331">
                  <c:v>1.0805</c:v>
                </c:pt>
                <c:pt idx="332">
                  <c:v>1.01</c:v>
                </c:pt>
                <c:pt idx="333">
                  <c:v>0.99</c:v>
                </c:pt>
                <c:pt idx="334">
                  <c:v>0.96</c:v>
                </c:pt>
                <c:pt idx="335">
                  <c:v>0.98</c:v>
                </c:pt>
                <c:pt idx="336">
                  <c:v>0.92500000000000004</c:v>
                </c:pt>
                <c:pt idx="337">
                  <c:v>0.93049999999999999</c:v>
                </c:pt>
                <c:pt idx="338">
                  <c:v>0.89500000000000002</c:v>
                </c:pt>
                <c:pt idx="339">
                  <c:v>0.92</c:v>
                </c:pt>
                <c:pt idx="340">
                  <c:v>0.92</c:v>
                </c:pt>
                <c:pt idx="341">
                  <c:v>0.95750000000000002</c:v>
                </c:pt>
                <c:pt idx="342">
                  <c:v>1.0004999999999999</c:v>
                </c:pt>
                <c:pt idx="343">
                  <c:v>0.95</c:v>
                </c:pt>
                <c:pt idx="344">
                  <c:v>0.93500000000000005</c:v>
                </c:pt>
                <c:pt idx="345">
                  <c:v>0.93</c:v>
                </c:pt>
                <c:pt idx="346">
                  <c:v>0.93500000000000005</c:v>
                </c:pt>
                <c:pt idx="347">
                  <c:v>0.94</c:v>
                </c:pt>
                <c:pt idx="348">
                  <c:v>0.96299999999999997</c:v>
                </c:pt>
                <c:pt idx="349">
                  <c:v>0.96</c:v>
                </c:pt>
                <c:pt idx="350">
                  <c:v>0.89</c:v>
                </c:pt>
                <c:pt idx="351">
                  <c:v>0.89500000000000002</c:v>
                </c:pt>
                <c:pt idx="352">
                  <c:v>0.88500000000000001</c:v>
                </c:pt>
                <c:pt idx="353">
                  <c:v>0.84499999999999997</c:v>
                </c:pt>
                <c:pt idx="354">
                  <c:v>0.76</c:v>
                </c:pt>
                <c:pt idx="355">
                  <c:v>0.87</c:v>
                </c:pt>
                <c:pt idx="356">
                  <c:v>0.86499999999999999</c:v>
                </c:pt>
                <c:pt idx="357">
                  <c:v>0.9</c:v>
                </c:pt>
                <c:pt idx="358">
                  <c:v>0.82</c:v>
                </c:pt>
                <c:pt idx="359">
                  <c:v>0.82499999999999996</c:v>
                </c:pt>
                <c:pt idx="360">
                  <c:v>0.79</c:v>
                </c:pt>
                <c:pt idx="361">
                  <c:v>0.76500000000000001</c:v>
                </c:pt>
                <c:pt idx="362">
                  <c:v>0.76500000000000001</c:v>
                </c:pt>
                <c:pt idx="363">
                  <c:v>0.78</c:v>
                </c:pt>
                <c:pt idx="364">
                  <c:v>0.81</c:v>
                </c:pt>
                <c:pt idx="365">
                  <c:v>0.84</c:v>
                </c:pt>
                <c:pt idx="366">
                  <c:v>0.85499999999999998</c:v>
                </c:pt>
                <c:pt idx="367">
                  <c:v>0.88749999999999996</c:v>
                </c:pt>
                <c:pt idx="368">
                  <c:v>0.84</c:v>
                </c:pt>
                <c:pt idx="369">
                  <c:v>0.79500000000000004</c:v>
                </c:pt>
                <c:pt idx="370">
                  <c:v>0.81499999999999995</c:v>
                </c:pt>
                <c:pt idx="371">
                  <c:v>0.78500000000000003</c:v>
                </c:pt>
                <c:pt idx="372">
                  <c:v>0.75800000000000001</c:v>
                </c:pt>
                <c:pt idx="373">
                  <c:v>0.745</c:v>
                </c:pt>
                <c:pt idx="374">
                  <c:v>0.76500000000000001</c:v>
                </c:pt>
                <c:pt idx="375">
                  <c:v>0.82499999999999996</c:v>
                </c:pt>
                <c:pt idx="376">
                  <c:v>0.80300000000000005</c:v>
                </c:pt>
                <c:pt idx="377">
                  <c:v>0.82799999999999996</c:v>
                </c:pt>
                <c:pt idx="378">
                  <c:v>0.84499999999999997</c:v>
                </c:pt>
                <c:pt idx="379">
                  <c:v>0.875</c:v>
                </c:pt>
                <c:pt idx="380">
                  <c:v>0.82</c:v>
                </c:pt>
                <c:pt idx="381">
                  <c:v>0.84</c:v>
                </c:pt>
                <c:pt idx="382">
                  <c:v>0.80300000000000005</c:v>
                </c:pt>
                <c:pt idx="383">
                  <c:v>0.76</c:v>
                </c:pt>
                <c:pt idx="384">
                  <c:v>0.80500000000000005</c:v>
                </c:pt>
                <c:pt idx="385">
                  <c:v>0.80500000000000005</c:v>
                </c:pt>
                <c:pt idx="386">
                  <c:v>0.83799999999999997</c:v>
                </c:pt>
                <c:pt idx="387">
                  <c:v>0.85799999999999998</c:v>
                </c:pt>
                <c:pt idx="388">
                  <c:v>0.81799999999999995</c:v>
                </c:pt>
                <c:pt idx="389">
                  <c:v>0.79</c:v>
                </c:pt>
                <c:pt idx="390">
                  <c:v>0.79500000000000004</c:v>
                </c:pt>
                <c:pt idx="391">
                  <c:v>0.77300000000000002</c:v>
                </c:pt>
                <c:pt idx="392">
                  <c:v>0.73499999999999999</c:v>
                </c:pt>
                <c:pt idx="393">
                  <c:v>0.72499999999999998</c:v>
                </c:pt>
                <c:pt idx="394">
                  <c:v>0.77</c:v>
                </c:pt>
                <c:pt idx="395">
                  <c:v>0.73</c:v>
                </c:pt>
                <c:pt idx="396">
                  <c:v>0.74</c:v>
                </c:pt>
                <c:pt idx="397">
                  <c:v>0.73799999999999999</c:v>
                </c:pt>
                <c:pt idx="398">
                  <c:v>0.753</c:v>
                </c:pt>
                <c:pt idx="399">
                  <c:v>0.77500000000000002</c:v>
                </c:pt>
                <c:pt idx="400">
                  <c:v>0.77300000000000002</c:v>
                </c:pt>
                <c:pt idx="401">
                  <c:v>0.75800000000000001</c:v>
                </c:pt>
                <c:pt idx="402">
                  <c:v>0.77300000000000002</c:v>
                </c:pt>
                <c:pt idx="403">
                  <c:v>0.86</c:v>
                </c:pt>
                <c:pt idx="404">
                  <c:v>0.9</c:v>
                </c:pt>
                <c:pt idx="405">
                  <c:v>0.93799999999999994</c:v>
                </c:pt>
                <c:pt idx="406">
                  <c:v>0.93300000000000005</c:v>
                </c:pt>
                <c:pt idx="407">
                  <c:v>0.94799999999999995</c:v>
                </c:pt>
                <c:pt idx="408">
                  <c:v>0.92800000000000005</c:v>
                </c:pt>
                <c:pt idx="409">
                  <c:v>0.88800000000000001</c:v>
                </c:pt>
                <c:pt idx="410">
                  <c:v>0.86</c:v>
                </c:pt>
                <c:pt idx="411">
                  <c:v>0.90049999999999997</c:v>
                </c:pt>
                <c:pt idx="412">
                  <c:v>0.87749999999999995</c:v>
                </c:pt>
                <c:pt idx="413">
                  <c:v>0.86</c:v>
                </c:pt>
                <c:pt idx="414">
                  <c:v>0.84050000000000002</c:v>
                </c:pt>
                <c:pt idx="415">
                  <c:v>0.85050000000000003</c:v>
                </c:pt>
                <c:pt idx="416">
                  <c:v>0.85750000000000004</c:v>
                </c:pt>
                <c:pt idx="417">
                  <c:v>0.88549999999999995</c:v>
                </c:pt>
                <c:pt idx="418">
                  <c:v>0.89549999999999996</c:v>
                </c:pt>
                <c:pt idx="419">
                  <c:v>0.83750000000000002</c:v>
                </c:pt>
                <c:pt idx="420">
                  <c:v>0.75549999999999995</c:v>
                </c:pt>
                <c:pt idx="421">
                  <c:v>0.79249999999999998</c:v>
                </c:pt>
                <c:pt idx="422">
                  <c:v>0.82050000000000001</c:v>
                </c:pt>
                <c:pt idx="423">
                  <c:v>0.78800000000000003</c:v>
                </c:pt>
                <c:pt idx="424">
                  <c:v>0.79500000000000004</c:v>
                </c:pt>
                <c:pt idx="425">
                  <c:v>0.83550000000000002</c:v>
                </c:pt>
                <c:pt idx="426">
                  <c:v>0.81499999999999995</c:v>
                </c:pt>
                <c:pt idx="427">
                  <c:v>0.81299999999999994</c:v>
                </c:pt>
                <c:pt idx="428">
                  <c:v>0.85</c:v>
                </c:pt>
                <c:pt idx="429">
                  <c:v>0.80800000000000005</c:v>
                </c:pt>
                <c:pt idx="430">
                  <c:v>0.82799999999999996</c:v>
                </c:pt>
                <c:pt idx="431">
                  <c:v>0.83250000000000002</c:v>
                </c:pt>
                <c:pt idx="432">
                  <c:v>0.78549999999999998</c:v>
                </c:pt>
                <c:pt idx="433">
                  <c:v>0.80549999999999999</c:v>
                </c:pt>
                <c:pt idx="434">
                  <c:v>0.80249999999999999</c:v>
                </c:pt>
                <c:pt idx="435">
                  <c:v>0.80249999999999999</c:v>
                </c:pt>
                <c:pt idx="436">
                  <c:v>0.77249999999999996</c:v>
                </c:pt>
                <c:pt idx="437">
                  <c:v>0.75800000000000001</c:v>
                </c:pt>
                <c:pt idx="438">
                  <c:v>0.748</c:v>
                </c:pt>
                <c:pt idx="439">
                  <c:v>0.75</c:v>
                </c:pt>
                <c:pt idx="440">
                  <c:v>0.72499999999999998</c:v>
                </c:pt>
                <c:pt idx="441">
                  <c:v>0.69550000000000001</c:v>
                </c:pt>
                <c:pt idx="442">
                  <c:v>0.71250000000000002</c:v>
                </c:pt>
                <c:pt idx="443">
                  <c:v>0.71050000000000002</c:v>
                </c:pt>
                <c:pt idx="444">
                  <c:v>0.64</c:v>
                </c:pt>
                <c:pt idx="445">
                  <c:v>0.67249999999999999</c:v>
                </c:pt>
                <c:pt idx="446">
                  <c:v>0.70550000000000002</c:v>
                </c:pt>
                <c:pt idx="447">
                  <c:v>0.67249999999999999</c:v>
                </c:pt>
                <c:pt idx="448">
                  <c:v>0.64500000000000002</c:v>
                </c:pt>
                <c:pt idx="449">
                  <c:v>0.67500000000000004</c:v>
                </c:pt>
                <c:pt idx="450">
                  <c:v>0.71050000000000002</c:v>
                </c:pt>
                <c:pt idx="451">
                  <c:v>0.63049999999999995</c:v>
                </c:pt>
                <c:pt idx="452">
                  <c:v>0.65049999999999997</c:v>
                </c:pt>
                <c:pt idx="453">
                  <c:v>0.65249999999999997</c:v>
                </c:pt>
                <c:pt idx="454">
                  <c:v>0.64259999999999995</c:v>
                </c:pt>
                <c:pt idx="455">
                  <c:v>0.60009999999999997</c:v>
                </c:pt>
                <c:pt idx="456">
                  <c:v>0.5655</c:v>
                </c:pt>
                <c:pt idx="457">
                  <c:v>0.54879999999999995</c:v>
                </c:pt>
                <c:pt idx="458">
                  <c:v>0.52410000000000001</c:v>
                </c:pt>
                <c:pt idx="459">
                  <c:v>0.5635</c:v>
                </c:pt>
                <c:pt idx="460">
                  <c:v>0.55859999999999999</c:v>
                </c:pt>
                <c:pt idx="461">
                  <c:v>0.6623</c:v>
                </c:pt>
                <c:pt idx="462">
                  <c:v>0.66410000000000002</c:v>
                </c:pt>
                <c:pt idx="463">
                  <c:v>0.61970000000000003</c:v>
                </c:pt>
                <c:pt idx="464">
                  <c:v>0.5585</c:v>
                </c:pt>
                <c:pt idx="465">
                  <c:v>0.55840000000000001</c:v>
                </c:pt>
                <c:pt idx="466">
                  <c:v>0.55840000000000001</c:v>
                </c:pt>
                <c:pt idx="467">
                  <c:v>0.55840000000000001</c:v>
                </c:pt>
                <c:pt idx="468">
                  <c:v>0.59</c:v>
                </c:pt>
                <c:pt idx="469">
                  <c:v>0.56040000000000001</c:v>
                </c:pt>
                <c:pt idx="470">
                  <c:v>0.6028</c:v>
                </c:pt>
                <c:pt idx="471">
                  <c:v>0.625</c:v>
                </c:pt>
                <c:pt idx="472">
                  <c:v>0.58020000000000005</c:v>
                </c:pt>
                <c:pt idx="473">
                  <c:v>0.61470000000000002</c:v>
                </c:pt>
                <c:pt idx="474">
                  <c:v>0.60780000000000001</c:v>
                </c:pt>
                <c:pt idx="475">
                  <c:v>0.65949999999999998</c:v>
                </c:pt>
                <c:pt idx="476">
                  <c:v>0.67649999999999999</c:v>
                </c:pt>
                <c:pt idx="477">
                  <c:v>0.65449999999999997</c:v>
                </c:pt>
                <c:pt idx="478">
                  <c:v>0.70099999999999996</c:v>
                </c:pt>
                <c:pt idx="479">
                  <c:v>0.67149999999999999</c:v>
                </c:pt>
                <c:pt idx="480">
                  <c:v>0.70099999999999996</c:v>
                </c:pt>
                <c:pt idx="481">
                  <c:v>0.66449999999999998</c:v>
                </c:pt>
                <c:pt idx="482">
                  <c:v>0.62250000000000005</c:v>
                </c:pt>
                <c:pt idx="483">
                  <c:v>0.58250000000000002</c:v>
                </c:pt>
                <c:pt idx="484">
                  <c:v>0.59050000000000002</c:v>
                </c:pt>
                <c:pt idx="485">
                  <c:v>0.59050000000000002</c:v>
                </c:pt>
                <c:pt idx="486">
                  <c:v>0.58250000000000002</c:v>
                </c:pt>
                <c:pt idx="487">
                  <c:v>0.5675</c:v>
                </c:pt>
                <c:pt idx="488">
                  <c:v>0.59050000000000002</c:v>
                </c:pt>
                <c:pt idx="489">
                  <c:v>0.58299999999999996</c:v>
                </c:pt>
                <c:pt idx="490">
                  <c:v>0.57950000000000002</c:v>
                </c:pt>
                <c:pt idx="491">
                  <c:v>0.54749999999999999</c:v>
                </c:pt>
                <c:pt idx="492">
                  <c:v>0.5595</c:v>
                </c:pt>
                <c:pt idx="493">
                  <c:v>0.53</c:v>
                </c:pt>
                <c:pt idx="494">
                  <c:v>0.53449999999999998</c:v>
                </c:pt>
                <c:pt idx="495">
                  <c:v>0.5645</c:v>
                </c:pt>
                <c:pt idx="496">
                  <c:v>0.57899999999999996</c:v>
                </c:pt>
                <c:pt idx="497">
                  <c:v>0.59399999999999997</c:v>
                </c:pt>
                <c:pt idx="498">
                  <c:v>0.61150000000000004</c:v>
                </c:pt>
                <c:pt idx="499">
                  <c:v>0.57999999999999996</c:v>
                </c:pt>
                <c:pt idx="500">
                  <c:v>0.54049999999999998</c:v>
                </c:pt>
                <c:pt idx="501">
                  <c:v>0.58450000000000002</c:v>
                </c:pt>
                <c:pt idx="502">
                  <c:v>0.54800000000000004</c:v>
                </c:pt>
                <c:pt idx="503">
                  <c:v>0.62450000000000006</c:v>
                </c:pt>
                <c:pt idx="504">
                  <c:v>0.60750000000000004</c:v>
                </c:pt>
                <c:pt idx="505">
                  <c:v>0.63900000000000001</c:v>
                </c:pt>
                <c:pt idx="506">
                  <c:v>0.624</c:v>
                </c:pt>
                <c:pt idx="507">
                  <c:v>0.63200000000000001</c:v>
                </c:pt>
                <c:pt idx="508">
                  <c:v>0.61699999999999999</c:v>
                </c:pt>
                <c:pt idx="509">
                  <c:v>0.61699999999999999</c:v>
                </c:pt>
                <c:pt idx="510">
                  <c:v>0.63700000000000001</c:v>
                </c:pt>
                <c:pt idx="511">
                  <c:v>0.69099999999999995</c:v>
                </c:pt>
                <c:pt idx="512">
                  <c:v>0.64700000000000002</c:v>
                </c:pt>
                <c:pt idx="513">
                  <c:v>0.64700000000000002</c:v>
                </c:pt>
                <c:pt idx="514">
                  <c:v>0.64900000000000002</c:v>
                </c:pt>
                <c:pt idx="515">
                  <c:v>0.64100000000000001</c:v>
                </c:pt>
                <c:pt idx="516">
                  <c:v>0.61450000000000005</c:v>
                </c:pt>
                <c:pt idx="517">
                  <c:v>0.59650000000000003</c:v>
                </c:pt>
                <c:pt idx="518">
                  <c:v>0.61199999999999999</c:v>
                </c:pt>
                <c:pt idx="519">
                  <c:v>0.622</c:v>
                </c:pt>
                <c:pt idx="520">
                  <c:v>0.60899999999999999</c:v>
                </c:pt>
                <c:pt idx="521">
                  <c:v>0.60399999999999998</c:v>
                </c:pt>
                <c:pt idx="522">
                  <c:v>0.56950000000000001</c:v>
                </c:pt>
                <c:pt idx="523">
                  <c:v>0.58750000000000002</c:v>
                </c:pt>
                <c:pt idx="524">
                  <c:v>0.59950000000000003</c:v>
                </c:pt>
                <c:pt idx="525">
                  <c:v>0.58750000000000002</c:v>
                </c:pt>
                <c:pt idx="526">
                  <c:v>0.60250000000000004</c:v>
                </c:pt>
                <c:pt idx="527">
                  <c:v>0.63200000000000001</c:v>
                </c:pt>
                <c:pt idx="528">
                  <c:v>0.66349999999999998</c:v>
                </c:pt>
                <c:pt idx="529">
                  <c:v>0.67349999999999999</c:v>
                </c:pt>
                <c:pt idx="530">
                  <c:v>0.65149999999999997</c:v>
                </c:pt>
                <c:pt idx="531">
                  <c:v>0.67349999999999999</c:v>
                </c:pt>
                <c:pt idx="532">
                  <c:v>0.63700000000000001</c:v>
                </c:pt>
                <c:pt idx="533">
                  <c:v>0.69799999999999995</c:v>
                </c:pt>
                <c:pt idx="534">
                  <c:v>0.66849999999999998</c:v>
                </c:pt>
                <c:pt idx="535">
                  <c:v>0.63900000000000001</c:v>
                </c:pt>
                <c:pt idx="536">
                  <c:v>0.64700000000000002</c:v>
                </c:pt>
                <c:pt idx="537">
                  <c:v>0.63449999999999995</c:v>
                </c:pt>
                <c:pt idx="538">
                  <c:v>0.63649999999999995</c:v>
                </c:pt>
                <c:pt idx="539">
                  <c:v>0.62649999999999995</c:v>
                </c:pt>
                <c:pt idx="540">
                  <c:v>0.66600000000000004</c:v>
                </c:pt>
                <c:pt idx="541">
                  <c:v>0.62949999999999995</c:v>
                </c:pt>
                <c:pt idx="542">
                  <c:v>0.63949999999999996</c:v>
                </c:pt>
                <c:pt idx="543">
                  <c:v>0.63149999999999995</c:v>
                </c:pt>
                <c:pt idx="544">
                  <c:v>0.63449999999999995</c:v>
                </c:pt>
                <c:pt idx="545">
                  <c:v>0.625</c:v>
                </c:pt>
                <c:pt idx="546">
                  <c:v>0.61</c:v>
                </c:pt>
                <c:pt idx="547">
                  <c:v>0.61</c:v>
                </c:pt>
                <c:pt idx="548">
                  <c:v>0.622</c:v>
                </c:pt>
                <c:pt idx="549">
                  <c:v>0.622</c:v>
                </c:pt>
                <c:pt idx="550">
                  <c:v>0.61199999999999999</c:v>
                </c:pt>
                <c:pt idx="551">
                  <c:v>0.61699999999999999</c:v>
                </c:pt>
                <c:pt idx="552">
                  <c:v>0.622</c:v>
                </c:pt>
                <c:pt idx="553">
                  <c:v>0.61499999999999999</c:v>
                </c:pt>
                <c:pt idx="554">
                  <c:v>0.60199999999999998</c:v>
                </c:pt>
                <c:pt idx="555">
                  <c:v>0.63649999999999995</c:v>
                </c:pt>
                <c:pt idx="556">
                  <c:v>0.65649999999999997</c:v>
                </c:pt>
                <c:pt idx="557">
                  <c:v>0.65949999999999998</c:v>
                </c:pt>
                <c:pt idx="558">
                  <c:v>0.64649999999999996</c:v>
                </c:pt>
                <c:pt idx="559">
                  <c:v>0.63649999999999995</c:v>
                </c:pt>
                <c:pt idx="560">
                  <c:v>0.62</c:v>
                </c:pt>
                <c:pt idx="561">
                  <c:v>0.63149999999999995</c:v>
                </c:pt>
                <c:pt idx="562">
                  <c:v>0.63149999999999995</c:v>
                </c:pt>
                <c:pt idx="563">
                  <c:v>0.629</c:v>
                </c:pt>
                <c:pt idx="564">
                  <c:v>0.61950000000000005</c:v>
                </c:pt>
                <c:pt idx="565">
                  <c:v>0.629</c:v>
                </c:pt>
                <c:pt idx="566">
                  <c:v>0.629</c:v>
                </c:pt>
                <c:pt idx="567">
                  <c:v>0.629</c:v>
                </c:pt>
                <c:pt idx="568">
                  <c:v>0.63200000000000001</c:v>
                </c:pt>
                <c:pt idx="569">
                  <c:v>0.629</c:v>
                </c:pt>
                <c:pt idx="570">
                  <c:v>0.63700000000000001</c:v>
                </c:pt>
                <c:pt idx="571">
                  <c:v>0.61750000000000005</c:v>
                </c:pt>
                <c:pt idx="572">
                  <c:v>0.61250000000000004</c:v>
                </c:pt>
                <c:pt idx="573">
                  <c:v>0.58799999999999997</c:v>
                </c:pt>
                <c:pt idx="574">
                  <c:v>0.59</c:v>
                </c:pt>
                <c:pt idx="575">
                  <c:v>0.57999999999999996</c:v>
                </c:pt>
                <c:pt idx="576">
                  <c:v>0.58299999999999996</c:v>
                </c:pt>
                <c:pt idx="577">
                  <c:v>0.59750000000000003</c:v>
                </c:pt>
                <c:pt idx="578">
                  <c:v>0.59299999999999997</c:v>
                </c:pt>
                <c:pt idx="579">
                  <c:v>0.60250000000000004</c:v>
                </c:pt>
                <c:pt idx="580">
                  <c:v>0.63700000000000001</c:v>
                </c:pt>
                <c:pt idx="581">
                  <c:v>0.65200000000000002</c:v>
                </c:pt>
                <c:pt idx="582">
                  <c:v>0.65200000000000002</c:v>
                </c:pt>
                <c:pt idx="583">
                  <c:v>0.65400000000000003</c:v>
                </c:pt>
                <c:pt idx="584">
                  <c:v>0.63400000000000001</c:v>
                </c:pt>
                <c:pt idx="585">
                  <c:v>0.64400000000000002</c:v>
                </c:pt>
                <c:pt idx="586">
                  <c:v>0.60699999999999998</c:v>
                </c:pt>
                <c:pt idx="587">
                  <c:v>0.61499999999999999</c:v>
                </c:pt>
                <c:pt idx="588">
                  <c:v>0.61</c:v>
                </c:pt>
                <c:pt idx="589">
                  <c:v>0.59499999999999997</c:v>
                </c:pt>
                <c:pt idx="590">
                  <c:v>0.56299999999999994</c:v>
                </c:pt>
                <c:pt idx="591">
                  <c:v>0.55549999999999999</c:v>
                </c:pt>
                <c:pt idx="592">
                  <c:v>0.52600000000000002</c:v>
                </c:pt>
                <c:pt idx="593">
                  <c:v>0.52800000000000002</c:v>
                </c:pt>
                <c:pt idx="594">
                  <c:v>0.51349999999999996</c:v>
                </c:pt>
                <c:pt idx="595">
                  <c:v>0.51649999999999996</c:v>
                </c:pt>
                <c:pt idx="596">
                  <c:v>0.54800000000000004</c:v>
                </c:pt>
                <c:pt idx="597">
                  <c:v>0.58250000000000002</c:v>
                </c:pt>
                <c:pt idx="598">
                  <c:v>0.59950000000000003</c:v>
                </c:pt>
                <c:pt idx="599">
                  <c:v>0.59499999999999997</c:v>
                </c:pt>
                <c:pt idx="600">
                  <c:v>0.61499999999999999</c:v>
                </c:pt>
                <c:pt idx="601">
                  <c:v>0.62649999999999995</c:v>
                </c:pt>
                <c:pt idx="602">
                  <c:v>0.63149999999999995</c:v>
                </c:pt>
                <c:pt idx="603">
                  <c:v>0.62649999999999995</c:v>
                </c:pt>
                <c:pt idx="604">
                  <c:v>0.62649999999999995</c:v>
                </c:pt>
                <c:pt idx="605">
                  <c:v>0.60750000000000004</c:v>
                </c:pt>
                <c:pt idx="606">
                  <c:v>0.60650000000000004</c:v>
                </c:pt>
                <c:pt idx="607">
                  <c:v>0.60950000000000004</c:v>
                </c:pt>
                <c:pt idx="608">
                  <c:v>0.64400000000000002</c:v>
                </c:pt>
                <c:pt idx="609">
                  <c:v>0.65400000000000003</c:v>
                </c:pt>
                <c:pt idx="610">
                  <c:v>0.69099999999999995</c:v>
                </c:pt>
                <c:pt idx="611">
                  <c:v>0.65649999999999997</c:v>
                </c:pt>
                <c:pt idx="612">
                  <c:v>0.65649999999999997</c:v>
                </c:pt>
                <c:pt idx="613">
                  <c:v>0.66349999999999998</c:v>
                </c:pt>
                <c:pt idx="614">
                  <c:v>0.71099999999999997</c:v>
                </c:pt>
                <c:pt idx="615">
                  <c:v>0.74550000000000005</c:v>
                </c:pt>
                <c:pt idx="616">
                  <c:v>0.73050000000000004</c:v>
                </c:pt>
                <c:pt idx="617">
                  <c:v>0.71499999999999997</c:v>
                </c:pt>
                <c:pt idx="618">
                  <c:v>0.72250000000000003</c:v>
                </c:pt>
                <c:pt idx="619">
                  <c:v>0.76200000000000001</c:v>
                </c:pt>
                <c:pt idx="620">
                  <c:v>0.74250000000000005</c:v>
                </c:pt>
                <c:pt idx="621">
                  <c:v>0.755</c:v>
                </c:pt>
                <c:pt idx="622">
                  <c:v>0.74750000000000005</c:v>
                </c:pt>
                <c:pt idx="623">
                  <c:v>0.74250000000000005</c:v>
                </c:pt>
                <c:pt idx="624">
                  <c:v>0.755</c:v>
                </c:pt>
                <c:pt idx="625">
                  <c:v>0.8115</c:v>
                </c:pt>
                <c:pt idx="626">
                  <c:v>0.86550000000000005</c:v>
                </c:pt>
                <c:pt idx="627">
                  <c:v>0.86099999999999999</c:v>
                </c:pt>
                <c:pt idx="628">
                  <c:v>0.89749999999999996</c:v>
                </c:pt>
                <c:pt idx="629">
                  <c:v>0.89549999999999996</c:v>
                </c:pt>
                <c:pt idx="630">
                  <c:v>0.9</c:v>
                </c:pt>
                <c:pt idx="631">
                  <c:v>0.9</c:v>
                </c:pt>
                <c:pt idx="632">
                  <c:v>0.87549999999999994</c:v>
                </c:pt>
                <c:pt idx="633">
                  <c:v>0.88549999999999995</c:v>
                </c:pt>
                <c:pt idx="634">
                  <c:v>0.88300000000000001</c:v>
                </c:pt>
                <c:pt idx="635">
                  <c:v>0.88300000000000001</c:v>
                </c:pt>
                <c:pt idx="636">
                  <c:v>0.86799999999999999</c:v>
                </c:pt>
                <c:pt idx="637">
                  <c:v>0.88549999999999995</c:v>
                </c:pt>
                <c:pt idx="638">
                  <c:v>0.90500000000000003</c:v>
                </c:pt>
                <c:pt idx="639">
                  <c:v>0.90749999999999997</c:v>
                </c:pt>
                <c:pt idx="640">
                  <c:v>0.91</c:v>
                </c:pt>
                <c:pt idx="641">
                  <c:v>0.90549999999999997</c:v>
                </c:pt>
                <c:pt idx="642">
                  <c:v>0.90300000000000002</c:v>
                </c:pt>
                <c:pt idx="643">
                  <c:v>0.92500000000000004</c:v>
                </c:pt>
                <c:pt idx="644">
                  <c:v>0.90549999999999997</c:v>
                </c:pt>
                <c:pt idx="645">
                  <c:v>0.90300000000000002</c:v>
                </c:pt>
                <c:pt idx="646">
                  <c:v>0.90049999999999997</c:v>
                </c:pt>
                <c:pt idx="647">
                  <c:v>0.85599999999999998</c:v>
                </c:pt>
                <c:pt idx="648">
                  <c:v>0.84350000000000003</c:v>
                </c:pt>
                <c:pt idx="649">
                  <c:v>0.83399999999999996</c:v>
                </c:pt>
                <c:pt idx="650">
                  <c:v>0.82399999999999995</c:v>
                </c:pt>
                <c:pt idx="651">
                  <c:v>0.82899999999999996</c:v>
                </c:pt>
                <c:pt idx="652">
                  <c:v>0.83899999999999997</c:v>
                </c:pt>
                <c:pt idx="653">
                  <c:v>0.84099999999999997</c:v>
                </c:pt>
                <c:pt idx="654">
                  <c:v>0.86599999999999999</c:v>
                </c:pt>
                <c:pt idx="655">
                  <c:v>0.88049999999999995</c:v>
                </c:pt>
                <c:pt idx="656">
                  <c:v>0.876</c:v>
                </c:pt>
                <c:pt idx="657">
                  <c:v>0.86599999999999999</c:v>
                </c:pt>
                <c:pt idx="658">
                  <c:v>0.89049999999999996</c:v>
                </c:pt>
                <c:pt idx="659">
                  <c:v>0.90049999999999997</c:v>
                </c:pt>
                <c:pt idx="660">
                  <c:v>0.88300000000000001</c:v>
                </c:pt>
                <c:pt idx="661">
                  <c:v>0.84850000000000003</c:v>
                </c:pt>
                <c:pt idx="662">
                  <c:v>0.82150000000000001</c:v>
                </c:pt>
                <c:pt idx="663">
                  <c:v>0.83899999999999997</c:v>
                </c:pt>
                <c:pt idx="664">
                  <c:v>0.83899999999999997</c:v>
                </c:pt>
                <c:pt idx="665">
                  <c:v>0.83850000000000002</c:v>
                </c:pt>
                <c:pt idx="666">
                  <c:v>0.81899999999999995</c:v>
                </c:pt>
                <c:pt idx="667">
                  <c:v>0.83650000000000002</c:v>
                </c:pt>
                <c:pt idx="668">
                  <c:v>0.84350000000000003</c:v>
                </c:pt>
                <c:pt idx="669">
                  <c:v>0.83650000000000002</c:v>
                </c:pt>
                <c:pt idx="670">
                  <c:v>0.83650000000000002</c:v>
                </c:pt>
                <c:pt idx="671">
                  <c:v>0.83650000000000002</c:v>
                </c:pt>
                <c:pt idx="672">
                  <c:v>0.82899999999999996</c:v>
                </c:pt>
                <c:pt idx="673">
                  <c:v>0.81899999999999995</c:v>
                </c:pt>
                <c:pt idx="674">
                  <c:v>0.80400000000000005</c:v>
                </c:pt>
                <c:pt idx="675">
                  <c:v>0.79449999999999998</c:v>
                </c:pt>
                <c:pt idx="676">
                  <c:v>0.8165</c:v>
                </c:pt>
                <c:pt idx="677">
                  <c:v>0.83150000000000002</c:v>
                </c:pt>
                <c:pt idx="678">
                  <c:v>0.84099999999999997</c:v>
                </c:pt>
                <c:pt idx="679">
                  <c:v>0.84850000000000003</c:v>
                </c:pt>
                <c:pt idx="680">
                  <c:v>0.82899999999999996</c:v>
                </c:pt>
                <c:pt idx="681">
                  <c:v>0.80649999999999999</c:v>
                </c:pt>
                <c:pt idx="682">
                  <c:v>0.79700000000000004</c:v>
                </c:pt>
                <c:pt idx="683">
                  <c:v>0.77949999999999997</c:v>
                </c:pt>
                <c:pt idx="684">
                  <c:v>0.78449999999999998</c:v>
                </c:pt>
                <c:pt idx="685">
                  <c:v>0.78449999999999998</c:v>
                </c:pt>
                <c:pt idx="686">
                  <c:v>0.76700000000000002</c:v>
                </c:pt>
                <c:pt idx="687">
                  <c:v>0.77200000000000002</c:v>
                </c:pt>
                <c:pt idx="688">
                  <c:v>0.76500000000000001</c:v>
                </c:pt>
                <c:pt idx="689">
                  <c:v>0.76500000000000001</c:v>
                </c:pt>
                <c:pt idx="690">
                  <c:v>0.74250000000000005</c:v>
                </c:pt>
                <c:pt idx="691">
                  <c:v>0.74</c:v>
                </c:pt>
                <c:pt idx="692">
                  <c:v>0.75</c:v>
                </c:pt>
                <c:pt idx="693">
                  <c:v>0.75</c:v>
                </c:pt>
                <c:pt idx="694">
                  <c:v>0.73050000000000004</c:v>
                </c:pt>
                <c:pt idx="695">
                  <c:v>0.76749999999999996</c:v>
                </c:pt>
                <c:pt idx="696">
                  <c:v>0.76749999999999996</c:v>
                </c:pt>
                <c:pt idx="697">
                  <c:v>0.78949999999999998</c:v>
                </c:pt>
                <c:pt idx="698">
                  <c:v>0.76500000000000001</c:v>
                </c:pt>
                <c:pt idx="699">
                  <c:v>0.76249999999999996</c:v>
                </c:pt>
                <c:pt idx="700">
                  <c:v>0.80449999999999999</c:v>
                </c:pt>
                <c:pt idx="701">
                  <c:v>0.79949999999999999</c:v>
                </c:pt>
                <c:pt idx="702">
                  <c:v>0.81399999999999995</c:v>
                </c:pt>
                <c:pt idx="703">
                  <c:v>0.84150000000000003</c:v>
                </c:pt>
                <c:pt idx="704">
                  <c:v>0.84150000000000003</c:v>
                </c:pt>
                <c:pt idx="705">
                  <c:v>0.82899999999999996</c:v>
                </c:pt>
                <c:pt idx="706">
                  <c:v>0.84850000000000003</c:v>
                </c:pt>
                <c:pt idx="707">
                  <c:v>0.84850000000000003</c:v>
                </c:pt>
                <c:pt idx="708">
                  <c:v>0.84150000000000003</c:v>
                </c:pt>
                <c:pt idx="709">
                  <c:v>0.84599999999999997</c:v>
                </c:pt>
                <c:pt idx="710">
                  <c:v>0.85350000000000004</c:v>
                </c:pt>
                <c:pt idx="711">
                  <c:v>0.85599999999999998</c:v>
                </c:pt>
                <c:pt idx="712">
                  <c:v>0.88549999999999995</c:v>
                </c:pt>
                <c:pt idx="713">
                  <c:v>0.95</c:v>
                </c:pt>
                <c:pt idx="714">
                  <c:v>0.93569999999999998</c:v>
                </c:pt>
                <c:pt idx="715">
                  <c:v>0.94</c:v>
                </c:pt>
                <c:pt idx="716">
                  <c:v>0.96450000000000002</c:v>
                </c:pt>
                <c:pt idx="717">
                  <c:v>0.97950000000000004</c:v>
                </c:pt>
                <c:pt idx="718">
                  <c:v>0.99150000000000005</c:v>
                </c:pt>
                <c:pt idx="719">
                  <c:v>0.99650000000000005</c:v>
                </c:pt>
                <c:pt idx="720">
                  <c:v>1.0065</c:v>
                </c:pt>
                <c:pt idx="721">
                  <c:v>1.0117</c:v>
                </c:pt>
                <c:pt idx="722">
                  <c:v>1.0335000000000001</c:v>
                </c:pt>
                <c:pt idx="723">
                  <c:v>1.0979000000000001</c:v>
                </c:pt>
                <c:pt idx="724">
                  <c:v>1.075</c:v>
                </c:pt>
                <c:pt idx="725">
                  <c:v>1.0734999999999999</c:v>
                </c:pt>
                <c:pt idx="726">
                  <c:v>1.0449999999999999</c:v>
                </c:pt>
                <c:pt idx="727">
                  <c:v>1.1059000000000001</c:v>
                </c:pt>
                <c:pt idx="728">
                  <c:v>1.0285</c:v>
                </c:pt>
                <c:pt idx="729">
                  <c:v>1.145</c:v>
                </c:pt>
                <c:pt idx="730">
                  <c:v>1.1715</c:v>
                </c:pt>
                <c:pt idx="731">
                  <c:v>1.355</c:v>
                </c:pt>
                <c:pt idx="732">
                  <c:v>1.3194999999999999</c:v>
                </c:pt>
                <c:pt idx="733">
                  <c:v>1.3049999999999999</c:v>
                </c:pt>
                <c:pt idx="734">
                  <c:v>1.258</c:v>
                </c:pt>
                <c:pt idx="735">
                  <c:v>1.2649999999999999</c:v>
                </c:pt>
                <c:pt idx="736">
                  <c:v>1.258</c:v>
                </c:pt>
                <c:pt idx="737">
                  <c:v>1.2404999999999999</c:v>
                </c:pt>
                <c:pt idx="738">
                  <c:v>1.2184999999999999</c:v>
                </c:pt>
                <c:pt idx="739">
                  <c:v>1.2010000000000001</c:v>
                </c:pt>
                <c:pt idx="740">
                  <c:v>1.2450000000000001</c:v>
                </c:pt>
                <c:pt idx="741">
                  <c:v>1.2808999999999999</c:v>
                </c:pt>
                <c:pt idx="742">
                  <c:v>1.2355</c:v>
                </c:pt>
                <c:pt idx="743">
                  <c:v>1.25</c:v>
                </c:pt>
                <c:pt idx="744">
                  <c:v>1.2332000000000001</c:v>
                </c:pt>
                <c:pt idx="745">
                  <c:v>1.2050000000000001</c:v>
                </c:pt>
                <c:pt idx="746">
                  <c:v>1.1908000000000001</c:v>
                </c:pt>
                <c:pt idx="747">
                  <c:v>1.2050000000000001</c:v>
                </c:pt>
                <c:pt idx="748">
                  <c:v>1.1859</c:v>
                </c:pt>
                <c:pt idx="749">
                  <c:v>1.19</c:v>
                </c:pt>
                <c:pt idx="750">
                  <c:v>1.175</c:v>
                </c:pt>
                <c:pt idx="751">
                  <c:v>1.165</c:v>
                </c:pt>
                <c:pt idx="752">
                  <c:v>1.1715</c:v>
                </c:pt>
                <c:pt idx="753">
                  <c:v>1.2184999999999999</c:v>
                </c:pt>
                <c:pt idx="754">
                  <c:v>1.2215</c:v>
                </c:pt>
                <c:pt idx="755">
                  <c:v>1.2364999999999999</c:v>
                </c:pt>
                <c:pt idx="756">
                  <c:v>1.2135</c:v>
                </c:pt>
                <c:pt idx="757">
                  <c:v>1.216</c:v>
                </c:pt>
                <c:pt idx="758">
                  <c:v>1.2350000000000001</c:v>
                </c:pt>
                <c:pt idx="759">
                  <c:v>1.2284999999999999</c:v>
                </c:pt>
                <c:pt idx="760">
                  <c:v>1.2404999999999999</c:v>
                </c:pt>
                <c:pt idx="761">
                  <c:v>1.2749999999999999</c:v>
                </c:pt>
                <c:pt idx="762">
                  <c:v>1.2649999999999999</c:v>
                </c:pt>
                <c:pt idx="763">
                  <c:v>1.2649999999999999</c:v>
                </c:pt>
                <c:pt idx="764">
                  <c:v>1.2549999999999999</c:v>
                </c:pt>
                <c:pt idx="765">
                  <c:v>1.2549999999999999</c:v>
                </c:pt>
                <c:pt idx="766">
                  <c:v>1.2310000000000001</c:v>
                </c:pt>
                <c:pt idx="767">
                  <c:v>1.3075000000000001</c:v>
                </c:pt>
                <c:pt idx="768">
                  <c:v>1.3257000000000001</c:v>
                </c:pt>
                <c:pt idx="769">
                  <c:v>1.333</c:v>
                </c:pt>
                <c:pt idx="770">
                  <c:v>1.355</c:v>
                </c:pt>
                <c:pt idx="771">
                  <c:v>1.379</c:v>
                </c:pt>
                <c:pt idx="772">
                  <c:v>1.3420000000000001</c:v>
                </c:pt>
                <c:pt idx="773">
                  <c:v>1.3526</c:v>
                </c:pt>
                <c:pt idx="774">
                  <c:v>1.415</c:v>
                </c:pt>
                <c:pt idx="775">
                  <c:v>1.4166000000000001</c:v>
                </c:pt>
                <c:pt idx="776">
                  <c:v>1.3959999999999999</c:v>
                </c:pt>
                <c:pt idx="777">
                  <c:v>1.4420999999999999</c:v>
                </c:pt>
                <c:pt idx="778">
                  <c:v>1.3815</c:v>
                </c:pt>
                <c:pt idx="779">
                  <c:v>1.3996</c:v>
                </c:pt>
                <c:pt idx="780">
                  <c:v>1.355</c:v>
                </c:pt>
                <c:pt idx="781">
                  <c:v>1.375</c:v>
                </c:pt>
                <c:pt idx="782">
                  <c:v>1.3815</c:v>
                </c:pt>
                <c:pt idx="783">
                  <c:v>1.3935999999999999</c:v>
                </c:pt>
                <c:pt idx="784">
                  <c:v>1.4350000000000001</c:v>
                </c:pt>
                <c:pt idx="785">
                  <c:v>1.395</c:v>
                </c:pt>
                <c:pt idx="786">
                  <c:v>1.401</c:v>
                </c:pt>
                <c:pt idx="787">
                  <c:v>1.4550000000000001</c:v>
                </c:pt>
                <c:pt idx="788">
                  <c:v>1.4572000000000001</c:v>
                </c:pt>
                <c:pt idx="789">
                  <c:v>1.3885000000000001</c:v>
                </c:pt>
                <c:pt idx="790">
                  <c:v>1.4048</c:v>
                </c:pt>
                <c:pt idx="791">
                  <c:v>1.3514999999999999</c:v>
                </c:pt>
                <c:pt idx="792">
                  <c:v>1.3706</c:v>
                </c:pt>
                <c:pt idx="793">
                  <c:v>1.365</c:v>
                </c:pt>
                <c:pt idx="794">
                  <c:v>1.375</c:v>
                </c:pt>
                <c:pt idx="795">
                  <c:v>1.355</c:v>
                </c:pt>
                <c:pt idx="796">
                  <c:v>1.3559000000000001</c:v>
                </c:pt>
                <c:pt idx="797">
                  <c:v>1.2949999999999999</c:v>
                </c:pt>
                <c:pt idx="798">
                  <c:v>1.3117000000000001</c:v>
                </c:pt>
                <c:pt idx="799">
                  <c:v>1.2948999999999999</c:v>
                </c:pt>
                <c:pt idx="800">
                  <c:v>1.2948</c:v>
                </c:pt>
                <c:pt idx="801">
                  <c:v>1.2435</c:v>
                </c:pt>
                <c:pt idx="802">
                  <c:v>1.258</c:v>
                </c:pt>
                <c:pt idx="803">
                  <c:v>1.2649999999999999</c:v>
                </c:pt>
                <c:pt idx="804">
                  <c:v>1.2655000000000001</c:v>
                </c:pt>
                <c:pt idx="805">
                  <c:v>1.2797000000000001</c:v>
                </c:pt>
                <c:pt idx="806">
                  <c:v>1.2858000000000001</c:v>
                </c:pt>
                <c:pt idx="807">
                  <c:v>1.2549999999999999</c:v>
                </c:pt>
                <c:pt idx="808">
                  <c:v>1.2450000000000001</c:v>
                </c:pt>
                <c:pt idx="809">
                  <c:v>1.2629999999999999</c:v>
                </c:pt>
                <c:pt idx="810">
                  <c:v>1.2655000000000001</c:v>
                </c:pt>
                <c:pt idx="811">
                  <c:v>1.2805</c:v>
                </c:pt>
                <c:pt idx="812">
                  <c:v>1.3149999999999999</c:v>
                </c:pt>
                <c:pt idx="813">
                  <c:v>1.325</c:v>
                </c:pt>
                <c:pt idx="814">
                  <c:v>1.2949999999999999</c:v>
                </c:pt>
                <c:pt idx="815">
                  <c:v>1.2605</c:v>
                </c:pt>
                <c:pt idx="816">
                  <c:v>1.258</c:v>
                </c:pt>
                <c:pt idx="817">
                  <c:v>1.2250000000000001</c:v>
                </c:pt>
                <c:pt idx="818">
                  <c:v>1.2050000000000001</c:v>
                </c:pt>
                <c:pt idx="819">
                  <c:v>1.2064999999999999</c:v>
                </c:pt>
                <c:pt idx="820">
                  <c:v>1.2156</c:v>
                </c:pt>
                <c:pt idx="821">
                  <c:v>1.1931</c:v>
                </c:pt>
                <c:pt idx="822">
                  <c:v>1.2150000000000001</c:v>
                </c:pt>
                <c:pt idx="823">
                  <c:v>1.1719999999999999</c:v>
                </c:pt>
                <c:pt idx="824">
                  <c:v>1.1695</c:v>
                </c:pt>
                <c:pt idx="825">
                  <c:v>1.1613</c:v>
                </c:pt>
                <c:pt idx="826">
                  <c:v>1.1796</c:v>
                </c:pt>
                <c:pt idx="827">
                  <c:v>1.2115</c:v>
                </c:pt>
                <c:pt idx="828">
                  <c:v>1.2135</c:v>
                </c:pt>
                <c:pt idx="829">
                  <c:v>1.1850000000000001</c:v>
                </c:pt>
                <c:pt idx="830">
                  <c:v>1.1990000000000001</c:v>
                </c:pt>
                <c:pt idx="831">
                  <c:v>1.1990000000000001</c:v>
                </c:pt>
                <c:pt idx="832">
                  <c:v>1.2455000000000001</c:v>
                </c:pt>
                <c:pt idx="833">
                  <c:v>1.2450000000000001</c:v>
                </c:pt>
                <c:pt idx="834">
                  <c:v>1.2150000000000001</c:v>
                </c:pt>
                <c:pt idx="835">
                  <c:v>1.2020999999999999</c:v>
                </c:pt>
                <c:pt idx="836">
                  <c:v>1.2050000000000001</c:v>
                </c:pt>
                <c:pt idx="837">
                  <c:v>1.1890000000000001</c:v>
                </c:pt>
                <c:pt idx="838">
                  <c:v>1.2117</c:v>
                </c:pt>
                <c:pt idx="839">
                  <c:v>1.1915</c:v>
                </c:pt>
                <c:pt idx="840">
                  <c:v>1.2190000000000001</c:v>
                </c:pt>
                <c:pt idx="841">
                  <c:v>1.2050000000000001</c:v>
                </c:pt>
                <c:pt idx="842">
                  <c:v>1.1225000000000001</c:v>
                </c:pt>
                <c:pt idx="843">
                  <c:v>1.1299999999999999</c:v>
                </c:pt>
                <c:pt idx="844">
                  <c:v>1.1445000000000001</c:v>
                </c:pt>
                <c:pt idx="845">
                  <c:v>1.1445000000000001</c:v>
                </c:pt>
                <c:pt idx="846">
                  <c:v>1.1725000000000001</c:v>
                </c:pt>
                <c:pt idx="847">
                  <c:v>1.2050000000000001</c:v>
                </c:pt>
                <c:pt idx="848">
                  <c:v>1.2450000000000001</c:v>
                </c:pt>
                <c:pt idx="849">
                  <c:v>1.2468999999999999</c:v>
                </c:pt>
                <c:pt idx="850">
                  <c:v>1.2849999999999999</c:v>
                </c:pt>
                <c:pt idx="851">
                  <c:v>1.2806999999999999</c:v>
                </c:pt>
                <c:pt idx="852">
                  <c:v>1.2375</c:v>
                </c:pt>
                <c:pt idx="853">
                  <c:v>1.2649999999999999</c:v>
                </c:pt>
                <c:pt idx="854">
                  <c:v>1.2576000000000001</c:v>
                </c:pt>
                <c:pt idx="855">
                  <c:v>1.2624</c:v>
                </c:pt>
                <c:pt idx="856">
                  <c:v>1.2784</c:v>
                </c:pt>
                <c:pt idx="857">
                  <c:v>1.2687999999999999</c:v>
                </c:pt>
                <c:pt idx="858">
                  <c:v>1.3059000000000001</c:v>
                </c:pt>
                <c:pt idx="859">
                  <c:v>1.3148</c:v>
                </c:pt>
                <c:pt idx="860">
                  <c:v>1.3393999999999999</c:v>
                </c:pt>
                <c:pt idx="861">
                  <c:v>1.3355999999999999</c:v>
                </c:pt>
                <c:pt idx="862">
                  <c:v>1.3541000000000001</c:v>
                </c:pt>
                <c:pt idx="863">
                  <c:v>1.3238000000000001</c:v>
                </c:pt>
                <c:pt idx="864">
                  <c:v>1.3661000000000001</c:v>
                </c:pt>
                <c:pt idx="865">
                  <c:v>1.3556999999999999</c:v>
                </c:pt>
                <c:pt idx="866">
                  <c:v>1.3878999999999999</c:v>
                </c:pt>
                <c:pt idx="867">
                  <c:v>1.3731</c:v>
                </c:pt>
                <c:pt idx="868">
                  <c:v>1.3425</c:v>
                </c:pt>
                <c:pt idx="869">
                  <c:v>1.375</c:v>
                </c:pt>
                <c:pt idx="870">
                  <c:v>1.355</c:v>
                </c:pt>
                <c:pt idx="871">
                  <c:v>1.3778999999999999</c:v>
                </c:pt>
                <c:pt idx="872">
                  <c:v>1.2949999999999999</c:v>
                </c:pt>
                <c:pt idx="873">
                  <c:v>1.3049999999999999</c:v>
                </c:pt>
                <c:pt idx="874">
                  <c:v>1.2999000000000001</c:v>
                </c:pt>
                <c:pt idx="875">
                  <c:v>1.2563</c:v>
                </c:pt>
                <c:pt idx="876">
                  <c:v>1.2749999999999999</c:v>
                </c:pt>
                <c:pt idx="877">
                  <c:v>1.2749999999999999</c:v>
                </c:pt>
                <c:pt idx="878">
                  <c:v>1.2677</c:v>
                </c:pt>
                <c:pt idx="879">
                  <c:v>1.2549999999999999</c:v>
                </c:pt>
                <c:pt idx="880">
                  <c:v>1.2124999999999999</c:v>
                </c:pt>
                <c:pt idx="881">
                  <c:v>1.2350000000000001</c:v>
                </c:pt>
                <c:pt idx="882">
                  <c:v>1.2444</c:v>
                </c:pt>
                <c:pt idx="883">
                  <c:v>1.1950000000000001</c:v>
                </c:pt>
                <c:pt idx="884">
                  <c:v>1.165</c:v>
                </c:pt>
                <c:pt idx="885">
                  <c:v>1.145</c:v>
                </c:pt>
                <c:pt idx="886">
                  <c:v>1.1549</c:v>
                </c:pt>
                <c:pt idx="887">
                  <c:v>1.165</c:v>
                </c:pt>
                <c:pt idx="888">
                  <c:v>1.1037999999999999</c:v>
                </c:pt>
                <c:pt idx="889">
                  <c:v>1.135</c:v>
                </c:pt>
                <c:pt idx="890">
                  <c:v>1.075</c:v>
                </c:pt>
                <c:pt idx="891">
                  <c:v>1.0718000000000001</c:v>
                </c:pt>
                <c:pt idx="892">
                  <c:v>1.085</c:v>
                </c:pt>
                <c:pt idx="893">
                  <c:v>1.0649999999999999</c:v>
                </c:pt>
                <c:pt idx="894">
                  <c:v>1.0650999999999999</c:v>
                </c:pt>
                <c:pt idx="895">
                  <c:v>1.1028</c:v>
                </c:pt>
                <c:pt idx="896">
                  <c:v>1.1183000000000001</c:v>
                </c:pt>
                <c:pt idx="897">
                  <c:v>1.1099000000000001</c:v>
                </c:pt>
                <c:pt idx="898">
                  <c:v>1.1148</c:v>
                </c:pt>
                <c:pt idx="899">
                  <c:v>1.1254</c:v>
                </c:pt>
                <c:pt idx="900">
                  <c:v>1.075</c:v>
                </c:pt>
                <c:pt idx="901">
                  <c:v>1.115</c:v>
                </c:pt>
                <c:pt idx="902">
                  <c:v>1.085</c:v>
                </c:pt>
                <c:pt idx="903">
                  <c:v>1.0463</c:v>
                </c:pt>
                <c:pt idx="904">
                  <c:v>1.105</c:v>
                </c:pt>
                <c:pt idx="905">
                  <c:v>1.0612999999999999</c:v>
                </c:pt>
                <c:pt idx="906">
                  <c:v>1.085</c:v>
                </c:pt>
                <c:pt idx="907">
                  <c:v>1.0638000000000001</c:v>
                </c:pt>
                <c:pt idx="908">
                  <c:v>1.075</c:v>
                </c:pt>
                <c:pt idx="909">
                  <c:v>1.0225</c:v>
                </c:pt>
                <c:pt idx="910">
                  <c:v>1.0558000000000001</c:v>
                </c:pt>
                <c:pt idx="911">
                  <c:v>1.0225</c:v>
                </c:pt>
                <c:pt idx="912">
                  <c:v>1.0549999999999999</c:v>
                </c:pt>
                <c:pt idx="913">
                  <c:v>1.05</c:v>
                </c:pt>
                <c:pt idx="914">
                  <c:v>1.0863</c:v>
                </c:pt>
                <c:pt idx="915">
                  <c:v>1.1094999999999999</c:v>
                </c:pt>
                <c:pt idx="916">
                  <c:v>1.095</c:v>
                </c:pt>
                <c:pt idx="917">
                  <c:v>1.0969</c:v>
                </c:pt>
                <c:pt idx="918">
                  <c:v>1.0575000000000001</c:v>
                </c:pt>
                <c:pt idx="919">
                  <c:v>1.0325</c:v>
                </c:pt>
                <c:pt idx="920">
                  <c:v>1.0549999999999999</c:v>
                </c:pt>
                <c:pt idx="921">
                  <c:v>1.0607</c:v>
                </c:pt>
                <c:pt idx="922">
                  <c:v>1.0729</c:v>
                </c:pt>
                <c:pt idx="923">
                  <c:v>1.0730999999999999</c:v>
                </c:pt>
                <c:pt idx="924">
                  <c:v>1.0812999999999999</c:v>
                </c:pt>
                <c:pt idx="925">
                  <c:v>1.1138999999999999</c:v>
                </c:pt>
                <c:pt idx="926">
                  <c:v>1.0575000000000001</c:v>
                </c:pt>
                <c:pt idx="927">
                  <c:v>1.0249999999999999</c:v>
                </c:pt>
                <c:pt idx="928">
                  <c:v>1.0549999999999999</c:v>
                </c:pt>
                <c:pt idx="929">
                  <c:v>1.0075000000000001</c:v>
                </c:pt>
                <c:pt idx="930">
                  <c:v>1.0349999999999999</c:v>
                </c:pt>
                <c:pt idx="931">
                  <c:v>1.0549999999999999</c:v>
                </c:pt>
                <c:pt idx="932">
                  <c:v>1.0585</c:v>
                </c:pt>
                <c:pt idx="933">
                  <c:v>1.0542</c:v>
                </c:pt>
                <c:pt idx="934">
                  <c:v>1.0693999999999999</c:v>
                </c:pt>
                <c:pt idx="935">
                  <c:v>0.99880000000000002</c:v>
                </c:pt>
                <c:pt idx="936">
                  <c:v>1.0557000000000001</c:v>
                </c:pt>
                <c:pt idx="937">
                  <c:v>1.0047999999999999</c:v>
                </c:pt>
                <c:pt idx="938">
                  <c:v>0.99129999999999996</c:v>
                </c:pt>
                <c:pt idx="939">
                  <c:v>1.0107999999999999</c:v>
                </c:pt>
                <c:pt idx="940">
                  <c:v>0.97789999999999999</c:v>
                </c:pt>
                <c:pt idx="941">
                  <c:v>0.94879999999999998</c:v>
                </c:pt>
                <c:pt idx="942">
                  <c:v>0.9214</c:v>
                </c:pt>
                <c:pt idx="943">
                  <c:v>0.93379999999999996</c:v>
                </c:pt>
                <c:pt idx="944">
                  <c:v>0.95109999999999995</c:v>
                </c:pt>
                <c:pt idx="945">
                  <c:v>0.95109999999999995</c:v>
                </c:pt>
                <c:pt idx="946">
                  <c:v>0.94750000000000001</c:v>
                </c:pt>
                <c:pt idx="947">
                  <c:v>0.96499999999999997</c:v>
                </c:pt>
                <c:pt idx="948">
                  <c:v>0.97470000000000001</c:v>
                </c:pt>
                <c:pt idx="949">
                  <c:v>0.94499999999999995</c:v>
                </c:pt>
                <c:pt idx="950">
                  <c:v>0.95130000000000003</c:v>
                </c:pt>
                <c:pt idx="951">
                  <c:v>0.92500000000000004</c:v>
                </c:pt>
                <c:pt idx="952">
                  <c:v>0.93500000000000005</c:v>
                </c:pt>
                <c:pt idx="953">
                  <c:v>0.92500000000000004</c:v>
                </c:pt>
                <c:pt idx="954">
                  <c:v>0.92200000000000004</c:v>
                </c:pt>
                <c:pt idx="955">
                  <c:v>0.92249999999999999</c:v>
                </c:pt>
                <c:pt idx="956">
                  <c:v>0.93140000000000001</c:v>
                </c:pt>
                <c:pt idx="957">
                  <c:v>0.92849999999999999</c:v>
                </c:pt>
                <c:pt idx="958">
                  <c:v>0.92749999999999999</c:v>
                </c:pt>
                <c:pt idx="959">
                  <c:v>0.90249999999999997</c:v>
                </c:pt>
                <c:pt idx="960">
                  <c:v>0.90500000000000003</c:v>
                </c:pt>
                <c:pt idx="961">
                  <c:v>0.89749999999999996</c:v>
                </c:pt>
                <c:pt idx="962">
                  <c:v>0.86</c:v>
                </c:pt>
                <c:pt idx="963">
                  <c:v>0.79500000000000004</c:v>
                </c:pt>
                <c:pt idx="964">
                  <c:v>0.75249999999999995</c:v>
                </c:pt>
                <c:pt idx="965">
                  <c:v>0.79500000000000004</c:v>
                </c:pt>
                <c:pt idx="966">
                  <c:v>0.79749999999999999</c:v>
                </c:pt>
                <c:pt idx="967">
                  <c:v>0.80959999999999999</c:v>
                </c:pt>
                <c:pt idx="968">
                  <c:v>0.84940000000000004</c:v>
                </c:pt>
                <c:pt idx="969">
                  <c:v>0.84499999999999997</c:v>
                </c:pt>
                <c:pt idx="970">
                  <c:v>0.84499999999999997</c:v>
                </c:pt>
                <c:pt idx="971">
                  <c:v>0.84499999999999997</c:v>
                </c:pt>
                <c:pt idx="972">
                  <c:v>0.82</c:v>
                </c:pt>
                <c:pt idx="973">
                  <c:v>0.8327</c:v>
                </c:pt>
                <c:pt idx="974">
                  <c:v>0.80010000000000003</c:v>
                </c:pt>
                <c:pt idx="975">
                  <c:v>0.8075</c:v>
                </c:pt>
                <c:pt idx="976">
                  <c:v>0.8075</c:v>
                </c:pt>
                <c:pt idx="977">
                  <c:v>0.83750000000000002</c:v>
                </c:pt>
                <c:pt idx="978">
                  <c:v>0.85250000000000004</c:v>
                </c:pt>
                <c:pt idx="979">
                  <c:v>0.85750000000000004</c:v>
                </c:pt>
                <c:pt idx="980">
                  <c:v>0.81499999999999995</c:v>
                </c:pt>
                <c:pt idx="981">
                  <c:v>0.81499999999999995</c:v>
                </c:pt>
                <c:pt idx="982">
                  <c:v>0.87</c:v>
                </c:pt>
                <c:pt idx="983">
                  <c:v>0.85499999999999998</c:v>
                </c:pt>
                <c:pt idx="984">
                  <c:v>0.86499999999999999</c:v>
                </c:pt>
                <c:pt idx="985">
                  <c:v>0.85499999999999998</c:v>
                </c:pt>
                <c:pt idx="986">
                  <c:v>0.84250000000000003</c:v>
                </c:pt>
                <c:pt idx="987">
                  <c:v>0.88500000000000001</c:v>
                </c:pt>
                <c:pt idx="988">
                  <c:v>0.87</c:v>
                </c:pt>
                <c:pt idx="989">
                  <c:v>0.84</c:v>
                </c:pt>
                <c:pt idx="990">
                  <c:v>0.85499999999999998</c:v>
                </c:pt>
                <c:pt idx="991">
                  <c:v>0.85750000000000004</c:v>
                </c:pt>
                <c:pt idx="992">
                  <c:v>0.86499999999999999</c:v>
                </c:pt>
                <c:pt idx="993">
                  <c:v>0.8175</c:v>
                </c:pt>
                <c:pt idx="994">
                  <c:v>0.81499999999999995</c:v>
                </c:pt>
                <c:pt idx="995">
                  <c:v>0.82499999999999996</c:v>
                </c:pt>
                <c:pt idx="996">
                  <c:v>0.81499999999999995</c:v>
                </c:pt>
                <c:pt idx="997">
                  <c:v>0.83499999999999996</c:v>
                </c:pt>
                <c:pt idx="998">
                  <c:v>0.85</c:v>
                </c:pt>
                <c:pt idx="999">
                  <c:v>0.86499999999999999</c:v>
                </c:pt>
                <c:pt idx="1000">
                  <c:v>0.85250000000000004</c:v>
                </c:pt>
                <c:pt idx="1001">
                  <c:v>0.84</c:v>
                </c:pt>
                <c:pt idx="1002">
                  <c:v>0.81499999999999995</c:v>
                </c:pt>
                <c:pt idx="1003">
                  <c:v>0.83499999999999996</c:v>
                </c:pt>
                <c:pt idx="1004">
                  <c:v>0.80249999999999999</c:v>
                </c:pt>
                <c:pt idx="1005">
                  <c:v>0.80500000000000005</c:v>
                </c:pt>
                <c:pt idx="1006">
                  <c:v>0.82499999999999996</c:v>
                </c:pt>
                <c:pt idx="1007">
                  <c:v>0.83250000000000002</c:v>
                </c:pt>
                <c:pt idx="1008">
                  <c:v>0.82499999999999996</c:v>
                </c:pt>
                <c:pt idx="1009">
                  <c:v>0.8075</c:v>
                </c:pt>
                <c:pt idx="1010">
                  <c:v>0.78249999999999997</c:v>
                </c:pt>
                <c:pt idx="1011">
                  <c:v>0.77500000000000002</c:v>
                </c:pt>
                <c:pt idx="1012">
                  <c:v>0.77749999999999997</c:v>
                </c:pt>
                <c:pt idx="1013">
                  <c:v>0.76249999999999996</c:v>
                </c:pt>
                <c:pt idx="1014">
                  <c:v>0.78</c:v>
                </c:pt>
                <c:pt idx="1015">
                  <c:v>0.76249999999999996</c:v>
                </c:pt>
                <c:pt idx="1016">
                  <c:v>0.76249999999999996</c:v>
                </c:pt>
                <c:pt idx="1017">
                  <c:v>0.745</c:v>
                </c:pt>
                <c:pt idx="1018">
                  <c:v>0.79749999999999999</c:v>
                </c:pt>
                <c:pt idx="1019">
                  <c:v>0.8125</c:v>
                </c:pt>
                <c:pt idx="1020">
                  <c:v>0.78249999999999997</c:v>
                </c:pt>
                <c:pt idx="1021">
                  <c:v>0.79249999999999998</c:v>
                </c:pt>
                <c:pt idx="1022">
                  <c:v>0.81</c:v>
                </c:pt>
                <c:pt idx="1023">
                  <c:v>0.78500000000000003</c:v>
                </c:pt>
                <c:pt idx="1024">
                  <c:v>0.76500000000000001</c:v>
                </c:pt>
                <c:pt idx="1025">
                  <c:v>0.745</c:v>
                </c:pt>
                <c:pt idx="1026">
                  <c:v>0.74</c:v>
                </c:pt>
                <c:pt idx="1027">
                  <c:v>0.71750000000000003</c:v>
                </c:pt>
                <c:pt idx="1028">
                  <c:v>0.6925</c:v>
                </c:pt>
                <c:pt idx="1029">
                  <c:v>0.69499999999999995</c:v>
                </c:pt>
                <c:pt idx="1030">
                  <c:v>0.67500000000000004</c:v>
                </c:pt>
                <c:pt idx="1031">
                  <c:v>0.70250000000000001</c:v>
                </c:pt>
                <c:pt idx="1032">
                  <c:v>0.69499999999999995</c:v>
                </c:pt>
                <c:pt idx="1033">
                  <c:v>0.67500000000000004</c:v>
                </c:pt>
                <c:pt idx="1034">
                  <c:v>0.68500000000000005</c:v>
                </c:pt>
                <c:pt idx="1035">
                  <c:v>0.70499999999999996</c:v>
                </c:pt>
                <c:pt idx="1036">
                  <c:v>0.66</c:v>
                </c:pt>
                <c:pt idx="1037">
                  <c:v>0.67500000000000004</c:v>
                </c:pt>
                <c:pt idx="1038">
                  <c:v>0.64500000000000002</c:v>
                </c:pt>
                <c:pt idx="1039">
                  <c:v>0.60499999999999998</c:v>
                </c:pt>
                <c:pt idx="1040">
                  <c:v>0.61499999999999999</c:v>
                </c:pt>
                <c:pt idx="1041">
                  <c:v>0.59750000000000003</c:v>
                </c:pt>
                <c:pt idx="1042">
                  <c:v>0.63749999999999996</c:v>
                </c:pt>
                <c:pt idx="1043">
                  <c:v>0.66500000000000004</c:v>
                </c:pt>
                <c:pt idx="1044">
                  <c:v>0.67500000000000004</c:v>
                </c:pt>
                <c:pt idx="1045">
                  <c:v>0.65500000000000003</c:v>
                </c:pt>
                <c:pt idx="1046">
                  <c:v>0.64500000000000002</c:v>
                </c:pt>
                <c:pt idx="1047">
                  <c:v>0.6875</c:v>
                </c:pt>
                <c:pt idx="1048">
                  <c:v>0.69499999999999995</c:v>
                </c:pt>
                <c:pt idx="1049">
                  <c:v>0.66500000000000004</c:v>
                </c:pt>
                <c:pt idx="1050">
                  <c:v>0.69499999999999995</c:v>
                </c:pt>
                <c:pt idx="1051">
                  <c:v>0.69499999999999995</c:v>
                </c:pt>
                <c:pt idx="1052">
                  <c:v>0.68</c:v>
                </c:pt>
                <c:pt idx="1053">
                  <c:v>0.67</c:v>
                </c:pt>
                <c:pt idx="1054">
                  <c:v>0.70499999999999996</c:v>
                </c:pt>
                <c:pt idx="1055">
                  <c:v>0.68500000000000005</c:v>
                </c:pt>
                <c:pt idx="1056">
                  <c:v>0.64500000000000002</c:v>
                </c:pt>
                <c:pt idx="1057">
                  <c:v>0.625</c:v>
                </c:pt>
                <c:pt idx="1058">
                  <c:v>0.65500000000000003</c:v>
                </c:pt>
                <c:pt idx="1059">
                  <c:v>0.63</c:v>
                </c:pt>
                <c:pt idx="1060">
                  <c:v>0.63249999999999995</c:v>
                </c:pt>
                <c:pt idx="1061">
                  <c:v>0.64</c:v>
                </c:pt>
                <c:pt idx="1062">
                  <c:v>0.64249999999999996</c:v>
                </c:pt>
                <c:pt idx="1063">
                  <c:v>0.61</c:v>
                </c:pt>
                <c:pt idx="1064">
                  <c:v>0.61499999999999999</c:v>
                </c:pt>
                <c:pt idx="1065">
                  <c:v>0.63249999999999995</c:v>
                </c:pt>
                <c:pt idx="1066">
                  <c:v>0.61</c:v>
                </c:pt>
                <c:pt idx="1067">
                  <c:v>0.60499999999999998</c:v>
                </c:pt>
                <c:pt idx="1068">
                  <c:v>0.60499999999999998</c:v>
                </c:pt>
                <c:pt idx="1069">
                  <c:v>0.61499999999999999</c:v>
                </c:pt>
                <c:pt idx="1070">
                  <c:v>0.61499999999999999</c:v>
                </c:pt>
                <c:pt idx="1071">
                  <c:v>0.59</c:v>
                </c:pt>
                <c:pt idx="1072">
                  <c:v>0.56999999999999995</c:v>
                </c:pt>
                <c:pt idx="1073">
                  <c:v>0.53</c:v>
                </c:pt>
                <c:pt idx="1074">
                  <c:v>0.58250000000000002</c:v>
                </c:pt>
                <c:pt idx="1075">
                  <c:v>0.61</c:v>
                </c:pt>
                <c:pt idx="1076">
                  <c:v>0.60499999999999998</c:v>
                </c:pt>
                <c:pt idx="1077">
                  <c:v>0.60499999999999998</c:v>
                </c:pt>
                <c:pt idx="1078">
                  <c:v>0.60499999999999998</c:v>
                </c:pt>
                <c:pt idx="1079">
                  <c:v>0.61499999999999999</c:v>
                </c:pt>
                <c:pt idx="1080">
                  <c:v>0.6</c:v>
                </c:pt>
                <c:pt idx="1081">
                  <c:v>0.59250000000000003</c:v>
                </c:pt>
                <c:pt idx="1082">
                  <c:v>0.6</c:v>
                </c:pt>
                <c:pt idx="1083">
                  <c:v>0.61499999999999999</c:v>
                </c:pt>
                <c:pt idx="1084">
                  <c:v>0.59499999999999997</c:v>
                </c:pt>
                <c:pt idx="1085">
                  <c:v>0.59250000000000003</c:v>
                </c:pt>
                <c:pt idx="1086">
                  <c:v>0.61499999999999999</c:v>
                </c:pt>
                <c:pt idx="1087">
                  <c:v>0.58250000000000002</c:v>
                </c:pt>
                <c:pt idx="1088">
                  <c:v>0.58250000000000002</c:v>
                </c:pt>
                <c:pt idx="1089">
                  <c:v>0.58499999999999996</c:v>
                </c:pt>
                <c:pt idx="1090">
                  <c:v>0.58499999999999996</c:v>
                </c:pt>
                <c:pt idx="1091">
                  <c:v>0.5625</c:v>
                </c:pt>
                <c:pt idx="1092">
                  <c:v>0.54249999999999998</c:v>
                </c:pt>
                <c:pt idx="1093">
                  <c:v>0.50749999999999995</c:v>
                </c:pt>
                <c:pt idx="1094">
                  <c:v>0.52500000000000002</c:v>
                </c:pt>
                <c:pt idx="1095">
                  <c:v>0.52500000000000002</c:v>
                </c:pt>
                <c:pt idx="1096">
                  <c:v>0.53500000000000003</c:v>
                </c:pt>
                <c:pt idx="1097">
                  <c:v>0.51500000000000001</c:v>
                </c:pt>
                <c:pt idx="1098">
                  <c:v>0.54500000000000004</c:v>
                </c:pt>
                <c:pt idx="1099">
                  <c:v>0.50749999999999995</c:v>
                </c:pt>
                <c:pt idx="1100">
                  <c:v>0.51500000000000001</c:v>
                </c:pt>
                <c:pt idx="1101">
                  <c:v>0.505</c:v>
                </c:pt>
                <c:pt idx="1102">
                  <c:v>0.495</c:v>
                </c:pt>
                <c:pt idx="1103">
                  <c:v>0.48499999999999999</c:v>
                </c:pt>
                <c:pt idx="1104">
                  <c:v>0.45500000000000002</c:v>
                </c:pt>
                <c:pt idx="1105">
                  <c:v>0.44</c:v>
                </c:pt>
                <c:pt idx="1106">
                  <c:v>0.45</c:v>
                </c:pt>
                <c:pt idx="1107">
                  <c:v>0.45250000000000001</c:v>
                </c:pt>
                <c:pt idx="1108">
                  <c:v>0.46250000000000002</c:v>
                </c:pt>
                <c:pt idx="1109">
                  <c:v>0.47499999999999998</c:v>
                </c:pt>
                <c:pt idx="1110">
                  <c:v>0.48249999999999998</c:v>
                </c:pt>
                <c:pt idx="1111">
                  <c:v>0.45500000000000002</c:v>
                </c:pt>
                <c:pt idx="1112">
                  <c:v>0.42499999999999999</c:v>
                </c:pt>
                <c:pt idx="1113">
                  <c:v>0.40500000000000003</c:v>
                </c:pt>
                <c:pt idx="1114">
                  <c:v>0.38250000000000001</c:v>
                </c:pt>
                <c:pt idx="1115">
                  <c:v>0.35749999999999998</c:v>
                </c:pt>
                <c:pt idx="1116">
                  <c:v>0.36</c:v>
                </c:pt>
                <c:pt idx="1117">
                  <c:v>0.36499999999999999</c:v>
                </c:pt>
                <c:pt idx="1118">
                  <c:v>0.35499999999999998</c:v>
                </c:pt>
                <c:pt idx="1119">
                  <c:v>0.30499999999999999</c:v>
                </c:pt>
                <c:pt idx="1120">
                  <c:v>0.315</c:v>
                </c:pt>
                <c:pt idx="1121">
                  <c:v>0.33750000000000002</c:v>
                </c:pt>
                <c:pt idx="1122">
                  <c:v>0.34499999999999997</c:v>
                </c:pt>
                <c:pt idx="1123">
                  <c:v>0.34499999999999997</c:v>
                </c:pt>
                <c:pt idx="1124">
                  <c:v>0.33750000000000002</c:v>
                </c:pt>
                <c:pt idx="1125">
                  <c:v>0.33750000000000002</c:v>
                </c:pt>
                <c:pt idx="1126">
                  <c:v>0.33500000000000002</c:v>
                </c:pt>
                <c:pt idx="1127">
                  <c:v>0.315</c:v>
                </c:pt>
                <c:pt idx="1128">
                  <c:v>0.33500000000000002</c:v>
                </c:pt>
                <c:pt idx="1129">
                  <c:v>0.315</c:v>
                </c:pt>
                <c:pt idx="1130">
                  <c:v>0.32500000000000001</c:v>
                </c:pt>
                <c:pt idx="1131">
                  <c:v>0.27500000000000002</c:v>
                </c:pt>
                <c:pt idx="1132">
                  <c:v>0.22500000000000001</c:v>
                </c:pt>
                <c:pt idx="1133">
                  <c:v>0.20499999999999999</c:v>
                </c:pt>
                <c:pt idx="1134">
                  <c:v>0.27500000000000002</c:v>
                </c:pt>
                <c:pt idx="1135">
                  <c:v>0.22</c:v>
                </c:pt>
                <c:pt idx="1136">
                  <c:v>0.22</c:v>
                </c:pt>
                <c:pt idx="1137">
                  <c:v>0.20250000000000001</c:v>
                </c:pt>
                <c:pt idx="1138">
                  <c:v>0.19500000000000001</c:v>
                </c:pt>
                <c:pt idx="1139">
                  <c:v>0.01</c:v>
                </c:pt>
                <c:pt idx="1140">
                  <c:v>-0.105</c:v>
                </c:pt>
                <c:pt idx="1141">
                  <c:v>-0.125</c:v>
                </c:pt>
                <c:pt idx="1142">
                  <c:v>-0.155</c:v>
                </c:pt>
                <c:pt idx="1143">
                  <c:v>-9.5000000000000001E-2</c:v>
                </c:pt>
                <c:pt idx="1144">
                  <c:v>-0.115</c:v>
                </c:pt>
                <c:pt idx="1145">
                  <c:v>-0.155</c:v>
                </c:pt>
                <c:pt idx="1146">
                  <c:v>-3.5000000000000003E-2</c:v>
                </c:pt>
                <c:pt idx="1147">
                  <c:v>4.4999999999999998E-2</c:v>
                </c:pt>
                <c:pt idx="1148">
                  <c:v>5.5E-2</c:v>
                </c:pt>
                <c:pt idx="1149">
                  <c:v>2.5000000000000001E-2</c:v>
                </c:pt>
                <c:pt idx="1150">
                  <c:v>0.02</c:v>
                </c:pt>
                <c:pt idx="1151">
                  <c:v>-3.5000000000000003E-2</c:v>
                </c:pt>
                <c:pt idx="1152">
                  <c:v>-8.5000000000000006E-2</c:v>
                </c:pt>
                <c:pt idx="1153">
                  <c:v>-1.4999999999999999E-2</c:v>
                </c:pt>
                <c:pt idx="1154">
                  <c:v>5.0000000000000001E-3</c:v>
                </c:pt>
                <c:pt idx="1155">
                  <c:v>4.4999999999999998E-2</c:v>
                </c:pt>
                <c:pt idx="1156">
                  <c:v>2.5000000000000001E-2</c:v>
                </c:pt>
                <c:pt idx="1157">
                  <c:v>7.4999999999999997E-2</c:v>
                </c:pt>
                <c:pt idx="1158">
                  <c:v>0.125</c:v>
                </c:pt>
                <c:pt idx="1159">
                  <c:v>0.105</c:v>
                </c:pt>
                <c:pt idx="1160">
                  <c:v>0.105</c:v>
                </c:pt>
                <c:pt idx="1161">
                  <c:v>0.13500000000000001</c:v>
                </c:pt>
                <c:pt idx="1162">
                  <c:v>9.7500000000000003E-2</c:v>
                </c:pt>
                <c:pt idx="1163">
                  <c:v>8.2500000000000004E-2</c:v>
                </c:pt>
                <c:pt idx="1164">
                  <c:v>0.125</c:v>
                </c:pt>
                <c:pt idx="1165">
                  <c:v>0.1</c:v>
                </c:pt>
                <c:pt idx="1166">
                  <c:v>0.19500000000000001</c:v>
                </c:pt>
                <c:pt idx="1167">
                  <c:v>0.14749999999999999</c:v>
                </c:pt>
                <c:pt idx="1168">
                  <c:v>0.16500000000000001</c:v>
                </c:pt>
                <c:pt idx="1169">
                  <c:v>0.13500000000000001</c:v>
                </c:pt>
                <c:pt idx="1170">
                  <c:v>0.13500000000000001</c:v>
                </c:pt>
                <c:pt idx="1171">
                  <c:v>7.4999999999999997E-2</c:v>
                </c:pt>
                <c:pt idx="1172">
                  <c:v>0.14499999999999999</c:v>
                </c:pt>
                <c:pt idx="1173">
                  <c:v>0.155</c:v>
                </c:pt>
                <c:pt idx="1174">
                  <c:v>0.22500000000000001</c:v>
                </c:pt>
                <c:pt idx="1175">
                  <c:v>0.26500000000000001</c:v>
                </c:pt>
                <c:pt idx="1176">
                  <c:v>0.22500000000000001</c:v>
                </c:pt>
                <c:pt idx="1177">
                  <c:v>0.13500000000000001</c:v>
                </c:pt>
                <c:pt idx="1178">
                  <c:v>9.5000000000000001E-2</c:v>
                </c:pt>
                <c:pt idx="1179">
                  <c:v>0.08</c:v>
                </c:pt>
                <c:pt idx="1180">
                  <c:v>0.155</c:v>
                </c:pt>
                <c:pt idx="1181">
                  <c:v>0.13500000000000001</c:v>
                </c:pt>
                <c:pt idx="1182">
                  <c:v>0.13500000000000001</c:v>
                </c:pt>
                <c:pt idx="1183">
                  <c:v>8.5000000000000006E-2</c:v>
                </c:pt>
                <c:pt idx="1184">
                  <c:v>0.125</c:v>
                </c:pt>
                <c:pt idx="1185">
                  <c:v>9.5000000000000001E-2</c:v>
                </c:pt>
                <c:pt idx="1186">
                  <c:v>4.7500000000000001E-2</c:v>
                </c:pt>
                <c:pt idx="1187">
                  <c:v>0.105</c:v>
                </c:pt>
                <c:pt idx="1188">
                  <c:v>0.125</c:v>
                </c:pt>
                <c:pt idx="1189">
                  <c:v>0.13500000000000001</c:v>
                </c:pt>
                <c:pt idx="1190">
                  <c:v>0.14499999999999999</c:v>
                </c:pt>
                <c:pt idx="1191">
                  <c:v>0.115</c:v>
                </c:pt>
                <c:pt idx="1192">
                  <c:v>7.0000000000000007E-2</c:v>
                </c:pt>
                <c:pt idx="1193">
                  <c:v>0.115</c:v>
                </c:pt>
                <c:pt idx="1194">
                  <c:v>0.125</c:v>
                </c:pt>
                <c:pt idx="1195">
                  <c:v>6.5000000000000002E-2</c:v>
                </c:pt>
                <c:pt idx="1196">
                  <c:v>6.5000000000000002E-2</c:v>
                </c:pt>
                <c:pt idx="1197">
                  <c:v>0.115</c:v>
                </c:pt>
                <c:pt idx="1198">
                  <c:v>0.105</c:v>
                </c:pt>
                <c:pt idx="1199">
                  <c:v>8.5000000000000006E-2</c:v>
                </c:pt>
                <c:pt idx="1200">
                  <c:v>0.01</c:v>
                </c:pt>
                <c:pt idx="1201">
                  <c:v>4.4999999999999998E-2</c:v>
                </c:pt>
                <c:pt idx="1202">
                  <c:v>-2.75E-2</c:v>
                </c:pt>
                <c:pt idx="1203">
                  <c:v>-5.5E-2</c:v>
                </c:pt>
                <c:pt idx="1204">
                  <c:v>-5.2499999999999998E-2</c:v>
                </c:pt>
                <c:pt idx="1205">
                  <c:v>-3.5000000000000003E-2</c:v>
                </c:pt>
                <c:pt idx="1206">
                  <c:v>-6.5000000000000002E-2</c:v>
                </c:pt>
                <c:pt idx="1207">
                  <c:v>-4.4999999999999998E-2</c:v>
                </c:pt>
                <c:pt idx="1208">
                  <c:v>-4.4999999999999998E-2</c:v>
                </c:pt>
                <c:pt idx="1209">
                  <c:v>-1.4999999999999999E-2</c:v>
                </c:pt>
                <c:pt idx="1210">
                  <c:v>0.01</c:v>
                </c:pt>
                <c:pt idx="1211">
                  <c:v>5.0000000000000001E-3</c:v>
                </c:pt>
                <c:pt idx="1212">
                  <c:v>0.02</c:v>
                </c:pt>
                <c:pt idx="1213">
                  <c:v>8.5000000000000006E-2</c:v>
                </c:pt>
                <c:pt idx="1214">
                  <c:v>0.1225</c:v>
                </c:pt>
                <c:pt idx="1215">
                  <c:v>9.5000000000000001E-2</c:v>
                </c:pt>
                <c:pt idx="1216">
                  <c:v>0.16500000000000001</c:v>
                </c:pt>
                <c:pt idx="1217">
                  <c:v>0.20499999999999999</c:v>
                </c:pt>
                <c:pt idx="1218">
                  <c:v>0.2525</c:v>
                </c:pt>
                <c:pt idx="1219">
                  <c:v>0.26</c:v>
                </c:pt>
                <c:pt idx="1220">
                  <c:v>0.215</c:v>
                </c:pt>
                <c:pt idx="1221">
                  <c:v>0.19750000000000001</c:v>
                </c:pt>
                <c:pt idx="1222">
                  <c:v>0.23499999999999999</c:v>
                </c:pt>
                <c:pt idx="1223">
                  <c:v>0.23499999999999999</c:v>
                </c:pt>
                <c:pt idx="1224">
                  <c:v>0.23499999999999999</c:v>
                </c:pt>
                <c:pt idx="1225">
                  <c:v>0.19500000000000001</c:v>
                </c:pt>
                <c:pt idx="1226">
                  <c:v>0.16</c:v>
                </c:pt>
                <c:pt idx="1227">
                  <c:v>0.14499999999999999</c:v>
                </c:pt>
                <c:pt idx="1228">
                  <c:v>0.16500000000000001</c:v>
                </c:pt>
                <c:pt idx="1229">
                  <c:v>0.16500000000000001</c:v>
                </c:pt>
                <c:pt idx="1230">
                  <c:v>0.17499999999999999</c:v>
                </c:pt>
                <c:pt idx="1231">
                  <c:v>0.16500000000000001</c:v>
                </c:pt>
                <c:pt idx="1232">
                  <c:v>0.155</c:v>
                </c:pt>
                <c:pt idx="1233">
                  <c:v>0.155</c:v>
                </c:pt>
                <c:pt idx="1234">
                  <c:v>0.17499999999999999</c:v>
                </c:pt>
                <c:pt idx="1235">
                  <c:v>0.13500000000000001</c:v>
                </c:pt>
                <c:pt idx="1236">
                  <c:v>0.14499999999999999</c:v>
                </c:pt>
                <c:pt idx="1237">
                  <c:v>0.17</c:v>
                </c:pt>
                <c:pt idx="1238">
                  <c:v>0.29499999999999998</c:v>
                </c:pt>
                <c:pt idx="1239">
                  <c:v>0.26</c:v>
                </c:pt>
                <c:pt idx="1240">
                  <c:v>0.27</c:v>
                </c:pt>
                <c:pt idx="1241">
                  <c:v>0.35499999999999998</c:v>
                </c:pt>
                <c:pt idx="1242">
                  <c:v>0.375</c:v>
                </c:pt>
                <c:pt idx="1243">
                  <c:v>0.40500000000000003</c:v>
                </c:pt>
                <c:pt idx="1244">
                  <c:v>0.32500000000000001</c:v>
                </c:pt>
                <c:pt idx="1245">
                  <c:v>0.28249999999999997</c:v>
                </c:pt>
                <c:pt idx="1246">
                  <c:v>0.28499999999999998</c:v>
                </c:pt>
                <c:pt idx="1247">
                  <c:v>0.255</c:v>
                </c:pt>
                <c:pt idx="1248">
                  <c:v>0.29499999999999998</c:v>
                </c:pt>
                <c:pt idx="1249">
                  <c:v>0.30499999999999999</c:v>
                </c:pt>
                <c:pt idx="1250">
                  <c:v>0.2525</c:v>
                </c:pt>
                <c:pt idx="1251">
                  <c:v>0.33500000000000002</c:v>
                </c:pt>
                <c:pt idx="1252">
                  <c:v>0.29249999999999998</c:v>
                </c:pt>
                <c:pt idx="1253">
                  <c:v>0.26500000000000001</c:v>
                </c:pt>
                <c:pt idx="1254">
                  <c:v>0.25</c:v>
                </c:pt>
                <c:pt idx="1255">
                  <c:v>0.32500000000000001</c:v>
                </c:pt>
                <c:pt idx="1256">
                  <c:v>0.23</c:v>
                </c:pt>
                <c:pt idx="1257">
                  <c:v>0.23</c:v>
                </c:pt>
                <c:pt idx="1258">
                  <c:v>0.2475</c:v>
                </c:pt>
                <c:pt idx="1259">
                  <c:v>0.30499999999999999</c:v>
                </c:pt>
                <c:pt idx="1260">
                  <c:v>0.28499999999999998</c:v>
                </c:pt>
                <c:pt idx="1261">
                  <c:v>0.22750000000000001</c:v>
                </c:pt>
                <c:pt idx="1262">
                  <c:v>0.13250000000000001</c:v>
                </c:pt>
                <c:pt idx="1263">
                  <c:v>0.14000000000000001</c:v>
                </c:pt>
                <c:pt idx="1264">
                  <c:v>0.20499999999999999</c:v>
                </c:pt>
                <c:pt idx="1265">
                  <c:v>0.2475</c:v>
                </c:pt>
                <c:pt idx="1266">
                  <c:v>0.23749999999999999</c:v>
                </c:pt>
                <c:pt idx="1267">
                  <c:v>0.24</c:v>
                </c:pt>
                <c:pt idx="1268">
                  <c:v>0.22</c:v>
                </c:pt>
                <c:pt idx="1269">
                  <c:v>0.27500000000000002</c:v>
                </c:pt>
                <c:pt idx="1270">
                  <c:v>0.255</c:v>
                </c:pt>
                <c:pt idx="1271">
                  <c:v>0.19500000000000001</c:v>
                </c:pt>
                <c:pt idx="1272">
                  <c:v>0.2</c:v>
                </c:pt>
                <c:pt idx="1273">
                  <c:v>0.20499999999999999</c:v>
                </c:pt>
                <c:pt idx="1274">
                  <c:v>0.20499999999999999</c:v>
                </c:pt>
                <c:pt idx="1275">
                  <c:v>0.13</c:v>
                </c:pt>
                <c:pt idx="1276">
                  <c:v>0.13500000000000001</c:v>
                </c:pt>
                <c:pt idx="1277">
                  <c:v>0.17499999999999999</c:v>
                </c:pt>
                <c:pt idx="1278">
                  <c:v>0.16500000000000001</c:v>
                </c:pt>
                <c:pt idx="1279">
                  <c:v>0.13750000000000001</c:v>
                </c:pt>
                <c:pt idx="1280">
                  <c:v>0.17499999999999999</c:v>
                </c:pt>
                <c:pt idx="1281">
                  <c:v>0.1275</c:v>
                </c:pt>
                <c:pt idx="1282">
                  <c:v>0.11749999999999999</c:v>
                </c:pt>
                <c:pt idx="1283">
                  <c:v>0.185</c:v>
                </c:pt>
                <c:pt idx="1284">
                  <c:v>0.13</c:v>
                </c:pt>
                <c:pt idx="1285">
                  <c:v>0.16500000000000001</c:v>
                </c:pt>
                <c:pt idx="1286">
                  <c:v>0.155</c:v>
                </c:pt>
                <c:pt idx="1287">
                  <c:v>8.5000000000000006E-2</c:v>
                </c:pt>
                <c:pt idx="1288">
                  <c:v>5.5E-2</c:v>
                </c:pt>
                <c:pt idx="1289">
                  <c:v>6.7500000000000004E-2</c:v>
                </c:pt>
                <c:pt idx="1290">
                  <c:v>0.08</c:v>
                </c:pt>
                <c:pt idx="1291">
                  <c:v>7.4999999999999997E-2</c:v>
                </c:pt>
                <c:pt idx="1292">
                  <c:v>8.5000000000000006E-2</c:v>
                </c:pt>
                <c:pt idx="1293">
                  <c:v>9.5000000000000001E-2</c:v>
                </c:pt>
                <c:pt idx="1294">
                  <c:v>2.2499999999999999E-2</c:v>
                </c:pt>
                <c:pt idx="1295">
                  <c:v>5.5E-2</c:v>
                </c:pt>
                <c:pt idx="1296">
                  <c:v>4.4999999999999998E-2</c:v>
                </c:pt>
                <c:pt idx="1297">
                  <c:v>8.2500000000000004E-2</c:v>
                </c:pt>
                <c:pt idx="1298">
                  <c:v>0.105</c:v>
                </c:pt>
                <c:pt idx="1299">
                  <c:v>0.13500000000000001</c:v>
                </c:pt>
                <c:pt idx="1300">
                  <c:v>0.125</c:v>
                </c:pt>
                <c:pt idx="1301">
                  <c:v>0.11</c:v>
                </c:pt>
                <c:pt idx="1302">
                  <c:v>0.17499999999999999</c:v>
                </c:pt>
                <c:pt idx="1303">
                  <c:v>0.155</c:v>
                </c:pt>
                <c:pt idx="1304">
                  <c:v>0.13500000000000001</c:v>
                </c:pt>
                <c:pt idx="1305">
                  <c:v>0.115</c:v>
                </c:pt>
                <c:pt idx="1306">
                  <c:v>7.0000000000000007E-2</c:v>
                </c:pt>
                <c:pt idx="1307">
                  <c:v>7.0000000000000007E-2</c:v>
                </c:pt>
                <c:pt idx="1308">
                  <c:v>0.115</c:v>
                </c:pt>
                <c:pt idx="1309">
                  <c:v>0.13500000000000001</c:v>
                </c:pt>
                <c:pt idx="1310">
                  <c:v>0.14499999999999999</c:v>
                </c:pt>
                <c:pt idx="1311">
                  <c:v>0.105</c:v>
                </c:pt>
                <c:pt idx="1312">
                  <c:v>0.20499999999999999</c:v>
                </c:pt>
                <c:pt idx="1313">
                  <c:v>0.20499999999999999</c:v>
                </c:pt>
                <c:pt idx="1314">
                  <c:v>0.18</c:v>
                </c:pt>
                <c:pt idx="1315">
                  <c:v>0.155</c:v>
                </c:pt>
                <c:pt idx="1316">
                  <c:v>0.1275</c:v>
                </c:pt>
                <c:pt idx="1317">
                  <c:v>6.5000000000000002E-2</c:v>
                </c:pt>
                <c:pt idx="1318">
                  <c:v>0.115</c:v>
                </c:pt>
                <c:pt idx="1319">
                  <c:v>6.25E-2</c:v>
                </c:pt>
                <c:pt idx="1320">
                  <c:v>7.4999999999999997E-2</c:v>
                </c:pt>
                <c:pt idx="1321">
                  <c:v>5.5E-2</c:v>
                </c:pt>
                <c:pt idx="1322">
                  <c:v>0.04</c:v>
                </c:pt>
                <c:pt idx="1323">
                  <c:v>0.04</c:v>
                </c:pt>
                <c:pt idx="1324">
                  <c:v>7.4999999999999997E-3</c:v>
                </c:pt>
                <c:pt idx="1325">
                  <c:v>-2.5000000000000001E-2</c:v>
                </c:pt>
                <c:pt idx="1326">
                  <c:v>-0.115</c:v>
                </c:pt>
                <c:pt idx="1327">
                  <c:v>0.01</c:v>
                </c:pt>
                <c:pt idx="1328">
                  <c:v>2.75E-2</c:v>
                </c:pt>
                <c:pt idx="1329">
                  <c:v>2.75E-2</c:v>
                </c:pt>
                <c:pt idx="1330">
                  <c:v>5.5E-2</c:v>
                </c:pt>
                <c:pt idx="1331">
                  <c:v>7.4999999999999997E-2</c:v>
                </c:pt>
                <c:pt idx="1332">
                  <c:v>7.4999999999999997E-2</c:v>
                </c:pt>
                <c:pt idx="1333">
                  <c:v>0.01</c:v>
                </c:pt>
                <c:pt idx="1334">
                  <c:v>1.4999999999999999E-2</c:v>
                </c:pt>
                <c:pt idx="1335">
                  <c:v>3.5000000000000003E-2</c:v>
                </c:pt>
                <c:pt idx="1336">
                  <c:v>-1.2500000000000001E-2</c:v>
                </c:pt>
                <c:pt idx="1337">
                  <c:v>-4.4999999999999998E-2</c:v>
                </c:pt>
                <c:pt idx="1338">
                  <c:v>-0.04</c:v>
                </c:pt>
                <c:pt idx="1339">
                  <c:v>-7.4999999999999997E-2</c:v>
                </c:pt>
                <c:pt idx="1340">
                  <c:v>-0.1</c:v>
                </c:pt>
                <c:pt idx="1341">
                  <c:v>-0.09</c:v>
                </c:pt>
                <c:pt idx="1342">
                  <c:v>-0.13500000000000001</c:v>
                </c:pt>
                <c:pt idx="1343">
                  <c:v>-5.5E-2</c:v>
                </c:pt>
                <c:pt idx="1344">
                  <c:v>-1.4999999999999999E-2</c:v>
                </c:pt>
                <c:pt idx="1345">
                  <c:v>-6.5000000000000002E-2</c:v>
                </c:pt>
                <c:pt idx="1346">
                  <c:v>-5.2499999999999998E-2</c:v>
                </c:pt>
                <c:pt idx="1347">
                  <c:v>-1.4999999999999999E-2</c:v>
                </c:pt>
                <c:pt idx="1348">
                  <c:v>-7.4999999999999997E-2</c:v>
                </c:pt>
                <c:pt idx="1349">
                  <c:v>-9.5000000000000001E-2</c:v>
                </c:pt>
                <c:pt idx="1350">
                  <c:v>-0.09</c:v>
                </c:pt>
                <c:pt idx="1351">
                  <c:v>-5.5E-2</c:v>
                </c:pt>
                <c:pt idx="1352">
                  <c:v>-0.15</c:v>
                </c:pt>
                <c:pt idx="1353">
                  <c:v>-0.115</c:v>
                </c:pt>
                <c:pt idx="1354">
                  <c:v>-6.5000000000000002E-2</c:v>
                </c:pt>
                <c:pt idx="1355">
                  <c:v>-0.13500000000000001</c:v>
                </c:pt>
                <c:pt idx="1356">
                  <c:v>-0.16</c:v>
                </c:pt>
                <c:pt idx="1357">
                  <c:v>-0.14000000000000001</c:v>
                </c:pt>
                <c:pt idx="1358">
                  <c:v>-0.15</c:v>
                </c:pt>
                <c:pt idx="1359">
                  <c:v>-8.5000000000000006E-2</c:v>
                </c:pt>
                <c:pt idx="1360">
                  <c:v>-0.14499999999999999</c:v>
                </c:pt>
                <c:pt idx="1361">
                  <c:v>-0.13</c:v>
                </c:pt>
                <c:pt idx="1362">
                  <c:v>-0.15</c:v>
                </c:pt>
                <c:pt idx="1363">
                  <c:v>-0.16</c:v>
                </c:pt>
                <c:pt idx="1364">
                  <c:v>-0.155</c:v>
                </c:pt>
                <c:pt idx="1365">
                  <c:v>-0.16500000000000001</c:v>
                </c:pt>
                <c:pt idx="1366">
                  <c:v>-0.18</c:v>
                </c:pt>
                <c:pt idx="1367">
                  <c:v>-0.155</c:v>
                </c:pt>
                <c:pt idx="1368">
                  <c:v>-0.13500000000000001</c:v>
                </c:pt>
                <c:pt idx="1369">
                  <c:v>0.02</c:v>
                </c:pt>
                <c:pt idx="1370">
                  <c:v>-4.2500000000000003E-2</c:v>
                </c:pt>
                <c:pt idx="1371">
                  <c:v>-0.14000000000000001</c:v>
                </c:pt>
                <c:pt idx="1372">
                  <c:v>-0.13</c:v>
                </c:pt>
                <c:pt idx="1373">
                  <c:v>-3.5000000000000003E-2</c:v>
                </c:pt>
                <c:pt idx="1374">
                  <c:v>-7.0000000000000007E-2</c:v>
                </c:pt>
                <c:pt idx="1375">
                  <c:v>-0.08</c:v>
                </c:pt>
                <c:pt idx="1376">
                  <c:v>-0.06</c:v>
                </c:pt>
                <c:pt idx="1377">
                  <c:v>-7.4999999999999997E-3</c:v>
                </c:pt>
                <c:pt idx="1378">
                  <c:v>-1.1999999999999999E-3</c:v>
                </c:pt>
                <c:pt idx="1379">
                  <c:v>-0.03</c:v>
                </c:pt>
                <c:pt idx="1380">
                  <c:v>3.5000000000000003E-2</c:v>
                </c:pt>
                <c:pt idx="1381">
                  <c:v>-0.02</c:v>
                </c:pt>
                <c:pt idx="1382">
                  <c:v>1.4999999999999999E-2</c:v>
                </c:pt>
                <c:pt idx="1383">
                  <c:v>3.2500000000000001E-2</c:v>
                </c:pt>
                <c:pt idx="1384">
                  <c:v>3.5000000000000003E-2</c:v>
                </c:pt>
                <c:pt idx="1385">
                  <c:v>3.5000000000000003E-2</c:v>
                </c:pt>
                <c:pt idx="1386">
                  <c:v>0.105</c:v>
                </c:pt>
                <c:pt idx="1387">
                  <c:v>0.125</c:v>
                </c:pt>
                <c:pt idx="1388">
                  <c:v>0.125</c:v>
                </c:pt>
                <c:pt idx="1389">
                  <c:v>9.5000000000000001E-2</c:v>
                </c:pt>
                <c:pt idx="1390">
                  <c:v>-1.2500000000000001E-2</c:v>
                </c:pt>
                <c:pt idx="1391">
                  <c:v>-2.5000000000000001E-2</c:v>
                </c:pt>
                <c:pt idx="1392">
                  <c:v>-6.5000000000000002E-2</c:v>
                </c:pt>
                <c:pt idx="1393">
                  <c:v>-0.04</c:v>
                </c:pt>
                <c:pt idx="1394">
                  <c:v>-1.4999999999999999E-2</c:v>
                </c:pt>
                <c:pt idx="1395">
                  <c:v>-8.2500000000000004E-2</c:v>
                </c:pt>
                <c:pt idx="1396">
                  <c:v>-1.4999999999999999E-2</c:v>
                </c:pt>
                <c:pt idx="1397">
                  <c:v>-6.5000000000000002E-2</c:v>
                </c:pt>
                <c:pt idx="1398">
                  <c:v>-0.1225</c:v>
                </c:pt>
                <c:pt idx="1399">
                  <c:v>-0.155</c:v>
                </c:pt>
                <c:pt idx="1400">
                  <c:v>-0.155</c:v>
                </c:pt>
                <c:pt idx="1401">
                  <c:v>-0.14499999999999999</c:v>
                </c:pt>
                <c:pt idx="1402">
                  <c:v>-0.17499999999999999</c:v>
                </c:pt>
                <c:pt idx="1403">
                  <c:v>-0.2</c:v>
                </c:pt>
                <c:pt idx="1404">
                  <c:v>-0.17499999999999999</c:v>
                </c:pt>
                <c:pt idx="1405">
                  <c:v>-0.215</c:v>
                </c:pt>
                <c:pt idx="1406">
                  <c:v>-0.215</c:v>
                </c:pt>
                <c:pt idx="1407">
                  <c:v>-0.19500000000000001</c:v>
                </c:pt>
                <c:pt idx="1408">
                  <c:v>-0.215</c:v>
                </c:pt>
                <c:pt idx="1409">
                  <c:v>-0.255</c:v>
                </c:pt>
                <c:pt idx="1410">
                  <c:v>-0.23</c:v>
                </c:pt>
                <c:pt idx="1411">
                  <c:v>-0.245</c:v>
                </c:pt>
                <c:pt idx="1412">
                  <c:v>-0.27500000000000002</c:v>
                </c:pt>
                <c:pt idx="1413">
                  <c:v>-0.22500000000000001</c:v>
                </c:pt>
                <c:pt idx="1414">
                  <c:v>-0.22</c:v>
                </c:pt>
                <c:pt idx="1415">
                  <c:v>-0.315</c:v>
                </c:pt>
                <c:pt idx="1416">
                  <c:v>-0.30499999999999999</c:v>
                </c:pt>
                <c:pt idx="1417">
                  <c:v>-0.28499999999999998</c:v>
                </c:pt>
                <c:pt idx="1418">
                  <c:v>-0.33500000000000002</c:v>
                </c:pt>
                <c:pt idx="1419">
                  <c:v>-0.26250000000000001</c:v>
                </c:pt>
                <c:pt idx="1420">
                  <c:v>-0.28999999999999998</c:v>
                </c:pt>
                <c:pt idx="1421">
                  <c:v>-0.30499999999999999</c:v>
                </c:pt>
                <c:pt idx="1422">
                  <c:v>-0.315</c:v>
                </c:pt>
                <c:pt idx="1423">
                  <c:v>-0.33</c:v>
                </c:pt>
                <c:pt idx="1424">
                  <c:v>-0.35499999999999998</c:v>
                </c:pt>
                <c:pt idx="1425">
                  <c:v>-0.37</c:v>
                </c:pt>
                <c:pt idx="1426">
                  <c:v>-0.41499999999999998</c:v>
                </c:pt>
                <c:pt idx="1427">
                  <c:v>-0.41499999999999998</c:v>
                </c:pt>
                <c:pt idx="1428">
                  <c:v>-0.41499999999999998</c:v>
                </c:pt>
                <c:pt idx="1429">
                  <c:v>-0.41499999999999998</c:v>
                </c:pt>
                <c:pt idx="1430">
                  <c:v>-0.47499999999999998</c:v>
                </c:pt>
                <c:pt idx="1431">
                  <c:v>-0.43</c:v>
                </c:pt>
                <c:pt idx="1432">
                  <c:v>-0.42499999999999999</c:v>
                </c:pt>
                <c:pt idx="1433">
                  <c:v>-0.435</c:v>
                </c:pt>
                <c:pt idx="1434">
                  <c:v>-0.38</c:v>
                </c:pt>
                <c:pt idx="1435">
                  <c:v>-0.41499999999999998</c:v>
                </c:pt>
                <c:pt idx="1436">
                  <c:v>-0.435</c:v>
                </c:pt>
                <c:pt idx="1437">
                  <c:v>-0.375</c:v>
                </c:pt>
                <c:pt idx="1438">
                  <c:v>-0.29249999999999998</c:v>
                </c:pt>
                <c:pt idx="1439">
                  <c:v>-0.29749999999999999</c:v>
                </c:pt>
                <c:pt idx="1440">
                  <c:v>-0.28499999999999998</c:v>
                </c:pt>
                <c:pt idx="1441">
                  <c:v>-0.27750000000000002</c:v>
                </c:pt>
                <c:pt idx="1442">
                  <c:v>-0.28000000000000003</c:v>
                </c:pt>
                <c:pt idx="1443">
                  <c:v>-0.36499999999999999</c:v>
                </c:pt>
                <c:pt idx="1444">
                  <c:v>-0.375</c:v>
                </c:pt>
                <c:pt idx="1445">
                  <c:v>-0.34499999999999997</c:v>
                </c:pt>
                <c:pt idx="1446">
                  <c:v>-0.34749999999999998</c:v>
                </c:pt>
                <c:pt idx="1447">
                  <c:v>-0.34749999999999998</c:v>
                </c:pt>
                <c:pt idx="1448">
                  <c:v>-0.38500000000000001</c:v>
                </c:pt>
                <c:pt idx="1449">
                  <c:v>-0.35499999999999998</c:v>
                </c:pt>
                <c:pt idx="1450">
                  <c:v>-0.35499999999999998</c:v>
                </c:pt>
                <c:pt idx="1451">
                  <c:v>-0.36499999999999999</c:v>
                </c:pt>
                <c:pt idx="1452">
                  <c:v>-0.35249999999999998</c:v>
                </c:pt>
                <c:pt idx="1453">
                  <c:v>-0.38500000000000001</c:v>
                </c:pt>
                <c:pt idx="1454">
                  <c:v>-0.35</c:v>
                </c:pt>
                <c:pt idx="1455">
                  <c:v>-0.35499999999999998</c:v>
                </c:pt>
                <c:pt idx="1456">
                  <c:v>-0.35499999999999998</c:v>
                </c:pt>
                <c:pt idx="1457">
                  <c:v>-0.35499999999999998</c:v>
                </c:pt>
                <c:pt idx="1458">
                  <c:v>-0.38500000000000001</c:v>
                </c:pt>
                <c:pt idx="1459">
                  <c:v>-0.375</c:v>
                </c:pt>
                <c:pt idx="1460">
                  <c:v>-0.38500000000000001</c:v>
                </c:pt>
                <c:pt idx="1461">
                  <c:v>-0.36</c:v>
                </c:pt>
                <c:pt idx="1462">
                  <c:v>-0.37</c:v>
                </c:pt>
                <c:pt idx="1463">
                  <c:v>-0.40500000000000003</c:v>
                </c:pt>
                <c:pt idx="1464">
                  <c:v>-0.40500000000000003</c:v>
                </c:pt>
                <c:pt idx="1465">
                  <c:v>-0.375</c:v>
                </c:pt>
                <c:pt idx="1466">
                  <c:v>-0.35749999999999998</c:v>
                </c:pt>
                <c:pt idx="1467">
                  <c:v>-0.39500000000000002</c:v>
                </c:pt>
                <c:pt idx="1468">
                  <c:v>-0.32500000000000001</c:v>
                </c:pt>
                <c:pt idx="1469">
                  <c:v>-0.3175</c:v>
                </c:pt>
                <c:pt idx="1470">
                  <c:v>-0.28499999999999998</c:v>
                </c:pt>
                <c:pt idx="1471">
                  <c:v>-0.28249999999999997</c:v>
                </c:pt>
                <c:pt idx="1472">
                  <c:v>-0.28499999999999998</c:v>
                </c:pt>
                <c:pt idx="1473">
                  <c:v>-0.32500000000000001</c:v>
                </c:pt>
                <c:pt idx="1474">
                  <c:v>-0.32500000000000001</c:v>
                </c:pt>
                <c:pt idx="1475">
                  <c:v>-0.315</c:v>
                </c:pt>
                <c:pt idx="1476">
                  <c:v>-0.33</c:v>
                </c:pt>
                <c:pt idx="1477">
                  <c:v>-0.32500000000000001</c:v>
                </c:pt>
                <c:pt idx="1478">
                  <c:v>-0.33250000000000002</c:v>
                </c:pt>
                <c:pt idx="1479">
                  <c:v>-0.35</c:v>
                </c:pt>
                <c:pt idx="1480">
                  <c:v>-0.36</c:v>
                </c:pt>
                <c:pt idx="1481">
                  <c:v>-0.38500000000000001</c:v>
                </c:pt>
                <c:pt idx="1482">
                  <c:v>-0.375</c:v>
                </c:pt>
                <c:pt idx="1483">
                  <c:v>-0.36499999999999999</c:v>
                </c:pt>
                <c:pt idx="1484">
                  <c:v>-0.38250000000000001</c:v>
                </c:pt>
                <c:pt idx="1485">
                  <c:v>-0.40500000000000003</c:v>
                </c:pt>
                <c:pt idx="1486">
                  <c:v>-0.38500000000000001</c:v>
                </c:pt>
                <c:pt idx="1487">
                  <c:v>-0.36</c:v>
                </c:pt>
                <c:pt idx="1488">
                  <c:v>-0.36499999999999999</c:v>
                </c:pt>
                <c:pt idx="1489">
                  <c:v>-0.35499999999999998</c:v>
                </c:pt>
                <c:pt idx="1490">
                  <c:v>-0.34499999999999997</c:v>
                </c:pt>
                <c:pt idx="1491">
                  <c:v>-0.33500000000000002</c:v>
                </c:pt>
                <c:pt idx="1492">
                  <c:v>-0.34499999999999997</c:v>
                </c:pt>
                <c:pt idx="1493">
                  <c:v>-0.36499999999999999</c:v>
                </c:pt>
                <c:pt idx="1494">
                  <c:v>-0.34499999999999997</c:v>
                </c:pt>
                <c:pt idx="1495">
                  <c:v>-0.34</c:v>
                </c:pt>
                <c:pt idx="1496">
                  <c:v>-0.35249999999999998</c:v>
                </c:pt>
                <c:pt idx="1497">
                  <c:v>-0.37</c:v>
                </c:pt>
                <c:pt idx="1498">
                  <c:v>-0.39500000000000002</c:v>
                </c:pt>
                <c:pt idx="1499">
                  <c:v>-0.41</c:v>
                </c:pt>
                <c:pt idx="1500">
                  <c:v>-0.40500000000000003</c:v>
                </c:pt>
                <c:pt idx="1501">
                  <c:v>-0.44500000000000001</c:v>
                </c:pt>
                <c:pt idx="1502">
                  <c:v>-0.43</c:v>
                </c:pt>
                <c:pt idx="1503">
                  <c:v>-0.48499999999999999</c:v>
                </c:pt>
                <c:pt idx="1504">
                  <c:v>-0.49</c:v>
                </c:pt>
                <c:pt idx="1505">
                  <c:v>-0.51500000000000001</c:v>
                </c:pt>
                <c:pt idx="1506">
                  <c:v>-0.53500000000000003</c:v>
                </c:pt>
                <c:pt idx="1507">
                  <c:v>-0.54500000000000004</c:v>
                </c:pt>
                <c:pt idx="1508">
                  <c:v>-0.56499999999999995</c:v>
                </c:pt>
                <c:pt idx="1509">
                  <c:v>-0.53500000000000003</c:v>
                </c:pt>
                <c:pt idx="1510">
                  <c:v>-0.505</c:v>
                </c:pt>
                <c:pt idx="1511">
                  <c:v>-0.47499999999999998</c:v>
                </c:pt>
                <c:pt idx="1512">
                  <c:v>-0.47499999999999998</c:v>
                </c:pt>
                <c:pt idx="1513">
                  <c:v>-0.435</c:v>
                </c:pt>
                <c:pt idx="1514">
                  <c:v>-0.56499999999999995</c:v>
                </c:pt>
                <c:pt idx="1515">
                  <c:v>-0.61499999999999999</c:v>
                </c:pt>
                <c:pt idx="1516">
                  <c:v>-0.56999999999999995</c:v>
                </c:pt>
                <c:pt idx="1517">
                  <c:v>-0.59499999999999997</c:v>
                </c:pt>
                <c:pt idx="1518">
                  <c:v>-0.63500000000000001</c:v>
                </c:pt>
                <c:pt idx="1519">
                  <c:v>-0.63</c:v>
                </c:pt>
                <c:pt idx="1520">
                  <c:v>-0.62</c:v>
                </c:pt>
                <c:pt idx="1521">
                  <c:v>-0.65500000000000003</c:v>
                </c:pt>
                <c:pt idx="1522">
                  <c:v>-0.65500000000000003</c:v>
                </c:pt>
                <c:pt idx="1523">
                  <c:v>-0.63500000000000001</c:v>
                </c:pt>
                <c:pt idx="1524">
                  <c:v>-0.67500000000000004</c:v>
                </c:pt>
                <c:pt idx="1525">
                  <c:v>-0.69499999999999995</c:v>
                </c:pt>
                <c:pt idx="1526">
                  <c:v>-0.65500000000000003</c:v>
                </c:pt>
                <c:pt idx="1527">
                  <c:v>-0.65</c:v>
                </c:pt>
                <c:pt idx="1528">
                  <c:v>-0.60499999999999998</c:v>
                </c:pt>
                <c:pt idx="1529">
                  <c:v>-0.60499999999999998</c:v>
                </c:pt>
                <c:pt idx="1530">
                  <c:v>-0.59</c:v>
                </c:pt>
                <c:pt idx="1531">
                  <c:v>-0.58499999999999996</c:v>
                </c:pt>
                <c:pt idx="1532">
                  <c:v>-0.54</c:v>
                </c:pt>
                <c:pt idx="1533">
                  <c:v>-0.54500000000000004</c:v>
                </c:pt>
                <c:pt idx="1534">
                  <c:v>-0.53749999999999998</c:v>
                </c:pt>
                <c:pt idx="1535">
                  <c:v>-0.53500000000000003</c:v>
                </c:pt>
                <c:pt idx="1536">
                  <c:v>-0.52500000000000002</c:v>
                </c:pt>
                <c:pt idx="1537">
                  <c:v>-0.56000000000000005</c:v>
                </c:pt>
                <c:pt idx="1538">
                  <c:v>-0.5625</c:v>
                </c:pt>
                <c:pt idx="1539">
                  <c:v>-0.59499999999999997</c:v>
                </c:pt>
                <c:pt idx="1540">
                  <c:v>-0.56499999999999995</c:v>
                </c:pt>
                <c:pt idx="1541">
                  <c:v>-0.53500000000000003</c:v>
                </c:pt>
                <c:pt idx="1542">
                  <c:v>-0.51500000000000001</c:v>
                </c:pt>
                <c:pt idx="1543">
                  <c:v>-0.54</c:v>
                </c:pt>
                <c:pt idx="1544">
                  <c:v>-0.52500000000000002</c:v>
                </c:pt>
                <c:pt idx="1545">
                  <c:v>-0.52500000000000002</c:v>
                </c:pt>
                <c:pt idx="1546">
                  <c:v>-0.52500000000000002</c:v>
                </c:pt>
                <c:pt idx="1547">
                  <c:v>-0.55000000000000004</c:v>
                </c:pt>
                <c:pt idx="1548">
                  <c:v>-0.54</c:v>
                </c:pt>
                <c:pt idx="1549">
                  <c:v>-0.55500000000000005</c:v>
                </c:pt>
                <c:pt idx="1550">
                  <c:v>-0.51500000000000001</c:v>
                </c:pt>
                <c:pt idx="1551">
                  <c:v>-0.47499999999999998</c:v>
                </c:pt>
                <c:pt idx="1552">
                  <c:v>-0.48</c:v>
                </c:pt>
                <c:pt idx="1553">
                  <c:v>-0.495</c:v>
                </c:pt>
                <c:pt idx="1554">
                  <c:v>-0.47499999999999998</c:v>
                </c:pt>
                <c:pt idx="1555">
                  <c:v>-0.495</c:v>
                </c:pt>
                <c:pt idx="1556">
                  <c:v>-0.505</c:v>
                </c:pt>
                <c:pt idx="1557">
                  <c:v>-0.51500000000000001</c:v>
                </c:pt>
                <c:pt idx="1558">
                  <c:v>-0.52500000000000002</c:v>
                </c:pt>
                <c:pt idx="1559">
                  <c:v>-0.51500000000000001</c:v>
                </c:pt>
                <c:pt idx="1560">
                  <c:v>-0.51</c:v>
                </c:pt>
                <c:pt idx="1561">
                  <c:v>-0.51</c:v>
                </c:pt>
                <c:pt idx="1562">
                  <c:v>-0.48</c:v>
                </c:pt>
                <c:pt idx="1563">
                  <c:v>-0.46500000000000002</c:v>
                </c:pt>
                <c:pt idx="1564">
                  <c:v>-0.47499999999999998</c:v>
                </c:pt>
                <c:pt idx="1565">
                  <c:v>-0.47499999999999998</c:v>
                </c:pt>
                <c:pt idx="1566">
                  <c:v>-0.48499999999999999</c:v>
                </c:pt>
                <c:pt idx="1567">
                  <c:v>-0.5</c:v>
                </c:pt>
                <c:pt idx="1568">
                  <c:v>-0.46750000000000003</c:v>
                </c:pt>
                <c:pt idx="1569">
                  <c:v>-0.42499999999999999</c:v>
                </c:pt>
                <c:pt idx="1570">
                  <c:v>-0.38500000000000001</c:v>
                </c:pt>
                <c:pt idx="1571">
                  <c:v>-0.3775</c:v>
                </c:pt>
                <c:pt idx="1572">
                  <c:v>-0.37</c:v>
                </c:pt>
                <c:pt idx="1573">
                  <c:v>-0.35</c:v>
                </c:pt>
                <c:pt idx="1574">
                  <c:v>-0.38</c:v>
                </c:pt>
                <c:pt idx="1575">
                  <c:v>-0.375</c:v>
                </c:pt>
                <c:pt idx="1576">
                  <c:v>-0.40500000000000003</c:v>
                </c:pt>
                <c:pt idx="1577">
                  <c:v>-0.3775</c:v>
                </c:pt>
                <c:pt idx="1578">
                  <c:v>-0.435</c:v>
                </c:pt>
                <c:pt idx="1579">
                  <c:v>-0.43</c:v>
                </c:pt>
                <c:pt idx="1580">
                  <c:v>-0.46</c:v>
                </c:pt>
                <c:pt idx="1581">
                  <c:v>-0.49</c:v>
                </c:pt>
                <c:pt idx="1582">
                  <c:v>-0.48249999999999998</c:v>
                </c:pt>
                <c:pt idx="1583">
                  <c:v>-0.48499999999999999</c:v>
                </c:pt>
                <c:pt idx="1584">
                  <c:v>-0.47499999999999998</c:v>
                </c:pt>
                <c:pt idx="1585">
                  <c:v>-0.47499999999999998</c:v>
                </c:pt>
                <c:pt idx="1586">
                  <c:v>-0.44500000000000001</c:v>
                </c:pt>
                <c:pt idx="1587">
                  <c:v>-0.40500000000000003</c:v>
                </c:pt>
                <c:pt idx="1588">
                  <c:v>-0.4</c:v>
                </c:pt>
                <c:pt idx="1589">
                  <c:v>-0.38750000000000001</c:v>
                </c:pt>
                <c:pt idx="1590">
                  <c:v>-0.38500000000000001</c:v>
                </c:pt>
                <c:pt idx="1591">
                  <c:v>-0.3775</c:v>
                </c:pt>
                <c:pt idx="1592">
                  <c:v>-0.35499999999999998</c:v>
                </c:pt>
                <c:pt idx="1593">
                  <c:v>-0.3725</c:v>
                </c:pt>
                <c:pt idx="1594">
                  <c:v>-0.34499999999999997</c:v>
                </c:pt>
                <c:pt idx="1595">
                  <c:v>-0.34499999999999997</c:v>
                </c:pt>
                <c:pt idx="1596">
                  <c:v>-0.35249999999999998</c:v>
                </c:pt>
                <c:pt idx="1597">
                  <c:v>-0.35</c:v>
                </c:pt>
                <c:pt idx="1598">
                  <c:v>-0.36499999999999999</c:v>
                </c:pt>
                <c:pt idx="1599">
                  <c:v>-0.36</c:v>
                </c:pt>
                <c:pt idx="1600">
                  <c:v>-0.35</c:v>
                </c:pt>
                <c:pt idx="1601">
                  <c:v>-0.34499999999999997</c:v>
                </c:pt>
                <c:pt idx="1602">
                  <c:v>-0.32500000000000001</c:v>
                </c:pt>
                <c:pt idx="1603">
                  <c:v>-0.26</c:v>
                </c:pt>
                <c:pt idx="1604">
                  <c:v>-0.29499999999999998</c:v>
                </c:pt>
                <c:pt idx="1605">
                  <c:v>-0.29499999999999998</c:v>
                </c:pt>
                <c:pt idx="1606">
                  <c:v>-0.26500000000000001</c:v>
                </c:pt>
                <c:pt idx="1607">
                  <c:v>-0.29499999999999998</c:v>
                </c:pt>
                <c:pt idx="1608">
                  <c:v>-0.26500000000000001</c:v>
                </c:pt>
                <c:pt idx="1609">
                  <c:v>-0.28000000000000003</c:v>
                </c:pt>
                <c:pt idx="1610">
                  <c:v>-0.27500000000000002</c:v>
                </c:pt>
                <c:pt idx="1611">
                  <c:v>-0.26</c:v>
                </c:pt>
                <c:pt idx="1612">
                  <c:v>-0.245</c:v>
                </c:pt>
                <c:pt idx="1613">
                  <c:v>-0.14000000000000001</c:v>
                </c:pt>
                <c:pt idx="1614">
                  <c:v>-0.105</c:v>
                </c:pt>
                <c:pt idx="1615">
                  <c:v>-5.7500000000000002E-2</c:v>
                </c:pt>
                <c:pt idx="1616">
                  <c:v>-0.06</c:v>
                </c:pt>
                <c:pt idx="1617">
                  <c:v>-7.0000000000000007E-2</c:v>
                </c:pt>
                <c:pt idx="1618">
                  <c:v>-7.4999999999999997E-2</c:v>
                </c:pt>
                <c:pt idx="1619">
                  <c:v>-7.7499999999999999E-2</c:v>
                </c:pt>
                <c:pt idx="1620">
                  <c:v>-9.5000000000000001E-2</c:v>
                </c:pt>
                <c:pt idx="1621">
                  <c:v>-0.115</c:v>
                </c:pt>
                <c:pt idx="1622">
                  <c:v>-0.105</c:v>
                </c:pt>
                <c:pt idx="1623">
                  <c:v>-0.11749999999999999</c:v>
                </c:pt>
                <c:pt idx="1624">
                  <c:v>-0.11749999999999999</c:v>
                </c:pt>
                <c:pt idx="1625">
                  <c:v>-0.13500000000000001</c:v>
                </c:pt>
                <c:pt idx="1626">
                  <c:v>-0.11</c:v>
                </c:pt>
                <c:pt idx="1627">
                  <c:v>-8.5000000000000006E-2</c:v>
                </c:pt>
                <c:pt idx="1628">
                  <c:v>-1.4999999999999999E-2</c:v>
                </c:pt>
                <c:pt idx="1629">
                  <c:v>-0.06</c:v>
                </c:pt>
                <c:pt idx="1630">
                  <c:v>-1.4999999999999999E-2</c:v>
                </c:pt>
                <c:pt idx="1631">
                  <c:v>-0.03</c:v>
                </c:pt>
                <c:pt idx="1632">
                  <c:v>-7.4999999999999997E-3</c:v>
                </c:pt>
                <c:pt idx="1633">
                  <c:v>1.4999999999999999E-2</c:v>
                </c:pt>
                <c:pt idx="1634">
                  <c:v>4.4999999999999998E-2</c:v>
                </c:pt>
                <c:pt idx="1635">
                  <c:v>0.02</c:v>
                </c:pt>
                <c:pt idx="1636">
                  <c:v>-0.01</c:v>
                </c:pt>
                <c:pt idx="1637">
                  <c:v>1.4999999999999999E-2</c:v>
                </c:pt>
                <c:pt idx="1638">
                  <c:v>-2.5000000000000001E-2</c:v>
                </c:pt>
                <c:pt idx="1639">
                  <c:v>-1.7500000000000002E-2</c:v>
                </c:pt>
                <c:pt idx="1640">
                  <c:v>-0.03</c:v>
                </c:pt>
                <c:pt idx="1641">
                  <c:v>-1.4999999999999999E-2</c:v>
                </c:pt>
                <c:pt idx="1642">
                  <c:v>-0.03</c:v>
                </c:pt>
                <c:pt idx="1643">
                  <c:v>-4.4999999999999998E-2</c:v>
                </c:pt>
                <c:pt idx="1644">
                  <c:v>-3.5000000000000003E-2</c:v>
                </c:pt>
                <c:pt idx="1645">
                  <c:v>-0.03</c:v>
                </c:pt>
                <c:pt idx="1646">
                  <c:v>-0.05</c:v>
                </c:pt>
                <c:pt idx="1647">
                  <c:v>-5.5E-2</c:v>
                </c:pt>
                <c:pt idx="1648">
                  <c:v>-7.4999999999999997E-2</c:v>
                </c:pt>
                <c:pt idx="1649">
                  <c:v>-6.5000000000000002E-2</c:v>
                </c:pt>
                <c:pt idx="1650">
                  <c:v>-5.5E-2</c:v>
                </c:pt>
                <c:pt idx="1651">
                  <c:v>-0.10249999999999999</c:v>
                </c:pt>
                <c:pt idx="1652">
                  <c:v>-5.5E-2</c:v>
                </c:pt>
                <c:pt idx="1653">
                  <c:v>-0.1075</c:v>
                </c:pt>
                <c:pt idx="1654">
                  <c:v>-9.5000000000000001E-2</c:v>
                </c:pt>
                <c:pt idx="1655">
                  <c:v>-0.13500000000000001</c:v>
                </c:pt>
                <c:pt idx="1656">
                  <c:v>-0.12</c:v>
                </c:pt>
                <c:pt idx="1657">
                  <c:v>-0.105</c:v>
                </c:pt>
                <c:pt idx="1658">
                  <c:v>-0.13750000000000001</c:v>
                </c:pt>
                <c:pt idx="1659">
                  <c:v>-0.125</c:v>
                </c:pt>
                <c:pt idx="1660">
                  <c:v>-8.5000000000000006E-2</c:v>
                </c:pt>
                <c:pt idx="1661">
                  <c:v>-0.03</c:v>
                </c:pt>
                <c:pt idx="1662">
                  <c:v>5.0000000000000001E-3</c:v>
                </c:pt>
                <c:pt idx="1663">
                  <c:v>-3.5000000000000003E-2</c:v>
                </c:pt>
                <c:pt idx="1664">
                  <c:v>-3.2500000000000001E-2</c:v>
                </c:pt>
                <c:pt idx="1665">
                  <c:v>0.02</c:v>
                </c:pt>
                <c:pt idx="1666">
                  <c:v>3.5000000000000003E-2</c:v>
                </c:pt>
                <c:pt idx="1667">
                  <c:v>-1.7500000000000002E-2</c:v>
                </c:pt>
                <c:pt idx="1668">
                  <c:v>-2.75E-2</c:v>
                </c:pt>
                <c:pt idx="1669">
                  <c:v>5.0000000000000001E-3</c:v>
                </c:pt>
                <c:pt idx="1670">
                  <c:v>-2.5000000000000001E-3</c:v>
                </c:pt>
                <c:pt idx="1671">
                  <c:v>-1.4999999999999999E-2</c:v>
                </c:pt>
                <c:pt idx="1672">
                  <c:v>-4.4999999999999998E-2</c:v>
                </c:pt>
                <c:pt idx="1673">
                  <c:v>-3.5000000000000003E-2</c:v>
                </c:pt>
                <c:pt idx="1674">
                  <c:v>-7.4999999999999997E-2</c:v>
                </c:pt>
                <c:pt idx="1675">
                  <c:v>-7.4999999999999997E-2</c:v>
                </c:pt>
                <c:pt idx="1676">
                  <c:v>-7.4999999999999997E-2</c:v>
                </c:pt>
                <c:pt idx="1677">
                  <c:v>-0.05</c:v>
                </c:pt>
                <c:pt idx="1678">
                  <c:v>-1.4999999999999999E-2</c:v>
                </c:pt>
                <c:pt idx="1679">
                  <c:v>-4.7500000000000001E-2</c:v>
                </c:pt>
                <c:pt idx="1680">
                  <c:v>-7.0000000000000007E-2</c:v>
                </c:pt>
                <c:pt idx="1681">
                  <c:v>-9.7500000000000003E-2</c:v>
                </c:pt>
                <c:pt idx="1682">
                  <c:v>-0.06</c:v>
                </c:pt>
                <c:pt idx="1683">
                  <c:v>-4.4999999999999998E-2</c:v>
                </c:pt>
                <c:pt idx="1684">
                  <c:v>-8.5000000000000006E-2</c:v>
                </c:pt>
                <c:pt idx="1685">
                  <c:v>-0.14749999999999999</c:v>
                </c:pt>
                <c:pt idx="1686">
                  <c:v>-0.155</c:v>
                </c:pt>
                <c:pt idx="1687">
                  <c:v>-0.155</c:v>
                </c:pt>
                <c:pt idx="1688">
                  <c:v>-0.1925</c:v>
                </c:pt>
                <c:pt idx="1689">
                  <c:v>-0.1575</c:v>
                </c:pt>
                <c:pt idx="1690">
                  <c:v>-0.11</c:v>
                </c:pt>
                <c:pt idx="1691">
                  <c:v>-5.5E-2</c:v>
                </c:pt>
                <c:pt idx="1692">
                  <c:v>-6.5000000000000002E-2</c:v>
                </c:pt>
                <c:pt idx="1693">
                  <c:v>-6.5000000000000002E-2</c:v>
                </c:pt>
                <c:pt idx="1694">
                  <c:v>-6.7500000000000004E-2</c:v>
                </c:pt>
                <c:pt idx="1695">
                  <c:v>5.0000000000000001E-3</c:v>
                </c:pt>
                <c:pt idx="1696">
                  <c:v>5.2499999999999998E-2</c:v>
                </c:pt>
                <c:pt idx="1697">
                  <c:v>0.05</c:v>
                </c:pt>
                <c:pt idx="1698">
                  <c:v>3.5000000000000003E-2</c:v>
                </c:pt>
                <c:pt idx="1699">
                  <c:v>3.5000000000000003E-2</c:v>
                </c:pt>
                <c:pt idx="1700">
                  <c:v>0.02</c:v>
                </c:pt>
                <c:pt idx="1701">
                  <c:v>3.5000000000000003E-2</c:v>
                </c:pt>
                <c:pt idx="1702">
                  <c:v>2.5000000000000001E-2</c:v>
                </c:pt>
                <c:pt idx="1703">
                  <c:v>1.2500000000000001E-2</c:v>
                </c:pt>
                <c:pt idx="1704">
                  <c:v>0.01</c:v>
                </c:pt>
                <c:pt idx="1705">
                  <c:v>-2.5000000000000001E-3</c:v>
                </c:pt>
                <c:pt idx="1706">
                  <c:v>5.0000000000000001E-3</c:v>
                </c:pt>
                <c:pt idx="1707">
                  <c:v>5.0000000000000001E-3</c:v>
                </c:pt>
                <c:pt idx="1708">
                  <c:v>-0.03</c:v>
                </c:pt>
                <c:pt idx="1709">
                  <c:v>-0.08</c:v>
                </c:pt>
                <c:pt idx="1710">
                  <c:v>-5.5E-2</c:v>
                </c:pt>
                <c:pt idx="1711">
                  <c:v>-0.05</c:v>
                </c:pt>
                <c:pt idx="1712">
                  <c:v>-7.4999999999999997E-2</c:v>
                </c:pt>
                <c:pt idx="1713">
                  <c:v>-0.09</c:v>
                </c:pt>
                <c:pt idx="1714">
                  <c:v>-0.1</c:v>
                </c:pt>
                <c:pt idx="1715">
                  <c:v>-9.5000000000000001E-2</c:v>
                </c:pt>
                <c:pt idx="1716">
                  <c:v>-0.115</c:v>
                </c:pt>
                <c:pt idx="1717">
                  <c:v>-0.12</c:v>
                </c:pt>
                <c:pt idx="1718">
                  <c:v>-0.115</c:v>
                </c:pt>
                <c:pt idx="1719">
                  <c:v>-0.115</c:v>
                </c:pt>
                <c:pt idx="1720">
                  <c:v>-0.115</c:v>
                </c:pt>
                <c:pt idx="1721">
                  <c:v>-0.14749999999999999</c:v>
                </c:pt>
                <c:pt idx="1722">
                  <c:v>-0.14749999999999999</c:v>
                </c:pt>
                <c:pt idx="1723">
                  <c:v>-0.15</c:v>
                </c:pt>
                <c:pt idx="1724">
                  <c:v>-0.17</c:v>
                </c:pt>
                <c:pt idx="1725">
                  <c:v>-0.13500000000000001</c:v>
                </c:pt>
                <c:pt idx="1726">
                  <c:v>-0.16</c:v>
                </c:pt>
                <c:pt idx="1727">
                  <c:v>-4.4999999999999998E-2</c:v>
                </c:pt>
                <c:pt idx="1728">
                  <c:v>-2.5000000000000001E-2</c:v>
                </c:pt>
                <c:pt idx="1729">
                  <c:v>-0.03</c:v>
                </c:pt>
                <c:pt idx="1730">
                  <c:v>-7.7499999999999999E-2</c:v>
                </c:pt>
                <c:pt idx="1731">
                  <c:v>-3.5000000000000003E-2</c:v>
                </c:pt>
                <c:pt idx="1732">
                  <c:v>-7.2499999999999995E-2</c:v>
                </c:pt>
                <c:pt idx="1733">
                  <c:v>-3.5000000000000003E-2</c:v>
                </c:pt>
                <c:pt idx="1734">
                  <c:v>-3.5000000000000003E-2</c:v>
                </c:pt>
                <c:pt idx="1735">
                  <c:v>3.5000000000000003E-2</c:v>
                </c:pt>
                <c:pt idx="1736">
                  <c:v>0.03</c:v>
                </c:pt>
                <c:pt idx="1737">
                  <c:v>1.4999999999999999E-2</c:v>
                </c:pt>
                <c:pt idx="1738">
                  <c:v>7.4999999999999997E-2</c:v>
                </c:pt>
                <c:pt idx="1739">
                  <c:v>0.02</c:v>
                </c:pt>
                <c:pt idx="1740">
                  <c:v>3.5000000000000003E-2</c:v>
                </c:pt>
                <c:pt idx="1741">
                  <c:v>-1.4999999999999999E-2</c:v>
                </c:pt>
                <c:pt idx="1742">
                  <c:v>-1.4999999999999999E-2</c:v>
                </c:pt>
                <c:pt idx="1743">
                  <c:v>-0.02</c:v>
                </c:pt>
                <c:pt idx="1744">
                  <c:v>-4.7500000000000001E-2</c:v>
                </c:pt>
                <c:pt idx="1745">
                  <c:v>-7.0000000000000007E-2</c:v>
                </c:pt>
                <c:pt idx="1746">
                  <c:v>-3.5000000000000003E-2</c:v>
                </c:pt>
                <c:pt idx="1747">
                  <c:v>-5.2499999999999998E-2</c:v>
                </c:pt>
                <c:pt idx="1748">
                  <c:v>-4.7500000000000001E-2</c:v>
                </c:pt>
                <c:pt idx="1749">
                  <c:v>-4.7500000000000001E-2</c:v>
                </c:pt>
                <c:pt idx="1750">
                  <c:v>-5.5E-2</c:v>
                </c:pt>
                <c:pt idx="1751">
                  <c:v>-0.06</c:v>
                </c:pt>
                <c:pt idx="1752">
                  <c:v>-7.2499999999999995E-2</c:v>
                </c:pt>
                <c:pt idx="1753">
                  <c:v>-8.2500000000000004E-2</c:v>
                </c:pt>
                <c:pt idx="1754">
                  <c:v>-5.5E-2</c:v>
                </c:pt>
                <c:pt idx="1755">
                  <c:v>-6.5000000000000002E-2</c:v>
                </c:pt>
                <c:pt idx="1756">
                  <c:v>-9.2499999999999999E-2</c:v>
                </c:pt>
                <c:pt idx="1757">
                  <c:v>-5.5E-2</c:v>
                </c:pt>
                <c:pt idx="1758">
                  <c:v>-7.4999999999999997E-2</c:v>
                </c:pt>
                <c:pt idx="1759">
                  <c:v>-6.5000000000000002E-2</c:v>
                </c:pt>
                <c:pt idx="1760">
                  <c:v>-6.5000000000000002E-2</c:v>
                </c:pt>
                <c:pt idx="1761">
                  <c:v>-9.2499999999999999E-2</c:v>
                </c:pt>
                <c:pt idx="1762">
                  <c:v>-0.1</c:v>
                </c:pt>
                <c:pt idx="1763">
                  <c:v>-9.2499999999999999E-2</c:v>
                </c:pt>
                <c:pt idx="1764">
                  <c:v>-0.105</c:v>
                </c:pt>
                <c:pt idx="1765">
                  <c:v>-5.5E-2</c:v>
                </c:pt>
                <c:pt idx="1766">
                  <c:v>-7.4999999999999997E-2</c:v>
                </c:pt>
                <c:pt idx="1767">
                  <c:v>-6.25E-2</c:v>
                </c:pt>
                <c:pt idx="1768">
                  <c:v>-7.2499999999999995E-2</c:v>
                </c:pt>
                <c:pt idx="1769">
                  <c:v>-6.7500000000000004E-2</c:v>
                </c:pt>
                <c:pt idx="1770">
                  <c:v>-8.2500000000000004E-2</c:v>
                </c:pt>
                <c:pt idx="1771">
                  <c:v>-0.08</c:v>
                </c:pt>
                <c:pt idx="1772">
                  <c:v>-8.2500000000000004E-2</c:v>
                </c:pt>
                <c:pt idx="1773">
                  <c:v>-2.5000000000000001E-2</c:v>
                </c:pt>
                <c:pt idx="1774">
                  <c:v>-1.2500000000000001E-2</c:v>
                </c:pt>
                <c:pt idx="1775">
                  <c:v>5.5E-2</c:v>
                </c:pt>
                <c:pt idx="1776">
                  <c:v>0.05</c:v>
                </c:pt>
                <c:pt idx="1777">
                  <c:v>5.5E-2</c:v>
                </c:pt>
                <c:pt idx="1778">
                  <c:v>6.25E-2</c:v>
                </c:pt>
                <c:pt idx="1779">
                  <c:v>6.25E-2</c:v>
                </c:pt>
                <c:pt idx="1780">
                  <c:v>0.12</c:v>
                </c:pt>
                <c:pt idx="1781">
                  <c:v>0.1075</c:v>
                </c:pt>
                <c:pt idx="1782">
                  <c:v>0.09</c:v>
                </c:pt>
                <c:pt idx="1783">
                  <c:v>0.125</c:v>
                </c:pt>
                <c:pt idx="1784">
                  <c:v>0.115</c:v>
                </c:pt>
                <c:pt idx="1785">
                  <c:v>0.155</c:v>
                </c:pt>
                <c:pt idx="1786">
                  <c:v>9.7500000000000003E-2</c:v>
                </c:pt>
                <c:pt idx="1787">
                  <c:v>0.09</c:v>
                </c:pt>
                <c:pt idx="1788">
                  <c:v>0.08</c:v>
                </c:pt>
                <c:pt idx="1789">
                  <c:v>9.5000000000000001E-2</c:v>
                </c:pt>
                <c:pt idx="1790">
                  <c:v>8.7499999999999994E-2</c:v>
                </c:pt>
                <c:pt idx="1791">
                  <c:v>7.2499999999999995E-2</c:v>
                </c:pt>
                <c:pt idx="1792">
                  <c:v>0.08</c:v>
                </c:pt>
                <c:pt idx="1793">
                  <c:v>0.1275</c:v>
                </c:pt>
                <c:pt idx="1794">
                  <c:v>0.115</c:v>
                </c:pt>
                <c:pt idx="1795">
                  <c:v>0.115</c:v>
                </c:pt>
                <c:pt idx="1796">
                  <c:v>0.14000000000000001</c:v>
                </c:pt>
                <c:pt idx="1797">
                  <c:v>0.17499999999999999</c:v>
                </c:pt>
                <c:pt idx="1798">
                  <c:v>0.1225</c:v>
                </c:pt>
                <c:pt idx="1799">
                  <c:v>9.7500000000000003E-2</c:v>
                </c:pt>
                <c:pt idx="1800">
                  <c:v>7.2499999999999995E-2</c:v>
                </c:pt>
                <c:pt idx="1801">
                  <c:v>0.05</c:v>
                </c:pt>
                <c:pt idx="1802">
                  <c:v>0.05</c:v>
                </c:pt>
                <c:pt idx="1803">
                  <c:v>0.06</c:v>
                </c:pt>
                <c:pt idx="1804">
                  <c:v>-2.5000000000000001E-3</c:v>
                </c:pt>
                <c:pt idx="1805">
                  <c:v>-2.2499999999999999E-2</c:v>
                </c:pt>
                <c:pt idx="1806">
                  <c:v>-3.2500000000000001E-2</c:v>
                </c:pt>
                <c:pt idx="1807">
                  <c:v>-2.5000000000000001E-3</c:v>
                </c:pt>
                <c:pt idx="1808">
                  <c:v>4.2500000000000003E-2</c:v>
                </c:pt>
                <c:pt idx="1809">
                  <c:v>5.7500000000000002E-2</c:v>
                </c:pt>
                <c:pt idx="1810">
                  <c:v>3.7499999999999999E-2</c:v>
                </c:pt>
                <c:pt idx="1811">
                  <c:v>0.02</c:v>
                </c:pt>
                <c:pt idx="1812">
                  <c:v>-5.0000000000000001E-3</c:v>
                </c:pt>
                <c:pt idx="1813">
                  <c:v>-5.0000000000000001E-3</c:v>
                </c:pt>
                <c:pt idx="1814">
                  <c:v>-1.2500000000000001E-2</c:v>
                </c:pt>
                <c:pt idx="1815">
                  <c:v>-1.7500000000000002E-2</c:v>
                </c:pt>
                <c:pt idx="1816">
                  <c:v>-2.5000000000000001E-3</c:v>
                </c:pt>
                <c:pt idx="1817">
                  <c:v>-7.4999999999999997E-3</c:v>
                </c:pt>
                <c:pt idx="1818">
                  <c:v>-2.2499999999999999E-2</c:v>
                </c:pt>
                <c:pt idx="1819">
                  <c:v>-1.2500000000000001E-2</c:v>
                </c:pt>
                <c:pt idx="1820">
                  <c:v>-1.7500000000000002E-2</c:v>
                </c:pt>
                <c:pt idx="1821">
                  <c:v>7.4999999999999997E-3</c:v>
                </c:pt>
                <c:pt idx="1822">
                  <c:v>-2.5000000000000001E-3</c:v>
                </c:pt>
                <c:pt idx="1823">
                  <c:v>-1.2500000000000001E-2</c:v>
                </c:pt>
                <c:pt idx="1824">
                  <c:v>-1.4999999999999999E-2</c:v>
                </c:pt>
                <c:pt idx="1825">
                  <c:v>-0.03</c:v>
                </c:pt>
                <c:pt idx="1826">
                  <c:v>-3.2500000000000001E-2</c:v>
                </c:pt>
                <c:pt idx="1827">
                  <c:v>-2.2499999999999999E-2</c:v>
                </c:pt>
                <c:pt idx="1828">
                  <c:v>7.4999999999999997E-3</c:v>
                </c:pt>
                <c:pt idx="1829">
                  <c:v>2.2499999999999999E-2</c:v>
                </c:pt>
                <c:pt idx="1830">
                  <c:v>2.2499999999999999E-2</c:v>
                </c:pt>
                <c:pt idx="1831">
                  <c:v>5.7500000000000002E-2</c:v>
                </c:pt>
                <c:pt idx="1832">
                  <c:v>7.0000000000000007E-2</c:v>
                </c:pt>
                <c:pt idx="1833">
                  <c:v>6.5000000000000002E-2</c:v>
                </c:pt>
                <c:pt idx="1834">
                  <c:v>6.25E-2</c:v>
                </c:pt>
                <c:pt idx="1835">
                  <c:v>7.0000000000000007E-2</c:v>
                </c:pt>
                <c:pt idx="1836">
                  <c:v>6.5000000000000002E-2</c:v>
                </c:pt>
                <c:pt idx="1837">
                  <c:v>5.7500000000000002E-2</c:v>
                </c:pt>
                <c:pt idx="1838">
                  <c:v>5.7500000000000002E-2</c:v>
                </c:pt>
                <c:pt idx="1839">
                  <c:v>9.5000000000000001E-2</c:v>
                </c:pt>
                <c:pt idx="1840">
                  <c:v>0.11</c:v>
                </c:pt>
                <c:pt idx="1841">
                  <c:v>9.2499999999999999E-2</c:v>
                </c:pt>
                <c:pt idx="1842">
                  <c:v>8.7499999999999994E-2</c:v>
                </c:pt>
                <c:pt idx="1843">
                  <c:v>0.11</c:v>
                </c:pt>
                <c:pt idx="1844">
                  <c:v>9.2499999999999999E-2</c:v>
                </c:pt>
                <c:pt idx="1845">
                  <c:v>9.2499999999999999E-2</c:v>
                </c:pt>
                <c:pt idx="1846">
                  <c:v>0.105</c:v>
                </c:pt>
                <c:pt idx="1847">
                  <c:v>7.2499999999999995E-2</c:v>
                </c:pt>
                <c:pt idx="1848">
                  <c:v>7.7499999999999999E-2</c:v>
                </c:pt>
                <c:pt idx="1849">
                  <c:v>9.2499999999999999E-2</c:v>
                </c:pt>
                <c:pt idx="1850">
                  <c:v>8.7499999999999994E-2</c:v>
                </c:pt>
                <c:pt idx="1851">
                  <c:v>6.7500000000000004E-2</c:v>
                </c:pt>
                <c:pt idx="1852">
                  <c:v>4.4999999999999998E-2</c:v>
                </c:pt>
                <c:pt idx="1853">
                  <c:v>4.4999999999999998E-2</c:v>
                </c:pt>
                <c:pt idx="1854">
                  <c:v>4.1300000000000003E-2</c:v>
                </c:pt>
                <c:pt idx="1855">
                  <c:v>4.6300000000000001E-2</c:v>
                </c:pt>
                <c:pt idx="1856">
                  <c:v>9.7500000000000003E-2</c:v>
                </c:pt>
                <c:pt idx="1857">
                  <c:v>9.2499999999999999E-2</c:v>
                </c:pt>
                <c:pt idx="1858">
                  <c:v>0.12</c:v>
                </c:pt>
                <c:pt idx="1859">
                  <c:v>0.125</c:v>
                </c:pt>
                <c:pt idx="1860">
                  <c:v>9.7500000000000003E-2</c:v>
                </c:pt>
                <c:pt idx="1861">
                  <c:v>8.5000000000000006E-2</c:v>
                </c:pt>
                <c:pt idx="1862">
                  <c:v>6.5000000000000002E-2</c:v>
                </c:pt>
                <c:pt idx="1863">
                  <c:v>5.5E-2</c:v>
                </c:pt>
                <c:pt idx="1864">
                  <c:v>6.5000000000000002E-2</c:v>
                </c:pt>
                <c:pt idx="1865">
                  <c:v>6.5000000000000002E-2</c:v>
                </c:pt>
                <c:pt idx="1866">
                  <c:v>5.3800000000000001E-2</c:v>
                </c:pt>
                <c:pt idx="1867">
                  <c:v>0.04</c:v>
                </c:pt>
                <c:pt idx="1868">
                  <c:v>0.03</c:v>
                </c:pt>
                <c:pt idx="1869">
                  <c:v>7.4999999999999997E-3</c:v>
                </c:pt>
                <c:pt idx="1870">
                  <c:v>0.06</c:v>
                </c:pt>
                <c:pt idx="1871">
                  <c:v>6.5000000000000002E-2</c:v>
                </c:pt>
                <c:pt idx="1872">
                  <c:v>0.04</c:v>
                </c:pt>
                <c:pt idx="1873">
                  <c:v>0.04</c:v>
                </c:pt>
                <c:pt idx="1874">
                  <c:v>3.7499999999999999E-2</c:v>
                </c:pt>
                <c:pt idx="1875">
                  <c:v>3.5000000000000003E-2</c:v>
                </c:pt>
                <c:pt idx="1876">
                  <c:v>2.75E-2</c:v>
                </c:pt>
                <c:pt idx="1877">
                  <c:v>2.75E-2</c:v>
                </c:pt>
                <c:pt idx="1878">
                  <c:v>3.7499999999999999E-2</c:v>
                </c:pt>
                <c:pt idx="1879">
                  <c:v>3.5000000000000003E-2</c:v>
                </c:pt>
                <c:pt idx="1880">
                  <c:v>0.04</c:v>
                </c:pt>
                <c:pt idx="1881">
                  <c:v>6.5000000000000002E-2</c:v>
                </c:pt>
                <c:pt idx="1882">
                  <c:v>5.7500000000000002E-2</c:v>
                </c:pt>
                <c:pt idx="1883">
                  <c:v>3.2500000000000001E-2</c:v>
                </c:pt>
                <c:pt idx="1884">
                  <c:v>4.2500000000000003E-2</c:v>
                </c:pt>
                <c:pt idx="1885">
                  <c:v>2.5000000000000001E-2</c:v>
                </c:pt>
                <c:pt idx="1886">
                  <c:v>7.4999999999999997E-3</c:v>
                </c:pt>
                <c:pt idx="1887">
                  <c:v>0.01</c:v>
                </c:pt>
                <c:pt idx="1888">
                  <c:v>0.01</c:v>
                </c:pt>
                <c:pt idx="1889">
                  <c:v>-2.5000000000000001E-3</c:v>
                </c:pt>
                <c:pt idx="1890">
                  <c:v>2.2499999999999999E-2</c:v>
                </c:pt>
                <c:pt idx="1891">
                  <c:v>2.5000000000000001E-2</c:v>
                </c:pt>
                <c:pt idx="1892">
                  <c:v>1.4999999999999999E-2</c:v>
                </c:pt>
                <c:pt idx="1893">
                  <c:v>5.0000000000000001E-3</c:v>
                </c:pt>
                <c:pt idx="1894">
                  <c:v>0.01</c:v>
                </c:pt>
                <c:pt idx="1895">
                  <c:v>0.04</c:v>
                </c:pt>
                <c:pt idx="1896">
                  <c:v>4.2500000000000003E-2</c:v>
                </c:pt>
                <c:pt idx="1897">
                  <c:v>4.7500000000000001E-2</c:v>
                </c:pt>
                <c:pt idx="1898">
                  <c:v>5.7500000000000002E-2</c:v>
                </c:pt>
                <c:pt idx="1899">
                  <c:v>5.5E-2</c:v>
                </c:pt>
                <c:pt idx="1900">
                  <c:v>4.2500000000000003E-2</c:v>
                </c:pt>
                <c:pt idx="1901">
                  <c:v>0.04</c:v>
                </c:pt>
                <c:pt idx="1902">
                  <c:v>4.7500000000000001E-2</c:v>
                </c:pt>
                <c:pt idx="1903">
                  <c:v>4.7500000000000001E-2</c:v>
                </c:pt>
                <c:pt idx="1904">
                  <c:v>0.05</c:v>
                </c:pt>
                <c:pt idx="1905">
                  <c:v>3.7499999999999999E-2</c:v>
                </c:pt>
                <c:pt idx="1906">
                  <c:v>0.04</c:v>
                </c:pt>
                <c:pt idx="1907">
                  <c:v>4.4999999999999998E-2</c:v>
                </c:pt>
                <c:pt idx="1908">
                  <c:v>3.7499999999999999E-2</c:v>
                </c:pt>
                <c:pt idx="1909">
                  <c:v>0.06</c:v>
                </c:pt>
                <c:pt idx="1910">
                  <c:v>0.09</c:v>
                </c:pt>
                <c:pt idx="1911">
                  <c:v>0.125</c:v>
                </c:pt>
                <c:pt idx="1912">
                  <c:v>0.14249999999999999</c:v>
                </c:pt>
                <c:pt idx="1913">
                  <c:v>0.15</c:v>
                </c:pt>
                <c:pt idx="1914">
                  <c:v>0.13500000000000001</c:v>
                </c:pt>
                <c:pt idx="1915">
                  <c:v>0.1275</c:v>
                </c:pt>
                <c:pt idx="1916">
                  <c:v>0.13500000000000001</c:v>
                </c:pt>
                <c:pt idx="1917">
                  <c:v>0.14499999999999999</c:v>
                </c:pt>
                <c:pt idx="1918">
                  <c:v>0.17499999999999999</c:v>
                </c:pt>
                <c:pt idx="1919">
                  <c:v>0.18</c:v>
                </c:pt>
                <c:pt idx="1920">
                  <c:v>0.2</c:v>
                </c:pt>
                <c:pt idx="1921">
                  <c:v>0.21249999999999999</c:v>
                </c:pt>
                <c:pt idx="1922">
                  <c:v>0.19750000000000001</c:v>
                </c:pt>
                <c:pt idx="1923">
                  <c:v>0.2475</c:v>
                </c:pt>
                <c:pt idx="1924">
                  <c:v>0.24249999999999999</c:v>
                </c:pt>
                <c:pt idx="1925">
                  <c:v>0.23749999999999999</c:v>
                </c:pt>
                <c:pt idx="1926">
                  <c:v>0.26250000000000001</c:v>
                </c:pt>
                <c:pt idx="1927">
                  <c:v>0.30249999999999999</c:v>
                </c:pt>
                <c:pt idx="1928">
                  <c:v>0.29499999999999998</c:v>
                </c:pt>
                <c:pt idx="1929">
                  <c:v>0.26500000000000001</c:v>
                </c:pt>
                <c:pt idx="1930">
                  <c:v>0.3</c:v>
                </c:pt>
                <c:pt idx="1931">
                  <c:v>0.32250000000000001</c:v>
                </c:pt>
                <c:pt idx="1932">
                  <c:v>0.3075</c:v>
                </c:pt>
                <c:pt idx="1933">
                  <c:v>0.32250000000000001</c:v>
                </c:pt>
                <c:pt idx="1934">
                  <c:v>0.33</c:v>
                </c:pt>
                <c:pt idx="1935">
                  <c:v>0.33750000000000002</c:v>
                </c:pt>
                <c:pt idx="1936">
                  <c:v>0.34749999999999998</c:v>
                </c:pt>
                <c:pt idx="1937">
                  <c:v>0.315</c:v>
                </c:pt>
                <c:pt idx="1938">
                  <c:v>0.33</c:v>
                </c:pt>
                <c:pt idx="1939">
                  <c:v>0.33</c:v>
                </c:pt>
                <c:pt idx="1940">
                  <c:v>0.31</c:v>
                </c:pt>
                <c:pt idx="1941">
                  <c:v>0.3075</c:v>
                </c:pt>
                <c:pt idx="1942">
                  <c:v>0.27750000000000002</c:v>
                </c:pt>
                <c:pt idx="1943">
                  <c:v>0.27250000000000002</c:v>
                </c:pt>
                <c:pt idx="1944">
                  <c:v>0.27750000000000002</c:v>
                </c:pt>
                <c:pt idx="1945">
                  <c:v>0.27250000000000002</c:v>
                </c:pt>
                <c:pt idx="1946">
                  <c:v>0.26250000000000001</c:v>
                </c:pt>
                <c:pt idx="1947">
                  <c:v>0.25750000000000001</c:v>
                </c:pt>
                <c:pt idx="1948">
                  <c:v>0.26</c:v>
                </c:pt>
                <c:pt idx="1949">
                  <c:v>0.28749999999999998</c:v>
                </c:pt>
                <c:pt idx="1950">
                  <c:v>0.29499999999999998</c:v>
                </c:pt>
                <c:pt idx="1951">
                  <c:v>0.28000000000000003</c:v>
                </c:pt>
                <c:pt idx="1952">
                  <c:v>0.28749999999999998</c:v>
                </c:pt>
                <c:pt idx="1953">
                  <c:v>0.28499999999999998</c:v>
                </c:pt>
                <c:pt idx="1954">
                  <c:v>0.28499999999999998</c:v>
                </c:pt>
                <c:pt idx="1955">
                  <c:v>0.27</c:v>
                </c:pt>
                <c:pt idx="1956">
                  <c:v>0.26500000000000001</c:v>
                </c:pt>
                <c:pt idx="1957">
                  <c:v>0.255</c:v>
                </c:pt>
                <c:pt idx="1958">
                  <c:v>0.25</c:v>
                </c:pt>
                <c:pt idx="1959">
                  <c:v>0.25</c:v>
                </c:pt>
                <c:pt idx="1960">
                  <c:v>0.2525</c:v>
                </c:pt>
                <c:pt idx="1961">
                  <c:v>0.20749999999999999</c:v>
                </c:pt>
                <c:pt idx="1962">
                  <c:v>0.22750000000000001</c:v>
                </c:pt>
                <c:pt idx="1963">
                  <c:v>0.24249999999999999</c:v>
                </c:pt>
                <c:pt idx="1964">
                  <c:v>0.24249999999999999</c:v>
                </c:pt>
                <c:pt idx="1965">
                  <c:v>0.22</c:v>
                </c:pt>
                <c:pt idx="1966">
                  <c:v>0.20749999999999999</c:v>
                </c:pt>
                <c:pt idx="1967">
                  <c:v>0.20749999999999999</c:v>
                </c:pt>
                <c:pt idx="1968">
                  <c:v>0.20749999999999999</c:v>
                </c:pt>
                <c:pt idx="1969">
                  <c:v>0.215</c:v>
                </c:pt>
                <c:pt idx="1970">
                  <c:v>0.17749999999999999</c:v>
                </c:pt>
                <c:pt idx="1971">
                  <c:v>0.20499999999999999</c:v>
                </c:pt>
                <c:pt idx="1972">
                  <c:v>0.19750000000000001</c:v>
                </c:pt>
                <c:pt idx="1973">
                  <c:v>0.19</c:v>
                </c:pt>
                <c:pt idx="1974">
                  <c:v>0.19750000000000001</c:v>
                </c:pt>
                <c:pt idx="1975">
                  <c:v>0.1875</c:v>
                </c:pt>
                <c:pt idx="1976">
                  <c:v>0.21</c:v>
                </c:pt>
                <c:pt idx="1977">
                  <c:v>0.20749999999999999</c:v>
                </c:pt>
                <c:pt idx="1978">
                  <c:v>0.23</c:v>
                </c:pt>
                <c:pt idx="1979">
                  <c:v>0.22750000000000001</c:v>
                </c:pt>
                <c:pt idx="1980">
                  <c:v>0.2475</c:v>
                </c:pt>
                <c:pt idx="1981">
                  <c:v>0.3175</c:v>
                </c:pt>
                <c:pt idx="1982">
                  <c:v>0.32</c:v>
                </c:pt>
                <c:pt idx="1983">
                  <c:v>0.34499999999999997</c:v>
                </c:pt>
                <c:pt idx="1984">
                  <c:v>0.34749999999999998</c:v>
                </c:pt>
                <c:pt idx="1985">
                  <c:v>0.36249999999999999</c:v>
                </c:pt>
                <c:pt idx="1986">
                  <c:v>0.33</c:v>
                </c:pt>
                <c:pt idx="1987">
                  <c:v>0.30249999999999999</c:v>
                </c:pt>
                <c:pt idx="1988">
                  <c:v>0.3075</c:v>
                </c:pt>
                <c:pt idx="1989">
                  <c:v>0.30249999999999999</c:v>
                </c:pt>
                <c:pt idx="1990">
                  <c:v>0.30499999999999999</c:v>
                </c:pt>
                <c:pt idx="1991">
                  <c:v>0.26500000000000001</c:v>
                </c:pt>
                <c:pt idx="1992">
                  <c:v>0.27250000000000002</c:v>
                </c:pt>
                <c:pt idx="1993">
                  <c:v>0.255</c:v>
                </c:pt>
                <c:pt idx="1994">
                  <c:v>0.27500000000000002</c:v>
                </c:pt>
                <c:pt idx="1995">
                  <c:v>0.28749999999999998</c:v>
                </c:pt>
                <c:pt idx="1996">
                  <c:v>0.27</c:v>
                </c:pt>
                <c:pt idx="1997">
                  <c:v>0.29630000000000001</c:v>
                </c:pt>
                <c:pt idx="1998">
                  <c:v>0.33</c:v>
                </c:pt>
                <c:pt idx="1999">
                  <c:v>0.35</c:v>
                </c:pt>
                <c:pt idx="2000">
                  <c:v>0.34</c:v>
                </c:pt>
                <c:pt idx="2001">
                  <c:v>0.36249999999999999</c:v>
                </c:pt>
                <c:pt idx="2002">
                  <c:v>0.34250000000000003</c:v>
                </c:pt>
                <c:pt idx="2003">
                  <c:v>0.315</c:v>
                </c:pt>
                <c:pt idx="2004">
                  <c:v>0.34</c:v>
                </c:pt>
                <c:pt idx="2005">
                  <c:v>0.29499999999999998</c:v>
                </c:pt>
                <c:pt idx="2006">
                  <c:v>0.28000000000000003</c:v>
                </c:pt>
                <c:pt idx="2007">
                  <c:v>0.24249999999999999</c:v>
                </c:pt>
                <c:pt idx="2008">
                  <c:v>0.2</c:v>
                </c:pt>
                <c:pt idx="2009">
                  <c:v>0.16</c:v>
                </c:pt>
                <c:pt idx="2010">
                  <c:v>0.215</c:v>
                </c:pt>
                <c:pt idx="2011">
                  <c:v>0.20499999999999999</c:v>
                </c:pt>
                <c:pt idx="2012">
                  <c:v>0.2225</c:v>
                </c:pt>
                <c:pt idx="2013">
                  <c:v>0.255</c:v>
                </c:pt>
                <c:pt idx="2014">
                  <c:v>0.23</c:v>
                </c:pt>
                <c:pt idx="2015">
                  <c:v>0.28000000000000003</c:v>
                </c:pt>
                <c:pt idx="2016">
                  <c:v>0.33</c:v>
                </c:pt>
                <c:pt idx="2017">
                  <c:v>0.30249999999999999</c:v>
                </c:pt>
                <c:pt idx="2018">
                  <c:v>0.32750000000000001</c:v>
                </c:pt>
                <c:pt idx="2019">
                  <c:v>0.32500000000000001</c:v>
                </c:pt>
                <c:pt idx="2020">
                  <c:v>0.30499999999999999</c:v>
                </c:pt>
                <c:pt idx="2021">
                  <c:v>0.26500000000000001</c:v>
                </c:pt>
                <c:pt idx="2022">
                  <c:v>0.23749999999999999</c:v>
                </c:pt>
                <c:pt idx="2023">
                  <c:v>0.23250000000000001</c:v>
                </c:pt>
                <c:pt idx="2024">
                  <c:v>0.2175</c:v>
                </c:pt>
                <c:pt idx="2025">
                  <c:v>0.22</c:v>
                </c:pt>
                <c:pt idx="2026">
                  <c:v>0.20499999999999999</c:v>
                </c:pt>
                <c:pt idx="2027">
                  <c:v>0.215</c:v>
                </c:pt>
                <c:pt idx="2028">
                  <c:v>0.22</c:v>
                </c:pt>
                <c:pt idx="2029">
                  <c:v>0.23749999999999999</c:v>
                </c:pt>
                <c:pt idx="2030">
                  <c:v>0.23250000000000001</c:v>
                </c:pt>
                <c:pt idx="2031">
                  <c:v>0.22</c:v>
                </c:pt>
                <c:pt idx="2032">
                  <c:v>0.215</c:v>
                </c:pt>
                <c:pt idx="2033">
                  <c:v>0.20250000000000001</c:v>
                </c:pt>
                <c:pt idx="2034">
                  <c:v>0.18</c:v>
                </c:pt>
                <c:pt idx="2035">
                  <c:v>0.18</c:v>
                </c:pt>
                <c:pt idx="2036">
                  <c:v>0.1825</c:v>
                </c:pt>
                <c:pt idx="2037">
                  <c:v>0.18</c:v>
                </c:pt>
                <c:pt idx="2038">
                  <c:v>0.20749999999999999</c:v>
                </c:pt>
                <c:pt idx="2039">
                  <c:v>0.2175</c:v>
                </c:pt>
                <c:pt idx="2040">
                  <c:v>0.22</c:v>
                </c:pt>
                <c:pt idx="2041">
                  <c:v>0.215</c:v>
                </c:pt>
                <c:pt idx="2042">
                  <c:v>0.2</c:v>
                </c:pt>
                <c:pt idx="2043">
                  <c:v>0.22500000000000001</c:v>
                </c:pt>
                <c:pt idx="2044">
                  <c:v>0.23749999999999999</c:v>
                </c:pt>
                <c:pt idx="2045">
                  <c:v>0.23</c:v>
                </c:pt>
                <c:pt idx="2046">
                  <c:v>0.2225</c:v>
                </c:pt>
                <c:pt idx="2047">
                  <c:v>0.24249999999999999</c:v>
                </c:pt>
                <c:pt idx="2048">
                  <c:v>0.25</c:v>
                </c:pt>
                <c:pt idx="2049">
                  <c:v>0.26</c:v>
                </c:pt>
                <c:pt idx="2050">
                  <c:v>0.245</c:v>
                </c:pt>
                <c:pt idx="2051">
                  <c:v>0.26</c:v>
                </c:pt>
                <c:pt idx="2052">
                  <c:v>0.26</c:v>
                </c:pt>
                <c:pt idx="2053">
                  <c:v>0.3075</c:v>
                </c:pt>
                <c:pt idx="2054">
                  <c:v>0.29499999999999998</c:v>
                </c:pt>
                <c:pt idx="2055">
                  <c:v>0.31</c:v>
                </c:pt>
                <c:pt idx="2056">
                  <c:v>0.30499999999999999</c:v>
                </c:pt>
                <c:pt idx="2057">
                  <c:v>0.27750000000000002</c:v>
                </c:pt>
                <c:pt idx="2058">
                  <c:v>0.26</c:v>
                </c:pt>
                <c:pt idx="2059">
                  <c:v>0.27</c:v>
                </c:pt>
                <c:pt idx="2060">
                  <c:v>0.26500000000000001</c:v>
                </c:pt>
                <c:pt idx="2061">
                  <c:v>0.2525</c:v>
                </c:pt>
                <c:pt idx="2062">
                  <c:v>0.20499999999999999</c:v>
                </c:pt>
                <c:pt idx="2063">
                  <c:v>0.2175</c:v>
                </c:pt>
                <c:pt idx="2064">
                  <c:v>0.215</c:v>
                </c:pt>
                <c:pt idx="2065">
                  <c:v>0.185</c:v>
                </c:pt>
                <c:pt idx="2066">
                  <c:v>0.19750000000000001</c:v>
                </c:pt>
                <c:pt idx="2067">
                  <c:v>0.1875</c:v>
                </c:pt>
                <c:pt idx="2068">
                  <c:v>0.17749999999999999</c:v>
                </c:pt>
                <c:pt idx="2069">
                  <c:v>0.19</c:v>
                </c:pt>
                <c:pt idx="2070">
                  <c:v>0.2</c:v>
                </c:pt>
                <c:pt idx="2071">
                  <c:v>0.20630000000000001</c:v>
                </c:pt>
                <c:pt idx="2072">
                  <c:v>0.20499999999999999</c:v>
                </c:pt>
                <c:pt idx="2073">
                  <c:v>0.2225</c:v>
                </c:pt>
                <c:pt idx="2074">
                  <c:v>0.23250000000000001</c:v>
                </c:pt>
                <c:pt idx="2075">
                  <c:v>0.2475</c:v>
                </c:pt>
                <c:pt idx="2076">
                  <c:v>0.21</c:v>
                </c:pt>
                <c:pt idx="2077">
                  <c:v>0.19500000000000001</c:v>
                </c:pt>
                <c:pt idx="2078">
                  <c:v>0.1925</c:v>
                </c:pt>
                <c:pt idx="2079">
                  <c:v>0.20250000000000001</c:v>
                </c:pt>
                <c:pt idx="2080">
                  <c:v>0.2225</c:v>
                </c:pt>
                <c:pt idx="2081">
                  <c:v>0.2175</c:v>
                </c:pt>
                <c:pt idx="2082">
                  <c:v>0.22750000000000001</c:v>
                </c:pt>
                <c:pt idx="2083">
                  <c:v>0.23499999999999999</c:v>
                </c:pt>
                <c:pt idx="2084">
                  <c:v>0.26</c:v>
                </c:pt>
                <c:pt idx="2085">
                  <c:v>0.2475</c:v>
                </c:pt>
                <c:pt idx="2086">
                  <c:v>0.26</c:v>
                </c:pt>
                <c:pt idx="2087">
                  <c:v>0.26</c:v>
                </c:pt>
                <c:pt idx="2088">
                  <c:v>0.29499999999999998</c:v>
                </c:pt>
                <c:pt idx="2089">
                  <c:v>0.3175</c:v>
                </c:pt>
                <c:pt idx="2090">
                  <c:v>0.32250000000000001</c:v>
                </c:pt>
                <c:pt idx="2091">
                  <c:v>0.32</c:v>
                </c:pt>
                <c:pt idx="2092">
                  <c:v>0.30249999999999999</c:v>
                </c:pt>
                <c:pt idx="2093">
                  <c:v>0.33379999999999999</c:v>
                </c:pt>
                <c:pt idx="2094">
                  <c:v>0.35749999999999998</c:v>
                </c:pt>
                <c:pt idx="2095">
                  <c:v>0.35499999999999998</c:v>
                </c:pt>
                <c:pt idx="2096">
                  <c:v>0.36</c:v>
                </c:pt>
                <c:pt idx="2097">
                  <c:v>0.34</c:v>
                </c:pt>
                <c:pt idx="2098">
                  <c:v>0.34749999999999998</c:v>
                </c:pt>
                <c:pt idx="2099">
                  <c:v>0.31879999999999997</c:v>
                </c:pt>
                <c:pt idx="2100">
                  <c:v>0.33750000000000002</c:v>
                </c:pt>
                <c:pt idx="2101">
                  <c:v>0.3775</c:v>
                </c:pt>
                <c:pt idx="2102">
                  <c:v>0.40250000000000002</c:v>
                </c:pt>
                <c:pt idx="2103">
                  <c:v>0.39250000000000002</c:v>
                </c:pt>
                <c:pt idx="2104">
                  <c:v>0.41</c:v>
                </c:pt>
                <c:pt idx="2105">
                  <c:v>0.435</c:v>
                </c:pt>
                <c:pt idx="2106">
                  <c:v>0.41499999999999998</c:v>
                </c:pt>
                <c:pt idx="2107">
                  <c:v>0.41</c:v>
                </c:pt>
                <c:pt idx="2108">
                  <c:v>0.4</c:v>
                </c:pt>
                <c:pt idx="2109">
                  <c:v>0.40500000000000003</c:v>
                </c:pt>
                <c:pt idx="2110">
                  <c:v>0.37</c:v>
                </c:pt>
                <c:pt idx="2111">
                  <c:v>0.35499999999999998</c:v>
                </c:pt>
                <c:pt idx="2112">
                  <c:v>0.35249999999999998</c:v>
                </c:pt>
                <c:pt idx="2113">
                  <c:v>0.35749999999999998</c:v>
                </c:pt>
                <c:pt idx="2114">
                  <c:v>0.33250000000000002</c:v>
                </c:pt>
                <c:pt idx="2115">
                  <c:v>0.32500000000000001</c:v>
                </c:pt>
                <c:pt idx="2116">
                  <c:v>0.32500000000000001</c:v>
                </c:pt>
                <c:pt idx="2117">
                  <c:v>0.29499999999999998</c:v>
                </c:pt>
                <c:pt idx="2118">
                  <c:v>0.32</c:v>
                </c:pt>
                <c:pt idx="2119">
                  <c:v>0.3125</c:v>
                </c:pt>
                <c:pt idx="2120">
                  <c:v>0.32</c:v>
                </c:pt>
                <c:pt idx="2121">
                  <c:v>0.32750000000000001</c:v>
                </c:pt>
                <c:pt idx="2122">
                  <c:v>0.33750000000000002</c:v>
                </c:pt>
                <c:pt idx="2123">
                  <c:v>0.33500000000000002</c:v>
                </c:pt>
                <c:pt idx="2124">
                  <c:v>0.34</c:v>
                </c:pt>
                <c:pt idx="2125">
                  <c:v>0.34749999999999998</c:v>
                </c:pt>
                <c:pt idx="2126">
                  <c:v>0.35499999999999998</c:v>
                </c:pt>
                <c:pt idx="2127">
                  <c:v>0.34</c:v>
                </c:pt>
                <c:pt idx="2128">
                  <c:v>0.32</c:v>
                </c:pt>
                <c:pt idx="2129">
                  <c:v>0.32500000000000001</c:v>
                </c:pt>
                <c:pt idx="2130">
                  <c:v>0.32379999999999998</c:v>
                </c:pt>
                <c:pt idx="2131">
                  <c:v>0.29499999999999998</c:v>
                </c:pt>
                <c:pt idx="2132">
                  <c:v>0.28999999999999998</c:v>
                </c:pt>
                <c:pt idx="2133">
                  <c:v>0.28999999999999998</c:v>
                </c:pt>
                <c:pt idx="2134">
                  <c:v>0.26750000000000002</c:v>
                </c:pt>
                <c:pt idx="2135">
                  <c:v>0.28249999999999997</c:v>
                </c:pt>
                <c:pt idx="2136">
                  <c:v>0.26250000000000001</c:v>
                </c:pt>
                <c:pt idx="2137">
                  <c:v>0.245</c:v>
                </c:pt>
                <c:pt idx="2138">
                  <c:v>0.2525</c:v>
                </c:pt>
                <c:pt idx="2139">
                  <c:v>0.24</c:v>
                </c:pt>
                <c:pt idx="2140">
                  <c:v>0.255</c:v>
                </c:pt>
                <c:pt idx="2141">
                  <c:v>0.23749999999999999</c:v>
                </c:pt>
                <c:pt idx="2142">
                  <c:v>0.22750000000000001</c:v>
                </c:pt>
                <c:pt idx="2143">
                  <c:v>0.245</c:v>
                </c:pt>
                <c:pt idx="2144">
                  <c:v>0.22</c:v>
                </c:pt>
                <c:pt idx="2145">
                  <c:v>0.23499999999999999</c:v>
                </c:pt>
                <c:pt idx="2146">
                  <c:v>0.21249999999999999</c:v>
                </c:pt>
                <c:pt idx="2147">
                  <c:v>0.23</c:v>
                </c:pt>
                <c:pt idx="2148">
                  <c:v>0.22500000000000001</c:v>
                </c:pt>
                <c:pt idx="2149">
                  <c:v>0.2225</c:v>
                </c:pt>
                <c:pt idx="2150">
                  <c:v>0.245</c:v>
                </c:pt>
                <c:pt idx="2151">
                  <c:v>0.2475</c:v>
                </c:pt>
                <c:pt idx="2152">
                  <c:v>0.215</c:v>
                </c:pt>
                <c:pt idx="2153">
                  <c:v>0.22500000000000001</c:v>
                </c:pt>
                <c:pt idx="2154">
                  <c:v>0.20749999999999999</c:v>
                </c:pt>
                <c:pt idx="2155">
                  <c:v>0.2</c:v>
                </c:pt>
                <c:pt idx="2156">
                  <c:v>0.17499999999999999</c:v>
                </c:pt>
                <c:pt idx="2157">
                  <c:v>0.16500000000000001</c:v>
                </c:pt>
                <c:pt idx="2158">
                  <c:v>0.17</c:v>
                </c:pt>
                <c:pt idx="2159">
                  <c:v>0.17249999999999999</c:v>
                </c:pt>
                <c:pt idx="2160">
                  <c:v>0.16750000000000001</c:v>
                </c:pt>
                <c:pt idx="2161">
                  <c:v>0.17</c:v>
                </c:pt>
                <c:pt idx="2162">
                  <c:v>0.1575</c:v>
                </c:pt>
                <c:pt idx="2163">
                  <c:v>0.11</c:v>
                </c:pt>
                <c:pt idx="2164">
                  <c:v>0.105</c:v>
                </c:pt>
                <c:pt idx="2165">
                  <c:v>0.125</c:v>
                </c:pt>
                <c:pt idx="2166">
                  <c:v>0.14499999999999999</c:v>
                </c:pt>
                <c:pt idx="2167">
                  <c:v>0.17</c:v>
                </c:pt>
                <c:pt idx="2168">
                  <c:v>0.16500000000000001</c:v>
                </c:pt>
                <c:pt idx="2169">
                  <c:v>0.1525</c:v>
                </c:pt>
                <c:pt idx="2170">
                  <c:v>0.155</c:v>
                </c:pt>
                <c:pt idx="2171">
                  <c:v>0.16</c:v>
                </c:pt>
                <c:pt idx="2172">
                  <c:v>0.14499999999999999</c:v>
                </c:pt>
                <c:pt idx="2173">
                  <c:v>0.16750000000000001</c:v>
                </c:pt>
                <c:pt idx="2174">
                  <c:v>0.16</c:v>
                </c:pt>
                <c:pt idx="2175">
                  <c:v>0.17499999999999999</c:v>
                </c:pt>
                <c:pt idx="2176">
                  <c:v>0.16250000000000001</c:v>
                </c:pt>
                <c:pt idx="2177">
                  <c:v>0.1525</c:v>
                </c:pt>
                <c:pt idx="2178">
                  <c:v>0.14000000000000001</c:v>
                </c:pt>
                <c:pt idx="2179">
                  <c:v>0.1125</c:v>
                </c:pt>
                <c:pt idx="2180">
                  <c:v>0.125</c:v>
                </c:pt>
                <c:pt idx="2181">
                  <c:v>0.13250000000000001</c:v>
                </c:pt>
                <c:pt idx="2182">
                  <c:v>0.11749999999999999</c:v>
                </c:pt>
                <c:pt idx="2183">
                  <c:v>0.11</c:v>
                </c:pt>
                <c:pt idx="2184">
                  <c:v>8.7499999999999994E-2</c:v>
                </c:pt>
                <c:pt idx="2185">
                  <c:v>0.08</c:v>
                </c:pt>
                <c:pt idx="2186">
                  <c:v>9.7500000000000003E-2</c:v>
                </c:pt>
                <c:pt idx="2187">
                  <c:v>0.11</c:v>
                </c:pt>
                <c:pt idx="2188">
                  <c:v>0.1</c:v>
                </c:pt>
                <c:pt idx="2189">
                  <c:v>7.2499999999999995E-2</c:v>
                </c:pt>
                <c:pt idx="2190">
                  <c:v>4.4999999999999998E-2</c:v>
                </c:pt>
                <c:pt idx="2191">
                  <c:v>0.06</c:v>
                </c:pt>
                <c:pt idx="2192">
                  <c:v>8.5000000000000006E-2</c:v>
                </c:pt>
                <c:pt idx="2193">
                  <c:v>9.7500000000000003E-2</c:v>
                </c:pt>
                <c:pt idx="2194">
                  <c:v>0.08</c:v>
                </c:pt>
                <c:pt idx="2195">
                  <c:v>7.0000000000000007E-2</c:v>
                </c:pt>
                <c:pt idx="2196">
                  <c:v>0.08</c:v>
                </c:pt>
                <c:pt idx="2197">
                  <c:v>7.7499999999999999E-2</c:v>
                </c:pt>
                <c:pt idx="2198">
                  <c:v>6.7500000000000004E-2</c:v>
                </c:pt>
                <c:pt idx="2199">
                  <c:v>8.2500000000000004E-2</c:v>
                </c:pt>
                <c:pt idx="2200">
                  <c:v>7.2499999999999995E-2</c:v>
                </c:pt>
                <c:pt idx="2201">
                  <c:v>7.4999999999999997E-2</c:v>
                </c:pt>
                <c:pt idx="2202">
                  <c:v>0.06</c:v>
                </c:pt>
                <c:pt idx="2203">
                  <c:v>9.7500000000000003E-2</c:v>
                </c:pt>
                <c:pt idx="2204">
                  <c:v>0.1225</c:v>
                </c:pt>
                <c:pt idx="2205">
                  <c:v>0.13750000000000001</c:v>
                </c:pt>
                <c:pt idx="2206">
                  <c:v>0.13</c:v>
                </c:pt>
                <c:pt idx="2207">
                  <c:v>0.12379999999999999</c:v>
                </c:pt>
                <c:pt idx="2208">
                  <c:v>0.1</c:v>
                </c:pt>
                <c:pt idx="2209">
                  <c:v>4.2500000000000003E-2</c:v>
                </c:pt>
                <c:pt idx="2210">
                  <c:v>2.75E-2</c:v>
                </c:pt>
                <c:pt idx="2211">
                  <c:v>2.75E-2</c:v>
                </c:pt>
                <c:pt idx="2212">
                  <c:v>2.75E-2</c:v>
                </c:pt>
                <c:pt idx="2213">
                  <c:v>3.5000000000000003E-2</c:v>
                </c:pt>
                <c:pt idx="2214">
                  <c:v>4.4999999999999998E-2</c:v>
                </c:pt>
                <c:pt idx="2215">
                  <c:v>4.4999999999999998E-2</c:v>
                </c:pt>
                <c:pt idx="2216">
                  <c:v>3.2500000000000001E-2</c:v>
                </c:pt>
                <c:pt idx="2217">
                  <c:v>4.1300000000000003E-2</c:v>
                </c:pt>
                <c:pt idx="2218">
                  <c:v>2.2499999999999999E-2</c:v>
                </c:pt>
                <c:pt idx="2219">
                  <c:v>-2.63E-2</c:v>
                </c:pt>
                <c:pt idx="2220">
                  <c:v>-0.08</c:v>
                </c:pt>
                <c:pt idx="2221">
                  <c:v>-8.2500000000000004E-2</c:v>
                </c:pt>
                <c:pt idx="2222">
                  <c:v>-7.0000000000000007E-2</c:v>
                </c:pt>
                <c:pt idx="2223">
                  <c:v>-0.13250000000000001</c:v>
                </c:pt>
                <c:pt idx="2224">
                  <c:v>-0.11</c:v>
                </c:pt>
                <c:pt idx="2225">
                  <c:v>-8.7499999999999994E-2</c:v>
                </c:pt>
                <c:pt idx="2226">
                  <c:v>-0.08</c:v>
                </c:pt>
                <c:pt idx="2227">
                  <c:v>-8.2500000000000004E-2</c:v>
                </c:pt>
                <c:pt idx="2228">
                  <c:v>-3.7499999999999999E-2</c:v>
                </c:pt>
                <c:pt idx="2229">
                  <c:v>-4.4999999999999998E-2</c:v>
                </c:pt>
                <c:pt idx="2230">
                  <c:v>-3.2500000000000001E-2</c:v>
                </c:pt>
                <c:pt idx="2231">
                  <c:v>-0.03</c:v>
                </c:pt>
                <c:pt idx="2232">
                  <c:v>-4.2500000000000003E-2</c:v>
                </c:pt>
                <c:pt idx="2233">
                  <c:v>-0.06</c:v>
                </c:pt>
                <c:pt idx="2234">
                  <c:v>-0.05</c:v>
                </c:pt>
                <c:pt idx="2235">
                  <c:v>5.0000000000000001E-3</c:v>
                </c:pt>
                <c:pt idx="2236">
                  <c:v>7.4999999999999997E-3</c:v>
                </c:pt>
                <c:pt idx="2237">
                  <c:v>0.01</c:v>
                </c:pt>
                <c:pt idx="2238">
                  <c:v>2.5000000000000001E-2</c:v>
                </c:pt>
                <c:pt idx="2239">
                  <c:v>-5.0000000000000001E-3</c:v>
                </c:pt>
                <c:pt idx="2240">
                  <c:v>-1.2500000000000001E-2</c:v>
                </c:pt>
                <c:pt idx="2241">
                  <c:v>-5.3800000000000001E-2</c:v>
                </c:pt>
                <c:pt idx="2242">
                  <c:v>-0.04</c:v>
                </c:pt>
                <c:pt idx="2243">
                  <c:v>-4.7500000000000001E-2</c:v>
                </c:pt>
                <c:pt idx="2244">
                  <c:v>-0.04</c:v>
                </c:pt>
                <c:pt idx="2245">
                  <c:v>-2.75E-2</c:v>
                </c:pt>
                <c:pt idx="2246">
                  <c:v>-2.2499999999999999E-2</c:v>
                </c:pt>
                <c:pt idx="2247">
                  <c:v>-2.2499999999999999E-2</c:v>
                </c:pt>
                <c:pt idx="2248">
                  <c:v>-3.5000000000000003E-2</c:v>
                </c:pt>
                <c:pt idx="2249">
                  <c:v>-6.7500000000000004E-2</c:v>
                </c:pt>
                <c:pt idx="2250">
                  <c:v>-6.7500000000000004E-2</c:v>
                </c:pt>
                <c:pt idx="2251">
                  <c:v>-8.1500000000000003E-2</c:v>
                </c:pt>
                <c:pt idx="2252">
                  <c:v>-7.4999999999999997E-2</c:v>
                </c:pt>
                <c:pt idx="2253">
                  <c:v>-8.7499999999999994E-2</c:v>
                </c:pt>
                <c:pt idx="2254">
                  <c:v>-9.7500000000000003E-2</c:v>
                </c:pt>
                <c:pt idx="2255">
                  <c:v>-0.1187</c:v>
                </c:pt>
                <c:pt idx="2256">
                  <c:v>-0.1125</c:v>
                </c:pt>
                <c:pt idx="2257">
                  <c:v>-0.11749999999999999</c:v>
                </c:pt>
                <c:pt idx="2258">
                  <c:v>-0.1087</c:v>
                </c:pt>
                <c:pt idx="2259">
                  <c:v>-0.1</c:v>
                </c:pt>
                <c:pt idx="2260">
                  <c:v>-0.11749999999999999</c:v>
                </c:pt>
                <c:pt idx="2261">
                  <c:v>-0.13250000000000001</c:v>
                </c:pt>
                <c:pt idx="2262">
                  <c:v>-0.14749999999999999</c:v>
                </c:pt>
                <c:pt idx="2263">
                  <c:v>-0.1575</c:v>
                </c:pt>
                <c:pt idx="2264">
                  <c:v>-0.17</c:v>
                </c:pt>
                <c:pt idx="2265">
                  <c:v>-0.1925</c:v>
                </c:pt>
                <c:pt idx="2266">
                  <c:v>-0.1875</c:v>
                </c:pt>
                <c:pt idx="2267">
                  <c:v>-0.21099999999999999</c:v>
                </c:pt>
                <c:pt idx="2268">
                  <c:v>-0.22750000000000001</c:v>
                </c:pt>
                <c:pt idx="2269">
                  <c:v>-0.24</c:v>
                </c:pt>
                <c:pt idx="2270">
                  <c:v>-0.255</c:v>
                </c:pt>
                <c:pt idx="2271">
                  <c:v>-0.26450000000000001</c:v>
                </c:pt>
                <c:pt idx="2272">
                  <c:v>-0.27750000000000002</c:v>
                </c:pt>
                <c:pt idx="2273">
                  <c:v>-0.2525</c:v>
                </c:pt>
                <c:pt idx="2274">
                  <c:v>-0.2525</c:v>
                </c:pt>
                <c:pt idx="2275">
                  <c:v>-0.2475</c:v>
                </c:pt>
                <c:pt idx="2276">
                  <c:v>-0.25750000000000001</c:v>
                </c:pt>
                <c:pt idx="2277">
                  <c:v>-0.27100000000000002</c:v>
                </c:pt>
                <c:pt idx="2278">
                  <c:v>-0.26</c:v>
                </c:pt>
                <c:pt idx="2279">
                  <c:v>-0.32500000000000001</c:v>
                </c:pt>
                <c:pt idx="2280">
                  <c:v>-0.28370000000000001</c:v>
                </c:pt>
                <c:pt idx="2281">
                  <c:v>-0.315</c:v>
                </c:pt>
                <c:pt idx="2282">
                  <c:v>-0.27500000000000002</c:v>
                </c:pt>
                <c:pt idx="2283">
                  <c:v>-0.29870000000000002</c:v>
                </c:pt>
                <c:pt idx="2284">
                  <c:v>-0.32</c:v>
                </c:pt>
                <c:pt idx="2285">
                  <c:v>-0.30370000000000003</c:v>
                </c:pt>
                <c:pt idx="2286">
                  <c:v>-0.3175</c:v>
                </c:pt>
                <c:pt idx="2287">
                  <c:v>-0.32250000000000001</c:v>
                </c:pt>
                <c:pt idx="2288">
                  <c:v>-0.33</c:v>
                </c:pt>
                <c:pt idx="2289">
                  <c:v>-0.33750000000000002</c:v>
                </c:pt>
                <c:pt idx="2290">
                  <c:v>-0.3775</c:v>
                </c:pt>
                <c:pt idx="2291">
                  <c:v>-0.38500000000000001</c:v>
                </c:pt>
                <c:pt idx="2292">
                  <c:v>-0.35580000000000001</c:v>
                </c:pt>
                <c:pt idx="2293">
                  <c:v>-0.375</c:v>
                </c:pt>
                <c:pt idx="2294">
                  <c:v>-0.34</c:v>
                </c:pt>
                <c:pt idx="2295">
                  <c:v>-0.28999999999999998</c:v>
                </c:pt>
                <c:pt idx="2296">
                  <c:v>-0.245</c:v>
                </c:pt>
                <c:pt idx="2297">
                  <c:v>-0.24249999999999999</c:v>
                </c:pt>
                <c:pt idx="2298">
                  <c:v>-0.26750000000000002</c:v>
                </c:pt>
                <c:pt idx="2299">
                  <c:v>-0.27750000000000002</c:v>
                </c:pt>
                <c:pt idx="2300">
                  <c:v>-0.32</c:v>
                </c:pt>
                <c:pt idx="2301">
                  <c:v>-0.33879999999999999</c:v>
                </c:pt>
                <c:pt idx="2302">
                  <c:v>-0.35499999999999998</c:v>
                </c:pt>
                <c:pt idx="2303">
                  <c:v>-0.36499999999999999</c:v>
                </c:pt>
                <c:pt idx="2304">
                  <c:v>-0.36249999999999999</c:v>
                </c:pt>
                <c:pt idx="2305">
                  <c:v>-0.4</c:v>
                </c:pt>
                <c:pt idx="2306">
                  <c:v>-0.39150000000000001</c:v>
                </c:pt>
                <c:pt idx="2307">
                  <c:v>-0.38750000000000001</c:v>
                </c:pt>
                <c:pt idx="2308">
                  <c:v>-0.41</c:v>
                </c:pt>
                <c:pt idx="2309">
                  <c:v>-0.41749999999999998</c:v>
                </c:pt>
                <c:pt idx="2310">
                  <c:v>-0.4425</c:v>
                </c:pt>
                <c:pt idx="2311">
                  <c:v>-0.46750000000000003</c:v>
                </c:pt>
                <c:pt idx="2312">
                  <c:v>-0.53249999999999997</c:v>
                </c:pt>
                <c:pt idx="2313">
                  <c:v>-0.54</c:v>
                </c:pt>
                <c:pt idx="2314">
                  <c:v>-0.55000000000000004</c:v>
                </c:pt>
                <c:pt idx="2315">
                  <c:v>-0.60750000000000004</c:v>
                </c:pt>
                <c:pt idx="2316">
                  <c:v>-0.57750000000000001</c:v>
                </c:pt>
                <c:pt idx="2317">
                  <c:v>-0.57999999999999996</c:v>
                </c:pt>
                <c:pt idx="2318">
                  <c:v>-0.58750000000000002</c:v>
                </c:pt>
                <c:pt idx="2319">
                  <c:v>-0.62</c:v>
                </c:pt>
                <c:pt idx="2320">
                  <c:v>-0.6825</c:v>
                </c:pt>
                <c:pt idx="2321">
                  <c:v>-0.74</c:v>
                </c:pt>
                <c:pt idx="2322">
                  <c:v>-0.755</c:v>
                </c:pt>
                <c:pt idx="2323">
                  <c:v>-0.67249999999999999</c:v>
                </c:pt>
                <c:pt idx="2324">
                  <c:v>-0.70250000000000001</c:v>
                </c:pt>
                <c:pt idx="2325">
                  <c:v>-0.63500000000000001</c:v>
                </c:pt>
                <c:pt idx="2326">
                  <c:v>-0.59250000000000003</c:v>
                </c:pt>
                <c:pt idx="2327">
                  <c:v>-0.61870000000000003</c:v>
                </c:pt>
                <c:pt idx="2328">
                  <c:v>-0.63</c:v>
                </c:pt>
                <c:pt idx="2329">
                  <c:v>-0.67500000000000004</c:v>
                </c:pt>
                <c:pt idx="2330">
                  <c:v>-0.71750000000000003</c:v>
                </c:pt>
                <c:pt idx="2331">
                  <c:v>-0.68500000000000005</c:v>
                </c:pt>
                <c:pt idx="2332">
                  <c:v>-0.68920000000000003</c:v>
                </c:pt>
                <c:pt idx="2333">
                  <c:v>-0.67049999999999998</c:v>
                </c:pt>
                <c:pt idx="2334">
                  <c:v>-0.6825</c:v>
                </c:pt>
                <c:pt idx="2335">
                  <c:v>-0.63980000000000004</c:v>
                </c:pt>
                <c:pt idx="2336">
                  <c:v>-0.5625</c:v>
                </c:pt>
                <c:pt idx="2337">
                  <c:v>-0.60250000000000004</c:v>
                </c:pt>
                <c:pt idx="2338">
                  <c:v>-0.55249999999999999</c:v>
                </c:pt>
                <c:pt idx="2339">
                  <c:v>-0.52500000000000002</c:v>
                </c:pt>
                <c:pt idx="2340">
                  <c:v>-0.48749999999999999</c:v>
                </c:pt>
                <c:pt idx="2341">
                  <c:v>-0.42749999999999999</c:v>
                </c:pt>
                <c:pt idx="2342">
                  <c:v>-0.36749999999999999</c:v>
                </c:pt>
                <c:pt idx="2343">
                  <c:v>-0.40749999999999997</c:v>
                </c:pt>
                <c:pt idx="2344">
                  <c:v>-0.44</c:v>
                </c:pt>
                <c:pt idx="2345">
                  <c:v>-0.46500000000000002</c:v>
                </c:pt>
                <c:pt idx="2346">
                  <c:v>-0.435</c:v>
                </c:pt>
                <c:pt idx="2347">
                  <c:v>-0.46129999999999999</c:v>
                </c:pt>
                <c:pt idx="2348">
                  <c:v>-0.51500000000000001</c:v>
                </c:pt>
                <c:pt idx="2349">
                  <c:v>-0.53</c:v>
                </c:pt>
                <c:pt idx="2350">
                  <c:v>-0.51249999999999996</c:v>
                </c:pt>
                <c:pt idx="2351">
                  <c:v>-0.4975</c:v>
                </c:pt>
                <c:pt idx="2352">
                  <c:v>-0.48249999999999998</c:v>
                </c:pt>
                <c:pt idx="2353">
                  <c:v>-0.47099999999999997</c:v>
                </c:pt>
                <c:pt idx="2354">
                  <c:v>-0.46870000000000001</c:v>
                </c:pt>
                <c:pt idx="2355">
                  <c:v>-0.45900000000000002</c:v>
                </c:pt>
                <c:pt idx="2356">
                  <c:v>-0.505</c:v>
                </c:pt>
                <c:pt idx="2357">
                  <c:v>-0.52249999999999996</c:v>
                </c:pt>
                <c:pt idx="2358">
                  <c:v>-0.499</c:v>
                </c:pt>
                <c:pt idx="2359">
                  <c:v>-0.505</c:v>
                </c:pt>
                <c:pt idx="2360">
                  <c:v>-0.47620000000000001</c:v>
                </c:pt>
                <c:pt idx="2361">
                  <c:v>-0.42249999999999999</c:v>
                </c:pt>
                <c:pt idx="2362">
                  <c:v>-0.36749999999999999</c:v>
                </c:pt>
                <c:pt idx="2363">
                  <c:v>-0.38500000000000001</c:v>
                </c:pt>
                <c:pt idx="2364">
                  <c:v>-0.34</c:v>
                </c:pt>
                <c:pt idx="2365">
                  <c:v>-0.3</c:v>
                </c:pt>
                <c:pt idx="2366">
                  <c:v>-0.3075</c:v>
                </c:pt>
                <c:pt idx="2367">
                  <c:v>-0.30499999999999999</c:v>
                </c:pt>
                <c:pt idx="2368">
                  <c:v>-0.27250000000000002</c:v>
                </c:pt>
                <c:pt idx="2369">
                  <c:v>-0.30249999999999999</c:v>
                </c:pt>
                <c:pt idx="2370">
                  <c:v>-0.32500000000000001</c:v>
                </c:pt>
                <c:pt idx="2371">
                  <c:v>-0.32500000000000001</c:v>
                </c:pt>
                <c:pt idx="2372">
                  <c:v>-0.29870000000000002</c:v>
                </c:pt>
                <c:pt idx="2373">
                  <c:v>-0.26</c:v>
                </c:pt>
                <c:pt idx="2374">
                  <c:v>-0.26500000000000001</c:v>
                </c:pt>
                <c:pt idx="2375">
                  <c:v>-0.26750000000000002</c:v>
                </c:pt>
                <c:pt idx="2376">
                  <c:v>-0.32</c:v>
                </c:pt>
                <c:pt idx="2377">
                  <c:v>-0.29499999999999998</c:v>
                </c:pt>
                <c:pt idx="2378">
                  <c:v>-0.2475</c:v>
                </c:pt>
                <c:pt idx="2379">
                  <c:v>-0.20749999999999999</c:v>
                </c:pt>
                <c:pt idx="2380">
                  <c:v>-0.22</c:v>
                </c:pt>
                <c:pt idx="2381">
                  <c:v>-0.16500000000000001</c:v>
                </c:pt>
                <c:pt idx="2382">
                  <c:v>-0.17</c:v>
                </c:pt>
                <c:pt idx="2383">
                  <c:v>-0.17</c:v>
                </c:pt>
                <c:pt idx="2384">
                  <c:v>-0.16750000000000001</c:v>
                </c:pt>
                <c:pt idx="2385">
                  <c:v>-0.23499999999999999</c:v>
                </c:pt>
                <c:pt idx="2386">
                  <c:v>-0.25629999999999997</c:v>
                </c:pt>
                <c:pt idx="2387">
                  <c:v>-0.25750000000000001</c:v>
                </c:pt>
                <c:pt idx="2388">
                  <c:v>-0.26</c:v>
                </c:pt>
                <c:pt idx="2389">
                  <c:v>-0.27500000000000002</c:v>
                </c:pt>
                <c:pt idx="2390">
                  <c:v>-0.28999999999999998</c:v>
                </c:pt>
                <c:pt idx="2391">
                  <c:v>-0.28129999999999999</c:v>
                </c:pt>
                <c:pt idx="2392">
                  <c:v>-0.3165</c:v>
                </c:pt>
                <c:pt idx="2393">
                  <c:v>-0.315</c:v>
                </c:pt>
                <c:pt idx="2394">
                  <c:v>-0.33</c:v>
                </c:pt>
                <c:pt idx="2395">
                  <c:v>-0.35</c:v>
                </c:pt>
                <c:pt idx="2396">
                  <c:v>-0.34499999999999997</c:v>
                </c:pt>
                <c:pt idx="2397">
                  <c:v>-0.32750000000000001</c:v>
                </c:pt>
                <c:pt idx="2398">
                  <c:v>-0.28129999999999999</c:v>
                </c:pt>
                <c:pt idx="2399">
                  <c:v>-0.33750000000000002</c:v>
                </c:pt>
                <c:pt idx="2400">
                  <c:v>-0.32</c:v>
                </c:pt>
                <c:pt idx="2401">
                  <c:v>-0.30499999999999999</c:v>
                </c:pt>
                <c:pt idx="2402">
                  <c:v>-0.30249999999999999</c:v>
                </c:pt>
                <c:pt idx="2403">
                  <c:v>-0.30249999999999999</c:v>
                </c:pt>
                <c:pt idx="2404">
                  <c:v>-0.27879999999999999</c:v>
                </c:pt>
                <c:pt idx="2405">
                  <c:v>-0.29370000000000002</c:v>
                </c:pt>
                <c:pt idx="2406">
                  <c:v>-0.26369999999999999</c:v>
                </c:pt>
                <c:pt idx="2407">
                  <c:v>-0.28129999999999999</c:v>
                </c:pt>
                <c:pt idx="2408">
                  <c:v>-0.27129999999999999</c:v>
                </c:pt>
                <c:pt idx="2409">
                  <c:v>-0.28129999999999999</c:v>
                </c:pt>
                <c:pt idx="2410">
                  <c:v>-0.2525</c:v>
                </c:pt>
                <c:pt idx="2411">
                  <c:v>-0.23</c:v>
                </c:pt>
                <c:pt idx="2412">
                  <c:v>-0.23250000000000001</c:v>
                </c:pt>
                <c:pt idx="2413">
                  <c:v>-0.22500000000000001</c:v>
                </c:pt>
                <c:pt idx="2414">
                  <c:v>-0.22</c:v>
                </c:pt>
                <c:pt idx="2415">
                  <c:v>-0.22500000000000001</c:v>
                </c:pt>
                <c:pt idx="2416">
                  <c:v>-0.22500000000000001</c:v>
                </c:pt>
                <c:pt idx="2417">
                  <c:v>-0.23250000000000001</c:v>
                </c:pt>
                <c:pt idx="2418">
                  <c:v>-0.17749999999999999</c:v>
                </c:pt>
                <c:pt idx="2419">
                  <c:v>-0.17499999999999999</c:v>
                </c:pt>
                <c:pt idx="2420">
                  <c:v>-0.22</c:v>
                </c:pt>
                <c:pt idx="2421">
                  <c:v>-0.26750000000000002</c:v>
                </c:pt>
                <c:pt idx="2422">
                  <c:v>-0.28499999999999998</c:v>
                </c:pt>
                <c:pt idx="2423">
                  <c:v>-0.28620000000000001</c:v>
                </c:pt>
                <c:pt idx="2424">
                  <c:v>-0.26629999999999998</c:v>
                </c:pt>
                <c:pt idx="2425">
                  <c:v>-0.23</c:v>
                </c:pt>
                <c:pt idx="2426">
                  <c:v>-0.23499999999999999</c:v>
                </c:pt>
                <c:pt idx="2427">
                  <c:v>-0.20250000000000001</c:v>
                </c:pt>
                <c:pt idx="2428">
                  <c:v>-0.23</c:v>
                </c:pt>
                <c:pt idx="2429">
                  <c:v>-0.27</c:v>
                </c:pt>
                <c:pt idx="2430">
                  <c:v>-0.30180000000000001</c:v>
                </c:pt>
                <c:pt idx="2431">
                  <c:v>-0.29370000000000002</c:v>
                </c:pt>
                <c:pt idx="2432">
                  <c:v>-0.30370000000000003</c:v>
                </c:pt>
                <c:pt idx="2433">
                  <c:v>-0.36</c:v>
                </c:pt>
                <c:pt idx="2434">
                  <c:v>-0.3775</c:v>
                </c:pt>
                <c:pt idx="2435">
                  <c:v>-0.41570000000000001</c:v>
                </c:pt>
                <c:pt idx="2436">
                  <c:v>-0.4325</c:v>
                </c:pt>
                <c:pt idx="2437">
                  <c:v>-0.48749999999999999</c:v>
                </c:pt>
                <c:pt idx="2438">
                  <c:v>-0.44750000000000001</c:v>
                </c:pt>
                <c:pt idx="2439">
                  <c:v>-0.44879999999999998</c:v>
                </c:pt>
                <c:pt idx="2440">
                  <c:v>-0.46</c:v>
                </c:pt>
                <c:pt idx="2441">
                  <c:v>-0.48620000000000002</c:v>
                </c:pt>
                <c:pt idx="2442">
                  <c:v>-0.46629999999999999</c:v>
                </c:pt>
                <c:pt idx="2443">
                  <c:v>-0.44419999999999998</c:v>
                </c:pt>
                <c:pt idx="2444">
                  <c:v>-0.41249999999999998</c:v>
                </c:pt>
                <c:pt idx="2445">
                  <c:v>-0.39500000000000002</c:v>
                </c:pt>
                <c:pt idx="2446">
                  <c:v>-0.42749999999999999</c:v>
                </c:pt>
                <c:pt idx="2447">
                  <c:v>-0.45</c:v>
                </c:pt>
                <c:pt idx="2448">
                  <c:v>-0.44500000000000001</c:v>
                </c:pt>
                <c:pt idx="2449">
                  <c:v>-0.44</c:v>
                </c:pt>
                <c:pt idx="2450">
                  <c:v>-0.45479999999999998</c:v>
                </c:pt>
                <c:pt idx="2451">
                  <c:v>-0.46129999999999999</c:v>
                </c:pt>
                <c:pt idx="2452">
                  <c:v>-0.4607</c:v>
                </c:pt>
                <c:pt idx="2453">
                  <c:v>-0.49249999999999999</c:v>
                </c:pt>
                <c:pt idx="2454">
                  <c:v>-0.5</c:v>
                </c:pt>
                <c:pt idx="2455">
                  <c:v>-0.53249999999999997</c:v>
                </c:pt>
                <c:pt idx="2456">
                  <c:v>-0.53249999999999997</c:v>
                </c:pt>
                <c:pt idx="2457">
                  <c:v>-0.5675</c:v>
                </c:pt>
                <c:pt idx="2458">
                  <c:v>-0.59</c:v>
                </c:pt>
                <c:pt idx="2459">
                  <c:v>-0.56499999999999995</c:v>
                </c:pt>
                <c:pt idx="2460">
                  <c:v>-0.6</c:v>
                </c:pt>
                <c:pt idx="2461">
                  <c:v>-0.62250000000000005</c:v>
                </c:pt>
                <c:pt idx="2462">
                  <c:v>-0.63629999999999998</c:v>
                </c:pt>
                <c:pt idx="2463">
                  <c:v>-0.62450000000000006</c:v>
                </c:pt>
                <c:pt idx="2464">
                  <c:v>-0.62749999999999995</c:v>
                </c:pt>
                <c:pt idx="2465">
                  <c:v>-0.63700000000000001</c:v>
                </c:pt>
                <c:pt idx="2466">
                  <c:v>-0.66379999999999995</c:v>
                </c:pt>
                <c:pt idx="2467">
                  <c:v>-0.71750000000000003</c:v>
                </c:pt>
                <c:pt idx="2468">
                  <c:v>-0.67</c:v>
                </c:pt>
                <c:pt idx="2469">
                  <c:v>-0.63370000000000004</c:v>
                </c:pt>
                <c:pt idx="2470">
                  <c:v>-0.59250000000000003</c:v>
                </c:pt>
                <c:pt idx="2471">
                  <c:v>-0.42249999999999999</c:v>
                </c:pt>
                <c:pt idx="2472">
                  <c:v>-0.35499999999999998</c:v>
                </c:pt>
                <c:pt idx="2473">
                  <c:v>-0.38</c:v>
                </c:pt>
                <c:pt idx="2474">
                  <c:v>-0.22750000000000001</c:v>
                </c:pt>
                <c:pt idx="2475">
                  <c:v>-0.1137</c:v>
                </c:pt>
                <c:pt idx="2476">
                  <c:v>-0.23749999999999999</c:v>
                </c:pt>
                <c:pt idx="2477">
                  <c:v>-0.28249999999999997</c:v>
                </c:pt>
                <c:pt idx="2478">
                  <c:v>-0.22</c:v>
                </c:pt>
                <c:pt idx="2479">
                  <c:v>-0.16500000000000001</c:v>
                </c:pt>
                <c:pt idx="2480">
                  <c:v>-0.22</c:v>
                </c:pt>
                <c:pt idx="2481">
                  <c:v>-0.29370000000000002</c:v>
                </c:pt>
                <c:pt idx="2482">
                  <c:v>-0.34499999999999997</c:v>
                </c:pt>
                <c:pt idx="2483">
                  <c:v>-0.3075</c:v>
                </c:pt>
                <c:pt idx="2484">
                  <c:v>-0.315</c:v>
                </c:pt>
                <c:pt idx="2485">
                  <c:v>-0.34749999999999998</c:v>
                </c:pt>
                <c:pt idx="2486">
                  <c:v>-0.33750000000000002</c:v>
                </c:pt>
                <c:pt idx="2487">
                  <c:v>-0.32</c:v>
                </c:pt>
                <c:pt idx="2488">
                  <c:v>-0.26769999999999999</c:v>
                </c:pt>
                <c:pt idx="2489">
                  <c:v>-0.26750000000000002</c:v>
                </c:pt>
                <c:pt idx="2490">
                  <c:v>-0.30380000000000001</c:v>
                </c:pt>
                <c:pt idx="2491">
                  <c:v>-0.30380000000000001</c:v>
                </c:pt>
                <c:pt idx="2492">
                  <c:v>-0.30380000000000001</c:v>
                </c:pt>
                <c:pt idx="2493">
                  <c:v>-0.34250000000000003</c:v>
                </c:pt>
                <c:pt idx="2494">
                  <c:v>-0.37</c:v>
                </c:pt>
                <c:pt idx="2495">
                  <c:v>-0.3725</c:v>
                </c:pt>
                <c:pt idx="2496">
                  <c:v>-0.38500000000000001</c:v>
                </c:pt>
                <c:pt idx="2497">
                  <c:v>-0.37</c:v>
                </c:pt>
                <c:pt idx="2498">
                  <c:v>-0.37669999999999998</c:v>
                </c:pt>
                <c:pt idx="2499">
                  <c:v>-0.3125</c:v>
                </c:pt>
                <c:pt idx="2500">
                  <c:v>-0.33</c:v>
                </c:pt>
                <c:pt idx="2501">
                  <c:v>-0.375</c:v>
                </c:pt>
                <c:pt idx="2502">
                  <c:v>-0.36749999999999999</c:v>
                </c:pt>
                <c:pt idx="2503">
                  <c:v>-0.38500000000000001</c:v>
                </c:pt>
                <c:pt idx="2504">
                  <c:v>-0.38</c:v>
                </c:pt>
                <c:pt idx="2505">
                  <c:v>-0.45</c:v>
                </c:pt>
                <c:pt idx="2506">
                  <c:v>-0.45</c:v>
                </c:pt>
                <c:pt idx="2507">
                  <c:v>-0.42499999999999999</c:v>
                </c:pt>
                <c:pt idx="2508">
                  <c:v>-0.4375</c:v>
                </c:pt>
                <c:pt idx="2509">
                  <c:v>-0.40250000000000002</c:v>
                </c:pt>
                <c:pt idx="2510">
                  <c:v>-0.44750000000000001</c:v>
                </c:pt>
                <c:pt idx="2511">
                  <c:v>-0.44500000000000001</c:v>
                </c:pt>
                <c:pt idx="2512">
                  <c:v>-0.44479999999999997</c:v>
                </c:pt>
                <c:pt idx="2513">
                  <c:v>-0.46129999999999999</c:v>
                </c:pt>
                <c:pt idx="2514">
                  <c:v>-0.48120000000000002</c:v>
                </c:pt>
                <c:pt idx="2515">
                  <c:v>-0.47870000000000001</c:v>
                </c:pt>
                <c:pt idx="2516">
                  <c:v>-0.47370000000000001</c:v>
                </c:pt>
                <c:pt idx="2517">
                  <c:v>-0.47</c:v>
                </c:pt>
                <c:pt idx="2518">
                  <c:v>-0.45750000000000002</c:v>
                </c:pt>
                <c:pt idx="2519">
                  <c:v>-0.45879999999999999</c:v>
                </c:pt>
                <c:pt idx="2520">
                  <c:v>-0.46500000000000002</c:v>
                </c:pt>
                <c:pt idx="2521">
                  <c:v>-0.46629999999999999</c:v>
                </c:pt>
                <c:pt idx="2522">
                  <c:v>-0.45379999999999998</c:v>
                </c:pt>
                <c:pt idx="2523">
                  <c:v>-0.41499999999999998</c:v>
                </c:pt>
                <c:pt idx="2524">
                  <c:v>-0.41249999999999998</c:v>
                </c:pt>
                <c:pt idx="2525">
                  <c:v>-0.42</c:v>
                </c:pt>
                <c:pt idx="2526">
                  <c:v>-0.4325</c:v>
                </c:pt>
                <c:pt idx="2527">
                  <c:v>-0.39250000000000002</c:v>
                </c:pt>
                <c:pt idx="2528">
                  <c:v>-0.39500000000000002</c:v>
                </c:pt>
                <c:pt idx="2529">
                  <c:v>-0.35499999999999998</c:v>
                </c:pt>
                <c:pt idx="2530">
                  <c:v>-0.33500000000000002</c:v>
                </c:pt>
                <c:pt idx="2531">
                  <c:v>-0.28249999999999997</c:v>
                </c:pt>
                <c:pt idx="2532">
                  <c:v>-0.30869999999999997</c:v>
                </c:pt>
                <c:pt idx="2533">
                  <c:v>-0.29870000000000002</c:v>
                </c:pt>
                <c:pt idx="2534">
                  <c:v>-0.3075</c:v>
                </c:pt>
                <c:pt idx="2535">
                  <c:v>-0.37769999999999998</c:v>
                </c:pt>
                <c:pt idx="2536">
                  <c:v>-0.39</c:v>
                </c:pt>
                <c:pt idx="2537">
                  <c:v>-0.38</c:v>
                </c:pt>
                <c:pt idx="2538">
                  <c:v>-0.37</c:v>
                </c:pt>
                <c:pt idx="2539">
                  <c:v>-0.3725</c:v>
                </c:pt>
                <c:pt idx="2540">
                  <c:v>-0.38</c:v>
                </c:pt>
                <c:pt idx="2541">
                  <c:v>-0.3775</c:v>
                </c:pt>
                <c:pt idx="2542">
                  <c:v>-0.3775</c:v>
                </c:pt>
                <c:pt idx="2543">
                  <c:v>-0.34250000000000003</c:v>
                </c:pt>
                <c:pt idx="2544">
                  <c:v>-0.35499999999999998</c:v>
                </c:pt>
                <c:pt idx="2545">
                  <c:v>-0.3725</c:v>
                </c:pt>
                <c:pt idx="2546">
                  <c:v>-0.38</c:v>
                </c:pt>
                <c:pt idx="2547">
                  <c:v>-0.375</c:v>
                </c:pt>
                <c:pt idx="2548">
                  <c:v>-0.38</c:v>
                </c:pt>
                <c:pt idx="2549">
                  <c:v>-0.33500000000000002</c:v>
                </c:pt>
                <c:pt idx="2550">
                  <c:v>-0.36249999999999999</c:v>
                </c:pt>
                <c:pt idx="2551">
                  <c:v>-0.35249999999999998</c:v>
                </c:pt>
                <c:pt idx="2552">
                  <c:v>-0.35749999999999998</c:v>
                </c:pt>
                <c:pt idx="2553">
                  <c:v>-0.34749999999999998</c:v>
                </c:pt>
                <c:pt idx="2554">
                  <c:v>-0.36</c:v>
                </c:pt>
                <c:pt idx="2555">
                  <c:v>-0.39</c:v>
                </c:pt>
                <c:pt idx="2556">
                  <c:v>-0.41249999999999998</c:v>
                </c:pt>
                <c:pt idx="2557">
                  <c:v>-0.35</c:v>
                </c:pt>
                <c:pt idx="2558">
                  <c:v>-0.36680000000000001</c:v>
                </c:pt>
                <c:pt idx="2559">
                  <c:v>-0.375</c:v>
                </c:pt>
                <c:pt idx="2560">
                  <c:v>-0.40250000000000002</c:v>
                </c:pt>
                <c:pt idx="2561">
                  <c:v>-0.37369999999999998</c:v>
                </c:pt>
                <c:pt idx="2562">
                  <c:v>-0.36499999999999999</c:v>
                </c:pt>
                <c:pt idx="2563">
                  <c:v>-0.38250000000000001</c:v>
                </c:pt>
                <c:pt idx="2564">
                  <c:v>-0.42499999999999999</c:v>
                </c:pt>
                <c:pt idx="2565">
                  <c:v>-0.42</c:v>
                </c:pt>
                <c:pt idx="2566">
                  <c:v>-0.39750000000000002</c:v>
                </c:pt>
                <c:pt idx="2567">
                  <c:v>-0.42499999999999999</c:v>
                </c:pt>
                <c:pt idx="2568">
                  <c:v>-0.43869999999999998</c:v>
                </c:pt>
                <c:pt idx="2569">
                  <c:v>-0.42749999999999999</c:v>
                </c:pt>
                <c:pt idx="2570">
                  <c:v>-0.45129999999999998</c:v>
                </c:pt>
                <c:pt idx="2571">
                  <c:v>-0.44379999999999997</c:v>
                </c:pt>
                <c:pt idx="2572">
                  <c:v>-0.40749999999999997</c:v>
                </c:pt>
                <c:pt idx="2573">
                  <c:v>-0.40849999999999997</c:v>
                </c:pt>
                <c:pt idx="2574">
                  <c:v>-0.3725</c:v>
                </c:pt>
                <c:pt idx="2575">
                  <c:v>-0.40250000000000002</c:v>
                </c:pt>
                <c:pt idx="2576">
                  <c:v>-0.39250000000000002</c:v>
                </c:pt>
                <c:pt idx="2577">
                  <c:v>-0.42</c:v>
                </c:pt>
                <c:pt idx="2578">
                  <c:v>-0.36249999999999999</c:v>
                </c:pt>
                <c:pt idx="2579">
                  <c:v>-0.33750000000000002</c:v>
                </c:pt>
                <c:pt idx="2580">
                  <c:v>-0.28999999999999998</c:v>
                </c:pt>
                <c:pt idx="2581">
                  <c:v>-0.315</c:v>
                </c:pt>
                <c:pt idx="2582">
                  <c:v>-0.32250000000000001</c:v>
                </c:pt>
                <c:pt idx="2583">
                  <c:v>-0.33500000000000002</c:v>
                </c:pt>
                <c:pt idx="2584">
                  <c:v>-0.34499999999999997</c:v>
                </c:pt>
                <c:pt idx="2585">
                  <c:v>-0.375</c:v>
                </c:pt>
                <c:pt idx="2586">
                  <c:v>-0.38500000000000001</c:v>
                </c:pt>
                <c:pt idx="2587">
                  <c:v>-0.36499999999999999</c:v>
                </c:pt>
                <c:pt idx="2588">
                  <c:v>-0.31</c:v>
                </c:pt>
                <c:pt idx="2589">
                  <c:v>-0.31219999999999998</c:v>
                </c:pt>
                <c:pt idx="2590">
                  <c:v>-0.29649999999999999</c:v>
                </c:pt>
                <c:pt idx="2591">
                  <c:v>-0.30249999999999999</c:v>
                </c:pt>
                <c:pt idx="2592">
                  <c:v>-0.29749999999999999</c:v>
                </c:pt>
                <c:pt idx="2593">
                  <c:v>-0.3175</c:v>
                </c:pt>
                <c:pt idx="2594">
                  <c:v>-0.37</c:v>
                </c:pt>
                <c:pt idx="2595">
                  <c:v>-0.39750000000000002</c:v>
                </c:pt>
                <c:pt idx="2596">
                  <c:v>-0.38080000000000003</c:v>
                </c:pt>
                <c:pt idx="2597">
                  <c:v>-0.375</c:v>
                </c:pt>
                <c:pt idx="2598">
                  <c:v>-0.38</c:v>
                </c:pt>
                <c:pt idx="2599">
                  <c:v>-0.34749999999999998</c:v>
                </c:pt>
                <c:pt idx="2600">
                  <c:v>-0.33550000000000002</c:v>
                </c:pt>
                <c:pt idx="2601">
                  <c:v>-0.3725</c:v>
                </c:pt>
                <c:pt idx="2602">
                  <c:v>-0.38</c:v>
                </c:pt>
                <c:pt idx="2603">
                  <c:v>-0.38500000000000001</c:v>
                </c:pt>
                <c:pt idx="2604">
                  <c:v>-0.38</c:v>
                </c:pt>
                <c:pt idx="2605">
                  <c:v>-0.39750000000000002</c:v>
                </c:pt>
                <c:pt idx="2606">
                  <c:v>-0.39</c:v>
                </c:pt>
                <c:pt idx="2607">
                  <c:v>-0.42</c:v>
                </c:pt>
                <c:pt idx="2608">
                  <c:v>-0.40379999999999999</c:v>
                </c:pt>
                <c:pt idx="2609">
                  <c:v>-0.40250000000000002</c:v>
                </c:pt>
                <c:pt idx="2610">
                  <c:v>-0.40500000000000003</c:v>
                </c:pt>
                <c:pt idx="2611">
                  <c:v>-0.42</c:v>
                </c:pt>
                <c:pt idx="2612">
                  <c:v>-0.41499999999999998</c:v>
                </c:pt>
                <c:pt idx="2613">
                  <c:v>-0.42499999999999999</c:v>
                </c:pt>
                <c:pt idx="2614">
                  <c:v>-0.41249999999999998</c:v>
                </c:pt>
                <c:pt idx="2615">
                  <c:v>-0.41499999999999998</c:v>
                </c:pt>
                <c:pt idx="2616">
                  <c:v>-0.40500000000000003</c:v>
                </c:pt>
                <c:pt idx="2617">
                  <c:v>-0.3982</c:v>
                </c:pt>
                <c:pt idx="2618">
                  <c:v>-0.39750000000000002</c:v>
                </c:pt>
                <c:pt idx="2619">
                  <c:v>-0.39</c:v>
                </c:pt>
                <c:pt idx="2620">
                  <c:v>-0.4</c:v>
                </c:pt>
                <c:pt idx="2621">
                  <c:v>-0.40250000000000002</c:v>
                </c:pt>
                <c:pt idx="2622">
                  <c:v>-0.41</c:v>
                </c:pt>
                <c:pt idx="2623">
                  <c:v>-0.41</c:v>
                </c:pt>
                <c:pt idx="2624">
                  <c:v>-0.41749999999999998</c:v>
                </c:pt>
                <c:pt idx="2625">
                  <c:v>-0.44629999999999997</c:v>
                </c:pt>
                <c:pt idx="2626">
                  <c:v>-0.44619999999999999</c:v>
                </c:pt>
                <c:pt idx="2627">
                  <c:v>-0.43120000000000003</c:v>
                </c:pt>
                <c:pt idx="2628">
                  <c:v>-0.42249999999999999</c:v>
                </c:pt>
                <c:pt idx="2629">
                  <c:v>-0.41</c:v>
                </c:pt>
                <c:pt idx="2630">
                  <c:v>-0.4</c:v>
                </c:pt>
                <c:pt idx="2631">
                  <c:v>-0.39</c:v>
                </c:pt>
                <c:pt idx="2632">
                  <c:v>-0.39</c:v>
                </c:pt>
                <c:pt idx="2633">
                  <c:v>-0.42</c:v>
                </c:pt>
                <c:pt idx="2634">
                  <c:v>-0.42330000000000001</c:v>
                </c:pt>
                <c:pt idx="2635">
                  <c:v>-0.43380000000000002</c:v>
                </c:pt>
                <c:pt idx="2636">
                  <c:v>-0.41749999999999998</c:v>
                </c:pt>
                <c:pt idx="2637">
                  <c:v>-0.40350000000000003</c:v>
                </c:pt>
                <c:pt idx="2638">
                  <c:v>-0.3775</c:v>
                </c:pt>
                <c:pt idx="2639">
                  <c:v>-0.4</c:v>
                </c:pt>
                <c:pt idx="2640">
                  <c:v>-0.40050000000000002</c:v>
                </c:pt>
                <c:pt idx="2641">
                  <c:v>-0.39750000000000002</c:v>
                </c:pt>
                <c:pt idx="2642">
                  <c:v>-0.33629999999999999</c:v>
                </c:pt>
                <c:pt idx="2643">
                  <c:v>-0.3</c:v>
                </c:pt>
                <c:pt idx="2644">
                  <c:v>-0.30880000000000002</c:v>
                </c:pt>
                <c:pt idx="2645">
                  <c:v>-0.3463</c:v>
                </c:pt>
                <c:pt idx="2646">
                  <c:v>-0.35680000000000001</c:v>
                </c:pt>
                <c:pt idx="2647">
                  <c:v>-0.3513</c:v>
                </c:pt>
                <c:pt idx="2648">
                  <c:v>-0.35249999999999998</c:v>
                </c:pt>
                <c:pt idx="2649">
                  <c:v>-0.35249999999999998</c:v>
                </c:pt>
                <c:pt idx="2650">
                  <c:v>-0.36</c:v>
                </c:pt>
                <c:pt idx="2651">
                  <c:v>-0.36249999999999999</c:v>
                </c:pt>
                <c:pt idx="2652">
                  <c:v>-0.36380000000000001</c:v>
                </c:pt>
                <c:pt idx="2653">
                  <c:v>-0.35499999999999998</c:v>
                </c:pt>
                <c:pt idx="2654">
                  <c:v>-0.34250000000000003</c:v>
                </c:pt>
                <c:pt idx="2655">
                  <c:v>-0.35</c:v>
                </c:pt>
                <c:pt idx="2656">
                  <c:v>-0.3488</c:v>
                </c:pt>
                <c:pt idx="2657">
                  <c:v>-0.35249999999999998</c:v>
                </c:pt>
                <c:pt idx="2658">
                  <c:v>-0.34499999999999997</c:v>
                </c:pt>
                <c:pt idx="2659">
                  <c:v>-0.33629999999999999</c:v>
                </c:pt>
                <c:pt idx="2660">
                  <c:v>-0.33879999999999999</c:v>
                </c:pt>
                <c:pt idx="2661">
                  <c:v>-0.32379999999999998</c:v>
                </c:pt>
                <c:pt idx="2662">
                  <c:v>-0.34200000000000003</c:v>
                </c:pt>
                <c:pt idx="2663">
                  <c:v>-0.3538</c:v>
                </c:pt>
                <c:pt idx="2664">
                  <c:v>-0.35880000000000001</c:v>
                </c:pt>
                <c:pt idx="2665">
                  <c:v>-0.36499999999999999</c:v>
                </c:pt>
                <c:pt idx="2666">
                  <c:v>-0.38750000000000001</c:v>
                </c:pt>
                <c:pt idx="2667">
                  <c:v>-0.3775</c:v>
                </c:pt>
                <c:pt idx="2668">
                  <c:v>-0.3775</c:v>
                </c:pt>
                <c:pt idx="2669">
                  <c:v>-0.34749999999999998</c:v>
                </c:pt>
                <c:pt idx="2670">
                  <c:v>-0.36</c:v>
                </c:pt>
                <c:pt idx="2671">
                  <c:v>-0.35249999999999998</c:v>
                </c:pt>
                <c:pt idx="2672">
                  <c:v>-0.34749999999999998</c:v>
                </c:pt>
                <c:pt idx="2673">
                  <c:v>-0.34499999999999997</c:v>
                </c:pt>
                <c:pt idx="2674">
                  <c:v>-0.30499999999999999</c:v>
                </c:pt>
                <c:pt idx="2675">
                  <c:v>-0.3125</c:v>
                </c:pt>
                <c:pt idx="2676">
                  <c:v>-0.32250000000000001</c:v>
                </c:pt>
                <c:pt idx="2677">
                  <c:v>-0.33829999999999999</c:v>
                </c:pt>
                <c:pt idx="2678">
                  <c:v>-0.34</c:v>
                </c:pt>
                <c:pt idx="2679">
                  <c:v>-0.33500000000000002</c:v>
                </c:pt>
                <c:pt idx="2680">
                  <c:v>-0.34</c:v>
                </c:pt>
                <c:pt idx="2681">
                  <c:v>-0.37</c:v>
                </c:pt>
                <c:pt idx="2682">
                  <c:v>-0.36499999999999999</c:v>
                </c:pt>
                <c:pt idx="2683">
                  <c:v>-0.33750000000000002</c:v>
                </c:pt>
                <c:pt idx="2684">
                  <c:v>-0.32250000000000001</c:v>
                </c:pt>
                <c:pt idx="2685">
                  <c:v>-0.32629999999999998</c:v>
                </c:pt>
                <c:pt idx="2686">
                  <c:v>-0.31140000000000001</c:v>
                </c:pt>
                <c:pt idx="2687">
                  <c:v>-0.26950000000000002</c:v>
                </c:pt>
                <c:pt idx="2688">
                  <c:v>-0.31140000000000001</c:v>
                </c:pt>
                <c:pt idx="2689">
                  <c:v>-0.32250000000000001</c:v>
                </c:pt>
                <c:pt idx="2690">
                  <c:v>-0.32379999999999998</c:v>
                </c:pt>
                <c:pt idx="2691">
                  <c:v>-0.32250000000000001</c:v>
                </c:pt>
                <c:pt idx="2692">
                  <c:v>-0.3175</c:v>
                </c:pt>
                <c:pt idx="2693">
                  <c:v>-0.3175</c:v>
                </c:pt>
                <c:pt idx="2694">
                  <c:v>-0.28749999999999998</c:v>
                </c:pt>
                <c:pt idx="2695">
                  <c:v>-0.29630000000000001</c:v>
                </c:pt>
                <c:pt idx="2696">
                  <c:v>-0.32250000000000001</c:v>
                </c:pt>
                <c:pt idx="2697">
                  <c:v>-0.31080000000000002</c:v>
                </c:pt>
                <c:pt idx="2698">
                  <c:v>-0.32379999999999998</c:v>
                </c:pt>
                <c:pt idx="2699">
                  <c:v>-0.31879999999999997</c:v>
                </c:pt>
                <c:pt idx="2700">
                  <c:v>-0.2863</c:v>
                </c:pt>
                <c:pt idx="2701">
                  <c:v>-0.28249999999999997</c:v>
                </c:pt>
                <c:pt idx="2702">
                  <c:v>-0.26500000000000001</c:v>
                </c:pt>
                <c:pt idx="2703">
                  <c:v>-0.2525</c:v>
                </c:pt>
                <c:pt idx="2704">
                  <c:v>-0.2225</c:v>
                </c:pt>
                <c:pt idx="2705">
                  <c:v>-0.21249999999999999</c:v>
                </c:pt>
                <c:pt idx="2706">
                  <c:v>-0.215</c:v>
                </c:pt>
                <c:pt idx="2707">
                  <c:v>-0.21</c:v>
                </c:pt>
                <c:pt idx="2708">
                  <c:v>-0.2</c:v>
                </c:pt>
                <c:pt idx="2709">
                  <c:v>-0.21</c:v>
                </c:pt>
                <c:pt idx="2710">
                  <c:v>-0.18</c:v>
                </c:pt>
                <c:pt idx="2711">
                  <c:v>-0.13650000000000001</c:v>
                </c:pt>
                <c:pt idx="2712">
                  <c:v>-0.1075</c:v>
                </c:pt>
                <c:pt idx="2713">
                  <c:v>-0.12909999999999999</c:v>
                </c:pt>
                <c:pt idx="2714">
                  <c:v>-0.1</c:v>
                </c:pt>
                <c:pt idx="2715">
                  <c:v>-7.2499999999999995E-2</c:v>
                </c:pt>
                <c:pt idx="2716">
                  <c:v>-9.5000000000000001E-2</c:v>
                </c:pt>
                <c:pt idx="2717">
                  <c:v>-6.7500000000000004E-2</c:v>
                </c:pt>
                <c:pt idx="2718">
                  <c:v>-4.4999999999999998E-2</c:v>
                </c:pt>
                <c:pt idx="2719">
                  <c:v>2.63E-2</c:v>
                </c:pt>
                <c:pt idx="2720">
                  <c:v>7.4999999999999997E-3</c:v>
                </c:pt>
                <c:pt idx="2721">
                  <c:v>-6.88E-2</c:v>
                </c:pt>
                <c:pt idx="2722">
                  <c:v>-7.2499999999999995E-2</c:v>
                </c:pt>
                <c:pt idx="2723">
                  <c:v>-5.2499999999999998E-2</c:v>
                </c:pt>
                <c:pt idx="2724">
                  <c:v>-7.3800000000000004E-2</c:v>
                </c:pt>
                <c:pt idx="2725">
                  <c:v>-5.6300000000000003E-2</c:v>
                </c:pt>
                <c:pt idx="2726">
                  <c:v>-4.2500000000000003E-2</c:v>
                </c:pt>
                <c:pt idx="2727">
                  <c:v>-6.3799999999999996E-2</c:v>
                </c:pt>
                <c:pt idx="2728">
                  <c:v>-8.2500000000000004E-2</c:v>
                </c:pt>
                <c:pt idx="2729">
                  <c:v>-0.1094</c:v>
                </c:pt>
                <c:pt idx="2730">
                  <c:v>-4.4999999999999998E-2</c:v>
                </c:pt>
                <c:pt idx="2731">
                  <c:v>-7.4899999999999994E-2</c:v>
                </c:pt>
                <c:pt idx="2732">
                  <c:v>-0.09</c:v>
                </c:pt>
                <c:pt idx="2733">
                  <c:v>-5.8799999999999998E-2</c:v>
                </c:pt>
                <c:pt idx="2734">
                  <c:v>-4.1300000000000003E-2</c:v>
                </c:pt>
                <c:pt idx="2735">
                  <c:v>-4.7800000000000002E-2</c:v>
                </c:pt>
                <c:pt idx="2736">
                  <c:v>-4.7800000000000002E-2</c:v>
                </c:pt>
                <c:pt idx="2737">
                  <c:v>-6.7500000000000004E-2</c:v>
                </c:pt>
                <c:pt idx="2738">
                  <c:v>-8.2299999999999998E-2</c:v>
                </c:pt>
                <c:pt idx="2739">
                  <c:v>-0.1193</c:v>
                </c:pt>
                <c:pt idx="2740">
                  <c:v>-9.5000000000000001E-2</c:v>
                </c:pt>
                <c:pt idx="2741">
                  <c:v>-5.7700000000000001E-2</c:v>
                </c:pt>
                <c:pt idx="2742">
                  <c:v>-3.7999999999999999E-2</c:v>
                </c:pt>
                <c:pt idx="2743">
                  <c:v>-5.2699999999999997E-2</c:v>
                </c:pt>
                <c:pt idx="2744">
                  <c:v>-8.8800000000000004E-2</c:v>
                </c:pt>
                <c:pt idx="2745">
                  <c:v>-8.8800000000000004E-2</c:v>
                </c:pt>
                <c:pt idx="2746">
                  <c:v>-8.8800000000000004E-2</c:v>
                </c:pt>
                <c:pt idx="2747">
                  <c:v>-6.7500000000000004E-2</c:v>
                </c:pt>
                <c:pt idx="2748">
                  <c:v>-6.7500000000000004E-2</c:v>
                </c:pt>
                <c:pt idx="2749">
                  <c:v>-7.3800000000000004E-2</c:v>
                </c:pt>
                <c:pt idx="2750">
                  <c:v>-5.1299999999999998E-2</c:v>
                </c:pt>
                <c:pt idx="2751">
                  <c:v>-0.05</c:v>
                </c:pt>
                <c:pt idx="2752">
                  <c:v>-4.4999999999999998E-2</c:v>
                </c:pt>
                <c:pt idx="2753">
                  <c:v>-2.3199999999999998E-2</c:v>
                </c:pt>
                <c:pt idx="2754">
                  <c:v>-5.2499999999999998E-2</c:v>
                </c:pt>
                <c:pt idx="2755">
                  <c:v>-3.5000000000000003E-2</c:v>
                </c:pt>
                <c:pt idx="2756">
                  <c:v>-2.5000000000000001E-2</c:v>
                </c:pt>
                <c:pt idx="2757">
                  <c:v>-0.04</c:v>
                </c:pt>
                <c:pt idx="2758">
                  <c:v>-0.06</c:v>
                </c:pt>
                <c:pt idx="2759">
                  <c:v>-6.7500000000000004E-2</c:v>
                </c:pt>
                <c:pt idx="2760">
                  <c:v>-6.5000000000000002E-2</c:v>
                </c:pt>
                <c:pt idx="2761">
                  <c:v>-6.5000000000000002E-2</c:v>
                </c:pt>
                <c:pt idx="2762">
                  <c:v>-6.5000000000000002E-2</c:v>
                </c:pt>
                <c:pt idx="2763">
                  <c:v>-4.2500000000000003E-2</c:v>
                </c:pt>
                <c:pt idx="2764">
                  <c:v>6.4000000000000003E-3</c:v>
                </c:pt>
                <c:pt idx="2765">
                  <c:v>-8.3999999999999995E-3</c:v>
                </c:pt>
                <c:pt idx="2766">
                  <c:v>-1.9400000000000001E-2</c:v>
                </c:pt>
                <c:pt idx="2767">
                  <c:v>-4.7500000000000001E-2</c:v>
                </c:pt>
                <c:pt idx="2768">
                  <c:v>-4.2900000000000001E-2</c:v>
                </c:pt>
                <c:pt idx="2769">
                  <c:v>-4.7500000000000001E-2</c:v>
                </c:pt>
                <c:pt idx="2770">
                  <c:v>-4.7500000000000001E-2</c:v>
                </c:pt>
                <c:pt idx="2771">
                  <c:v>-0.04</c:v>
                </c:pt>
                <c:pt idx="2772">
                  <c:v>2.5000000000000001E-3</c:v>
                </c:pt>
                <c:pt idx="2773">
                  <c:v>1.4999999999999999E-2</c:v>
                </c:pt>
                <c:pt idx="2774">
                  <c:v>8.8000000000000005E-3</c:v>
                </c:pt>
                <c:pt idx="2775">
                  <c:v>1.1299999999999999E-2</c:v>
                </c:pt>
                <c:pt idx="2776">
                  <c:v>8.8000000000000005E-3</c:v>
                </c:pt>
                <c:pt idx="2777">
                  <c:v>1.2500000000000001E-2</c:v>
                </c:pt>
                <c:pt idx="2778">
                  <c:v>5.0000000000000001E-3</c:v>
                </c:pt>
                <c:pt idx="2779">
                  <c:v>1.2500000000000001E-2</c:v>
                </c:pt>
                <c:pt idx="2780">
                  <c:v>-1.7500000000000002E-2</c:v>
                </c:pt>
                <c:pt idx="2781">
                  <c:v>-2.5000000000000001E-2</c:v>
                </c:pt>
                <c:pt idx="2782">
                  <c:v>-0.04</c:v>
                </c:pt>
                <c:pt idx="2783">
                  <c:v>-7.4999999999999997E-2</c:v>
                </c:pt>
                <c:pt idx="2784">
                  <c:v>-0.04</c:v>
                </c:pt>
                <c:pt idx="2785">
                  <c:v>-3.5499999999999997E-2</c:v>
                </c:pt>
                <c:pt idx="2786">
                  <c:v>-4.2500000000000003E-2</c:v>
                </c:pt>
                <c:pt idx="2787">
                  <c:v>-3.3300000000000003E-2</c:v>
                </c:pt>
                <c:pt idx="2788">
                  <c:v>-3.5000000000000003E-2</c:v>
                </c:pt>
                <c:pt idx="2789">
                  <c:v>-2.2499999999999999E-2</c:v>
                </c:pt>
                <c:pt idx="2790">
                  <c:v>-0.03</c:v>
                </c:pt>
                <c:pt idx="2791">
                  <c:v>-0.03</c:v>
                </c:pt>
                <c:pt idx="2792">
                  <c:v>-4.7500000000000001E-2</c:v>
                </c:pt>
                <c:pt idx="2793">
                  <c:v>-7.7499999999999999E-2</c:v>
                </c:pt>
                <c:pt idx="2794">
                  <c:v>-7.4999999999999997E-2</c:v>
                </c:pt>
                <c:pt idx="2795">
                  <c:v>-0.1023</c:v>
                </c:pt>
                <c:pt idx="2796">
                  <c:v>-9.2499999999999999E-2</c:v>
                </c:pt>
                <c:pt idx="2797">
                  <c:v>-7.0000000000000007E-2</c:v>
                </c:pt>
                <c:pt idx="2798">
                  <c:v>-7.4999999999999997E-2</c:v>
                </c:pt>
                <c:pt idx="2799">
                  <c:v>-6.5100000000000005E-2</c:v>
                </c:pt>
                <c:pt idx="2800">
                  <c:v>-8.2000000000000003E-2</c:v>
                </c:pt>
                <c:pt idx="2801">
                  <c:v>-6.7500000000000004E-2</c:v>
                </c:pt>
                <c:pt idx="2802">
                  <c:v>-4.4999999999999998E-2</c:v>
                </c:pt>
                <c:pt idx="2803">
                  <c:v>-5.7500000000000002E-2</c:v>
                </c:pt>
                <c:pt idx="2804">
                  <c:v>-0.06</c:v>
                </c:pt>
                <c:pt idx="2805">
                  <c:v>-3.2300000000000002E-2</c:v>
                </c:pt>
                <c:pt idx="2806">
                  <c:v>-5.57E-2</c:v>
                </c:pt>
                <c:pt idx="2807">
                  <c:v>-3.5999999999999997E-2</c:v>
                </c:pt>
                <c:pt idx="2808">
                  <c:v>-6.0600000000000001E-2</c:v>
                </c:pt>
                <c:pt idx="2809">
                  <c:v>-5.5E-2</c:v>
                </c:pt>
                <c:pt idx="2810">
                  <c:v>-7.7499999999999999E-2</c:v>
                </c:pt>
                <c:pt idx="2811">
                  <c:v>-5.5E-2</c:v>
                </c:pt>
                <c:pt idx="2812">
                  <c:v>-0.105</c:v>
                </c:pt>
                <c:pt idx="2813">
                  <c:v>-0.13250000000000001</c:v>
                </c:pt>
                <c:pt idx="2814">
                  <c:v>-0.1474</c:v>
                </c:pt>
                <c:pt idx="2815">
                  <c:v>-0.13009999999999999</c:v>
                </c:pt>
                <c:pt idx="2816">
                  <c:v>-0.12770000000000001</c:v>
                </c:pt>
                <c:pt idx="2817">
                  <c:v>-0.1178</c:v>
                </c:pt>
                <c:pt idx="2818">
                  <c:v>-0.1203</c:v>
                </c:pt>
                <c:pt idx="2819">
                  <c:v>-0.12770000000000001</c:v>
                </c:pt>
                <c:pt idx="2820">
                  <c:v>-0.14499999999999999</c:v>
                </c:pt>
                <c:pt idx="2821">
                  <c:v>-0.18429999999999999</c:v>
                </c:pt>
                <c:pt idx="2822">
                  <c:v>-0.19500000000000001</c:v>
                </c:pt>
                <c:pt idx="2823">
                  <c:v>-0.1646</c:v>
                </c:pt>
                <c:pt idx="2824">
                  <c:v>-0.19170000000000001</c:v>
                </c:pt>
                <c:pt idx="2825">
                  <c:v>-0.185</c:v>
                </c:pt>
                <c:pt idx="2826">
                  <c:v>-0.1769</c:v>
                </c:pt>
                <c:pt idx="2827">
                  <c:v>-0.18679999999999999</c:v>
                </c:pt>
                <c:pt idx="2828">
                  <c:v>-0.1799</c:v>
                </c:pt>
                <c:pt idx="2829">
                  <c:v>-0.18190000000000001</c:v>
                </c:pt>
                <c:pt idx="2830">
                  <c:v>-0.1946</c:v>
                </c:pt>
                <c:pt idx="2831">
                  <c:v>-0.21249999999999999</c:v>
                </c:pt>
                <c:pt idx="2832">
                  <c:v>-0.22620000000000001</c:v>
                </c:pt>
                <c:pt idx="2833">
                  <c:v>-0.2291</c:v>
                </c:pt>
                <c:pt idx="2834">
                  <c:v>-0.23</c:v>
                </c:pt>
                <c:pt idx="2835">
                  <c:v>-0.1966</c:v>
                </c:pt>
                <c:pt idx="2836">
                  <c:v>-0.20399999999999999</c:v>
                </c:pt>
                <c:pt idx="2837">
                  <c:v>-0.20399999999999999</c:v>
                </c:pt>
                <c:pt idx="2838">
                  <c:v>-0.2114</c:v>
                </c:pt>
                <c:pt idx="2839">
                  <c:v>-0.2175</c:v>
                </c:pt>
                <c:pt idx="2840">
                  <c:v>-0.21879999999999999</c:v>
                </c:pt>
                <c:pt idx="2841">
                  <c:v>-0.22370000000000001</c:v>
                </c:pt>
                <c:pt idx="2842">
                  <c:v>-0.2225</c:v>
                </c:pt>
                <c:pt idx="2843">
                  <c:v>-0.22750000000000001</c:v>
                </c:pt>
                <c:pt idx="2844">
                  <c:v>-0.23499999999999999</c:v>
                </c:pt>
                <c:pt idx="2845">
                  <c:v>-0.24249999999999999</c:v>
                </c:pt>
                <c:pt idx="2846">
                  <c:v>-0.23250000000000001</c:v>
                </c:pt>
                <c:pt idx="2847">
                  <c:v>-0.23250000000000001</c:v>
                </c:pt>
                <c:pt idx="2848">
                  <c:v>-0.19</c:v>
                </c:pt>
                <c:pt idx="2849">
                  <c:v>-0.1925</c:v>
                </c:pt>
                <c:pt idx="2850">
                  <c:v>-0.1925</c:v>
                </c:pt>
                <c:pt idx="2851">
                  <c:v>-0.1925</c:v>
                </c:pt>
                <c:pt idx="2852">
                  <c:v>-0.16750000000000001</c:v>
                </c:pt>
                <c:pt idx="2853">
                  <c:v>-0.16</c:v>
                </c:pt>
                <c:pt idx="2854">
                  <c:v>-0.17749999999999999</c:v>
                </c:pt>
                <c:pt idx="2855">
                  <c:v>-0.16750000000000001</c:v>
                </c:pt>
                <c:pt idx="2856">
                  <c:v>-0.16500000000000001</c:v>
                </c:pt>
                <c:pt idx="2857">
                  <c:v>-0.10249999999999999</c:v>
                </c:pt>
                <c:pt idx="2858">
                  <c:v>-0.115</c:v>
                </c:pt>
                <c:pt idx="2859">
                  <c:v>-0.14499999999999999</c:v>
                </c:pt>
                <c:pt idx="2860">
                  <c:v>-0.12</c:v>
                </c:pt>
                <c:pt idx="2861">
                  <c:v>-0.115</c:v>
                </c:pt>
                <c:pt idx="2862">
                  <c:v>-0.115</c:v>
                </c:pt>
                <c:pt idx="2863">
                  <c:v>-0.09</c:v>
                </c:pt>
                <c:pt idx="2864">
                  <c:v>-6.5000000000000002E-2</c:v>
                </c:pt>
                <c:pt idx="2865">
                  <c:v>-4.2500000000000003E-2</c:v>
                </c:pt>
                <c:pt idx="2866">
                  <c:v>-6.25E-2</c:v>
                </c:pt>
                <c:pt idx="2867">
                  <c:v>-7.2999999999999995E-2</c:v>
                </c:pt>
                <c:pt idx="2868">
                  <c:v>-0.09</c:v>
                </c:pt>
                <c:pt idx="2869">
                  <c:v>-0.02</c:v>
                </c:pt>
                <c:pt idx="2870">
                  <c:v>1.2500000000000001E-2</c:v>
                </c:pt>
                <c:pt idx="2871">
                  <c:v>0.02</c:v>
                </c:pt>
                <c:pt idx="2872">
                  <c:v>4.7500000000000001E-2</c:v>
                </c:pt>
                <c:pt idx="2873">
                  <c:v>1.2500000000000001E-2</c:v>
                </c:pt>
                <c:pt idx="2874">
                  <c:v>3.5000000000000003E-2</c:v>
                </c:pt>
                <c:pt idx="2875">
                  <c:v>1.7500000000000002E-2</c:v>
                </c:pt>
                <c:pt idx="2876">
                  <c:v>2.2499999999999999E-2</c:v>
                </c:pt>
                <c:pt idx="2877">
                  <c:v>4.4999999999999998E-2</c:v>
                </c:pt>
                <c:pt idx="2878">
                  <c:v>5.2499999999999998E-2</c:v>
                </c:pt>
                <c:pt idx="2879">
                  <c:v>0.06</c:v>
                </c:pt>
                <c:pt idx="2880">
                  <c:v>9.5000000000000001E-2</c:v>
                </c:pt>
                <c:pt idx="2881">
                  <c:v>0.13</c:v>
                </c:pt>
                <c:pt idx="2882">
                  <c:v>0.14249999999999999</c:v>
                </c:pt>
                <c:pt idx="2883">
                  <c:v>9.2499999999999999E-2</c:v>
                </c:pt>
                <c:pt idx="2884">
                  <c:v>5.2499999999999998E-2</c:v>
                </c:pt>
                <c:pt idx="2885">
                  <c:v>7.7499999999999999E-2</c:v>
                </c:pt>
                <c:pt idx="2886">
                  <c:v>0.11</c:v>
                </c:pt>
                <c:pt idx="2887">
                  <c:v>0.13500000000000001</c:v>
                </c:pt>
                <c:pt idx="2888">
                  <c:v>0.1225</c:v>
                </c:pt>
                <c:pt idx="2889">
                  <c:v>0.155</c:v>
                </c:pt>
                <c:pt idx="2890">
                  <c:v>0.16500000000000001</c:v>
                </c:pt>
                <c:pt idx="2891">
                  <c:v>0.14499999999999999</c:v>
                </c:pt>
                <c:pt idx="2892">
                  <c:v>0.125</c:v>
                </c:pt>
                <c:pt idx="2893">
                  <c:v>7.4999999999999997E-2</c:v>
                </c:pt>
                <c:pt idx="2894">
                  <c:v>0.112</c:v>
                </c:pt>
                <c:pt idx="2895">
                  <c:v>0.1925</c:v>
                </c:pt>
                <c:pt idx="2896">
                  <c:v>0.20749999999999999</c:v>
                </c:pt>
                <c:pt idx="2897">
                  <c:v>0.12</c:v>
                </c:pt>
                <c:pt idx="2898">
                  <c:v>0.13</c:v>
                </c:pt>
                <c:pt idx="2899">
                  <c:v>8.7499999999999994E-2</c:v>
                </c:pt>
                <c:pt idx="2900">
                  <c:v>2.75E-2</c:v>
                </c:pt>
                <c:pt idx="2901">
                  <c:v>0.04</c:v>
                </c:pt>
                <c:pt idx="2902">
                  <c:v>7.4999999999999997E-3</c:v>
                </c:pt>
                <c:pt idx="2903">
                  <c:v>7.0000000000000007E-2</c:v>
                </c:pt>
                <c:pt idx="2904">
                  <c:v>0.11749999999999999</c:v>
                </c:pt>
                <c:pt idx="2905">
                  <c:v>9.2499999999999999E-2</c:v>
                </c:pt>
                <c:pt idx="2906">
                  <c:v>0.1125</c:v>
                </c:pt>
                <c:pt idx="2907">
                  <c:v>0.1125</c:v>
                </c:pt>
                <c:pt idx="2908">
                  <c:v>0.1075</c:v>
                </c:pt>
                <c:pt idx="2909">
                  <c:v>0.08</c:v>
                </c:pt>
                <c:pt idx="2910">
                  <c:v>2.75E-2</c:v>
                </c:pt>
                <c:pt idx="2911">
                  <c:v>3.2500000000000001E-2</c:v>
                </c:pt>
                <c:pt idx="2912">
                  <c:v>7.7499999999999999E-2</c:v>
                </c:pt>
                <c:pt idx="2913">
                  <c:v>9.7500000000000003E-2</c:v>
                </c:pt>
                <c:pt idx="2914">
                  <c:v>7.7499999999999999E-2</c:v>
                </c:pt>
                <c:pt idx="2915">
                  <c:v>-5.0000000000000001E-3</c:v>
                </c:pt>
                <c:pt idx="2916">
                  <c:v>0.03</c:v>
                </c:pt>
                <c:pt idx="2917">
                  <c:v>-2.5000000000000001E-3</c:v>
                </c:pt>
                <c:pt idx="2918">
                  <c:v>-1.7999999999999999E-2</c:v>
                </c:pt>
                <c:pt idx="2919">
                  <c:v>-6.7500000000000004E-2</c:v>
                </c:pt>
                <c:pt idx="2920">
                  <c:v>-7.0000000000000007E-2</c:v>
                </c:pt>
                <c:pt idx="2921">
                  <c:v>-8.5000000000000006E-2</c:v>
                </c:pt>
                <c:pt idx="2922">
                  <c:v>-7.7499999999999999E-2</c:v>
                </c:pt>
                <c:pt idx="2923">
                  <c:v>-3.7999999999999999E-2</c:v>
                </c:pt>
                <c:pt idx="2924">
                  <c:v>-7.4999999999999997E-2</c:v>
                </c:pt>
                <c:pt idx="2925">
                  <c:v>-8.2500000000000004E-2</c:v>
                </c:pt>
                <c:pt idx="2926">
                  <c:v>-9.2499999999999999E-2</c:v>
                </c:pt>
                <c:pt idx="2927">
                  <c:v>-7.0000000000000007E-2</c:v>
                </c:pt>
                <c:pt idx="2928">
                  <c:v>-5.5E-2</c:v>
                </c:pt>
                <c:pt idx="2929">
                  <c:v>-0.05</c:v>
                </c:pt>
                <c:pt idx="2930">
                  <c:v>-7.0000000000000007E-2</c:v>
                </c:pt>
                <c:pt idx="2931">
                  <c:v>-7.3300000000000004E-2</c:v>
                </c:pt>
                <c:pt idx="2932">
                  <c:v>7.4999999999999997E-3</c:v>
                </c:pt>
                <c:pt idx="2933">
                  <c:v>2.2499999999999999E-2</c:v>
                </c:pt>
                <c:pt idx="2934">
                  <c:v>0.05</c:v>
                </c:pt>
                <c:pt idx="2935">
                  <c:v>4.4999999999999998E-2</c:v>
                </c:pt>
                <c:pt idx="2936">
                  <c:v>4.3799999999999999E-2</c:v>
                </c:pt>
                <c:pt idx="2937">
                  <c:v>5.2499999999999998E-2</c:v>
                </c:pt>
                <c:pt idx="2938">
                  <c:v>0.09</c:v>
                </c:pt>
                <c:pt idx="2939">
                  <c:v>9.64E-2</c:v>
                </c:pt>
                <c:pt idx="2940">
                  <c:v>9.5000000000000001E-2</c:v>
                </c:pt>
                <c:pt idx="2941">
                  <c:v>0.13250000000000001</c:v>
                </c:pt>
                <c:pt idx="2942">
                  <c:v>0.14499999999999999</c:v>
                </c:pt>
                <c:pt idx="2943">
                  <c:v>0.1716</c:v>
                </c:pt>
                <c:pt idx="2944">
                  <c:v>0.19500000000000001</c:v>
                </c:pt>
                <c:pt idx="2945">
                  <c:v>0.23250000000000001</c:v>
                </c:pt>
                <c:pt idx="2946">
                  <c:v>0.25290000000000001</c:v>
                </c:pt>
                <c:pt idx="2947">
                  <c:v>0.25380000000000003</c:v>
                </c:pt>
                <c:pt idx="2948">
                  <c:v>0.20880000000000001</c:v>
                </c:pt>
                <c:pt idx="2949">
                  <c:v>0.18210000000000001</c:v>
                </c:pt>
                <c:pt idx="2950">
                  <c:v>0.22</c:v>
                </c:pt>
                <c:pt idx="2951">
                  <c:v>0.24179999999999999</c:v>
                </c:pt>
                <c:pt idx="2952">
                  <c:v>0.24</c:v>
                </c:pt>
                <c:pt idx="2953">
                  <c:v>0.2525</c:v>
                </c:pt>
                <c:pt idx="2954">
                  <c:v>0.23680000000000001</c:v>
                </c:pt>
                <c:pt idx="2955">
                  <c:v>0.2175</c:v>
                </c:pt>
                <c:pt idx="2956">
                  <c:v>0.2069</c:v>
                </c:pt>
                <c:pt idx="2957">
                  <c:v>0.21010000000000001</c:v>
                </c:pt>
                <c:pt idx="2958">
                  <c:v>0.215</c:v>
                </c:pt>
                <c:pt idx="2959">
                  <c:v>0.22750000000000001</c:v>
                </c:pt>
                <c:pt idx="2960">
                  <c:v>0.245</c:v>
                </c:pt>
                <c:pt idx="2961">
                  <c:v>0.29249999999999998</c:v>
                </c:pt>
                <c:pt idx="2962">
                  <c:v>0.30249999999999999</c:v>
                </c:pt>
                <c:pt idx="2963">
                  <c:v>0.315</c:v>
                </c:pt>
                <c:pt idx="2964">
                  <c:v>0.41249999999999998</c:v>
                </c:pt>
                <c:pt idx="2965">
                  <c:v>0.47120000000000001</c:v>
                </c:pt>
                <c:pt idx="2966">
                  <c:v>0.48630000000000001</c:v>
                </c:pt>
                <c:pt idx="2967">
                  <c:v>0.54600000000000004</c:v>
                </c:pt>
                <c:pt idx="2968">
                  <c:v>0.48749999999999999</c:v>
                </c:pt>
                <c:pt idx="2969">
                  <c:v>0.55130000000000001</c:v>
                </c:pt>
                <c:pt idx="2970">
                  <c:v>0.55249999999999999</c:v>
                </c:pt>
                <c:pt idx="2971">
                  <c:v>0.55249999999999999</c:v>
                </c:pt>
                <c:pt idx="2972">
                  <c:v>0.57430000000000003</c:v>
                </c:pt>
                <c:pt idx="2973">
                  <c:v>0.52749999999999997</c:v>
                </c:pt>
                <c:pt idx="2974">
                  <c:v>0.49630000000000002</c:v>
                </c:pt>
                <c:pt idx="2975">
                  <c:v>0.50670000000000004</c:v>
                </c:pt>
                <c:pt idx="2976">
                  <c:v>0.48830000000000001</c:v>
                </c:pt>
                <c:pt idx="2977">
                  <c:v>0.51249999999999996</c:v>
                </c:pt>
                <c:pt idx="2978">
                  <c:v>0.52749999999999997</c:v>
                </c:pt>
                <c:pt idx="2979">
                  <c:v>0.48380000000000001</c:v>
                </c:pt>
                <c:pt idx="2980">
                  <c:v>0.5675</c:v>
                </c:pt>
                <c:pt idx="2981">
                  <c:v>0.4975</c:v>
                </c:pt>
                <c:pt idx="2982">
                  <c:v>0.34499999999999997</c:v>
                </c:pt>
                <c:pt idx="2983">
                  <c:v>0.41</c:v>
                </c:pt>
                <c:pt idx="2984">
                  <c:v>0.44750000000000001</c:v>
                </c:pt>
                <c:pt idx="2985">
                  <c:v>0.42499999999999999</c:v>
                </c:pt>
                <c:pt idx="2986">
                  <c:v>0.44240000000000002</c:v>
                </c:pt>
                <c:pt idx="2987">
                  <c:v>0.50249999999999995</c:v>
                </c:pt>
                <c:pt idx="2988">
                  <c:v>0.61</c:v>
                </c:pt>
                <c:pt idx="2989">
                  <c:v>0.65129999999999999</c:v>
                </c:pt>
                <c:pt idx="2990">
                  <c:v>0.64380000000000004</c:v>
                </c:pt>
                <c:pt idx="2991">
                  <c:v>0.72550000000000003</c:v>
                </c:pt>
                <c:pt idx="2992">
                  <c:v>0.68500000000000005</c:v>
                </c:pt>
                <c:pt idx="2993">
                  <c:v>0.71660000000000001</c:v>
                </c:pt>
                <c:pt idx="2994">
                  <c:v>0.69469999999999998</c:v>
                </c:pt>
                <c:pt idx="2995">
                  <c:v>0.67249999999999999</c:v>
                </c:pt>
                <c:pt idx="2996">
                  <c:v>0.73660000000000003</c:v>
                </c:pt>
                <c:pt idx="2997">
                  <c:v>0.78549999999999998</c:v>
                </c:pt>
                <c:pt idx="2998">
                  <c:v>0.76749999999999996</c:v>
                </c:pt>
                <c:pt idx="2999">
                  <c:v>0.79249999999999998</c:v>
                </c:pt>
                <c:pt idx="3000">
                  <c:v>0.84</c:v>
                </c:pt>
                <c:pt idx="3001">
                  <c:v>0.875</c:v>
                </c:pt>
                <c:pt idx="3002">
                  <c:v>0.95130000000000003</c:v>
                </c:pt>
                <c:pt idx="3003">
                  <c:v>0.98880000000000001</c:v>
                </c:pt>
                <c:pt idx="3004">
                  <c:v>0.87749999999999995</c:v>
                </c:pt>
                <c:pt idx="3005">
                  <c:v>0.89</c:v>
                </c:pt>
                <c:pt idx="3006">
                  <c:v>0.83250000000000002</c:v>
                </c:pt>
                <c:pt idx="3007">
                  <c:v>0.92749999999999999</c:v>
                </c:pt>
                <c:pt idx="3008">
                  <c:v>0.97499999999999998</c:v>
                </c:pt>
                <c:pt idx="3009">
                  <c:v>1.0024999999999999</c:v>
                </c:pt>
                <c:pt idx="3010">
                  <c:v>1.04</c:v>
                </c:pt>
                <c:pt idx="3011">
                  <c:v>1.1516999999999999</c:v>
                </c:pt>
                <c:pt idx="3012">
                  <c:v>1.1825000000000001</c:v>
                </c:pt>
                <c:pt idx="3013">
                  <c:v>1.1662999999999999</c:v>
                </c:pt>
                <c:pt idx="3014">
                  <c:v>1.2050000000000001</c:v>
                </c:pt>
                <c:pt idx="3015">
                  <c:v>1.21</c:v>
                </c:pt>
                <c:pt idx="3016">
                  <c:v>1.21</c:v>
                </c:pt>
                <c:pt idx="3017">
                  <c:v>1.3025</c:v>
                </c:pt>
                <c:pt idx="3018">
                  <c:v>1.2475000000000001</c:v>
                </c:pt>
                <c:pt idx="3019">
                  <c:v>1.26</c:v>
                </c:pt>
                <c:pt idx="3020">
                  <c:v>1.2875000000000001</c:v>
                </c:pt>
                <c:pt idx="3021">
                  <c:v>1.1975</c:v>
                </c:pt>
                <c:pt idx="3022">
                  <c:v>1.1540999999999999</c:v>
                </c:pt>
                <c:pt idx="3023">
                  <c:v>1.1625000000000001</c:v>
                </c:pt>
                <c:pt idx="3024">
                  <c:v>1.26</c:v>
                </c:pt>
                <c:pt idx="3025">
                  <c:v>1.29</c:v>
                </c:pt>
                <c:pt idx="3026">
                  <c:v>1.325</c:v>
                </c:pt>
                <c:pt idx="3027">
                  <c:v>1.2825</c:v>
                </c:pt>
                <c:pt idx="3028">
                  <c:v>1.2875000000000001</c:v>
                </c:pt>
                <c:pt idx="3029">
                  <c:v>1.3340000000000001</c:v>
                </c:pt>
                <c:pt idx="3030">
                  <c:v>1.4450000000000001</c:v>
                </c:pt>
                <c:pt idx="3031">
                  <c:v>1.4325000000000001</c:v>
                </c:pt>
                <c:pt idx="3032">
                  <c:v>1.3625</c:v>
                </c:pt>
                <c:pt idx="3033">
                  <c:v>1.349</c:v>
                </c:pt>
                <c:pt idx="3034">
                  <c:v>1.1875</c:v>
                </c:pt>
                <c:pt idx="3035">
                  <c:v>1.2450000000000001</c:v>
                </c:pt>
                <c:pt idx="3036">
                  <c:v>1.2287999999999999</c:v>
                </c:pt>
                <c:pt idx="3037">
                  <c:v>1.2949999999999999</c:v>
                </c:pt>
                <c:pt idx="3038">
                  <c:v>1.2513000000000001</c:v>
                </c:pt>
                <c:pt idx="3039">
                  <c:v>1.2024999999999999</c:v>
                </c:pt>
                <c:pt idx="3040">
                  <c:v>1.2161999999999999</c:v>
                </c:pt>
                <c:pt idx="3041">
                  <c:v>1.2515000000000001</c:v>
                </c:pt>
                <c:pt idx="3042">
                  <c:v>1.2161999999999999</c:v>
                </c:pt>
                <c:pt idx="3043">
                  <c:v>1.25</c:v>
                </c:pt>
                <c:pt idx="3044">
                  <c:v>1.3075000000000001</c:v>
                </c:pt>
                <c:pt idx="3045">
                  <c:v>1.2475000000000001</c:v>
                </c:pt>
                <c:pt idx="3046">
                  <c:v>1.3274999999999999</c:v>
                </c:pt>
                <c:pt idx="3047">
                  <c:v>1.4063000000000001</c:v>
                </c:pt>
                <c:pt idx="3048">
                  <c:v>1.4475</c:v>
                </c:pt>
                <c:pt idx="3049">
                  <c:v>1.5</c:v>
                </c:pt>
                <c:pt idx="3050">
                  <c:v>1.5475000000000001</c:v>
                </c:pt>
                <c:pt idx="3051">
                  <c:v>1.5464</c:v>
                </c:pt>
                <c:pt idx="3052">
                  <c:v>1.5349999999999999</c:v>
                </c:pt>
                <c:pt idx="3053">
                  <c:v>1.59</c:v>
                </c:pt>
                <c:pt idx="3054">
                  <c:v>1.635</c:v>
                </c:pt>
                <c:pt idx="3055">
                  <c:v>1.6963999999999999</c:v>
                </c:pt>
                <c:pt idx="3056">
                  <c:v>1.8512999999999999</c:v>
                </c:pt>
                <c:pt idx="3057">
                  <c:v>2.0274999999999999</c:v>
                </c:pt>
                <c:pt idx="3058">
                  <c:v>1.8975</c:v>
                </c:pt>
                <c:pt idx="3059">
                  <c:v>2.0150000000000001</c:v>
                </c:pt>
                <c:pt idx="3060">
                  <c:v>1.9524999999999999</c:v>
                </c:pt>
                <c:pt idx="3061">
                  <c:v>2.04</c:v>
                </c:pt>
                <c:pt idx="3062">
                  <c:v>2.0325000000000002</c:v>
                </c:pt>
                <c:pt idx="3063">
                  <c:v>1.9581</c:v>
                </c:pt>
                <c:pt idx="3064">
                  <c:v>1.8125</c:v>
                </c:pt>
                <c:pt idx="3065">
                  <c:v>1.8425</c:v>
                </c:pt>
                <c:pt idx="3066">
                  <c:v>1.9275</c:v>
                </c:pt>
                <c:pt idx="3067">
                  <c:v>1.97</c:v>
                </c:pt>
                <c:pt idx="3068">
                  <c:v>1.8274999999999999</c:v>
                </c:pt>
                <c:pt idx="3069">
                  <c:v>1.68</c:v>
                </c:pt>
                <c:pt idx="3070">
                  <c:v>1.54</c:v>
                </c:pt>
                <c:pt idx="3071">
                  <c:v>1.6281000000000001</c:v>
                </c:pt>
                <c:pt idx="3072">
                  <c:v>1.5175000000000001</c:v>
                </c:pt>
                <c:pt idx="3073">
                  <c:v>1.4724999999999999</c:v>
                </c:pt>
                <c:pt idx="3074">
                  <c:v>1.58</c:v>
                </c:pt>
                <c:pt idx="3075">
                  <c:v>1.64</c:v>
                </c:pt>
                <c:pt idx="3076">
                  <c:v>1.5825</c:v>
                </c:pt>
                <c:pt idx="3077">
                  <c:v>1.4775</c:v>
                </c:pt>
                <c:pt idx="3078">
                  <c:v>1.4850000000000001</c:v>
                </c:pt>
                <c:pt idx="3079">
                  <c:v>1.5275000000000001</c:v>
                </c:pt>
                <c:pt idx="3080">
                  <c:v>1.5149999999999999</c:v>
                </c:pt>
                <c:pt idx="3081">
                  <c:v>1.58</c:v>
                </c:pt>
                <c:pt idx="3082">
                  <c:v>1.6425000000000001</c:v>
                </c:pt>
                <c:pt idx="3083">
                  <c:v>1.61</c:v>
                </c:pt>
                <c:pt idx="3084">
                  <c:v>1.5925</c:v>
                </c:pt>
                <c:pt idx="3085">
                  <c:v>1.4350000000000001</c:v>
                </c:pt>
                <c:pt idx="3086">
                  <c:v>1.4</c:v>
                </c:pt>
                <c:pt idx="3087">
                  <c:v>1.32</c:v>
                </c:pt>
                <c:pt idx="3088">
                  <c:v>1.29</c:v>
                </c:pt>
                <c:pt idx="3089">
                  <c:v>1.1838</c:v>
                </c:pt>
                <c:pt idx="3090">
                  <c:v>1.1924999999999999</c:v>
                </c:pt>
                <c:pt idx="3091">
                  <c:v>1.19</c:v>
                </c:pt>
                <c:pt idx="3092">
                  <c:v>1.1950000000000001</c:v>
                </c:pt>
                <c:pt idx="3093">
                  <c:v>1.2324999999999999</c:v>
                </c:pt>
                <c:pt idx="3094">
                  <c:v>1.1950000000000001</c:v>
                </c:pt>
                <c:pt idx="3095">
                  <c:v>1.335</c:v>
                </c:pt>
                <c:pt idx="3096">
                  <c:v>1.2675000000000001</c:v>
                </c:pt>
                <c:pt idx="3097">
                  <c:v>1.2825</c:v>
                </c:pt>
                <c:pt idx="3098">
                  <c:v>1.23</c:v>
                </c:pt>
                <c:pt idx="3099">
                  <c:v>1.3087</c:v>
                </c:pt>
                <c:pt idx="3100">
                  <c:v>1.3075000000000001</c:v>
                </c:pt>
                <c:pt idx="3101">
                  <c:v>1.2175</c:v>
                </c:pt>
                <c:pt idx="3102">
                  <c:v>1.2725</c:v>
                </c:pt>
                <c:pt idx="3103">
                  <c:v>1.365</c:v>
                </c:pt>
                <c:pt idx="3104">
                  <c:v>1.3574999999999999</c:v>
                </c:pt>
                <c:pt idx="3105">
                  <c:v>1.4950000000000001</c:v>
                </c:pt>
                <c:pt idx="3106">
                  <c:v>1.59</c:v>
                </c:pt>
                <c:pt idx="3107">
                  <c:v>1.6375</c:v>
                </c:pt>
                <c:pt idx="3108">
                  <c:v>1.6875</c:v>
                </c:pt>
                <c:pt idx="3109">
                  <c:v>1.6375</c:v>
                </c:pt>
                <c:pt idx="3110">
                  <c:v>1.6875</c:v>
                </c:pt>
                <c:pt idx="3111">
                  <c:v>1.7524999999999999</c:v>
                </c:pt>
                <c:pt idx="3112">
                  <c:v>1.7037</c:v>
                </c:pt>
                <c:pt idx="3113">
                  <c:v>1.7057</c:v>
                </c:pt>
                <c:pt idx="3114">
                  <c:v>1.7475000000000001</c:v>
                </c:pt>
                <c:pt idx="3115">
                  <c:v>1.7275</c:v>
                </c:pt>
                <c:pt idx="3116">
                  <c:v>1.7925</c:v>
                </c:pt>
                <c:pt idx="3117">
                  <c:v>1.8288</c:v>
                </c:pt>
                <c:pt idx="3118">
                  <c:v>1.7681</c:v>
                </c:pt>
                <c:pt idx="3119">
                  <c:v>1.8056000000000001</c:v>
                </c:pt>
                <c:pt idx="3120">
                  <c:v>1.8525</c:v>
                </c:pt>
                <c:pt idx="3121">
                  <c:v>1.8075000000000001</c:v>
                </c:pt>
                <c:pt idx="3122">
                  <c:v>1.9175</c:v>
                </c:pt>
                <c:pt idx="3123">
                  <c:v>1.925</c:v>
                </c:pt>
                <c:pt idx="3124">
                  <c:v>1.93</c:v>
                </c:pt>
                <c:pt idx="3125">
                  <c:v>1.9475</c:v>
                </c:pt>
                <c:pt idx="3126">
                  <c:v>1.9575</c:v>
                </c:pt>
                <c:pt idx="3127">
                  <c:v>2.1002999999999998</c:v>
                </c:pt>
                <c:pt idx="3128">
                  <c:v>2.0788000000000002</c:v>
                </c:pt>
                <c:pt idx="3129">
                  <c:v>2.1175000000000002</c:v>
                </c:pt>
                <c:pt idx="3130">
                  <c:v>2.1349999999999998</c:v>
                </c:pt>
                <c:pt idx="3131">
                  <c:v>2.1585000000000001</c:v>
                </c:pt>
                <c:pt idx="3132">
                  <c:v>2.3008000000000002</c:v>
                </c:pt>
                <c:pt idx="3133">
                  <c:v>2.1560000000000001</c:v>
                </c:pt>
                <c:pt idx="3134">
                  <c:v>2.121</c:v>
                </c:pt>
                <c:pt idx="3135">
                  <c:v>2.0299999999999998</c:v>
                </c:pt>
                <c:pt idx="3136">
                  <c:v>1.8487</c:v>
                </c:pt>
                <c:pt idx="3137">
                  <c:v>1.7912999999999999</c:v>
                </c:pt>
                <c:pt idx="3138">
                  <c:v>1.9650000000000001</c:v>
                </c:pt>
                <c:pt idx="3139">
                  <c:v>2.0499999999999998</c:v>
                </c:pt>
                <c:pt idx="3140">
                  <c:v>2.1974999999999998</c:v>
                </c:pt>
                <c:pt idx="3141">
                  <c:v>2.3325</c:v>
                </c:pt>
                <c:pt idx="3142">
                  <c:v>2.2949999999999999</c:v>
                </c:pt>
                <c:pt idx="3143">
                  <c:v>2.2961999999999998</c:v>
                </c:pt>
                <c:pt idx="3144">
                  <c:v>2.2109000000000001</c:v>
                </c:pt>
                <c:pt idx="3145">
                  <c:v>2.1974999999999998</c:v>
                </c:pt>
                <c:pt idx="3146">
                  <c:v>2.145</c:v>
                </c:pt>
                <c:pt idx="3147">
                  <c:v>2.0775000000000001</c:v>
                </c:pt>
                <c:pt idx="3148">
                  <c:v>2.1175000000000002</c:v>
                </c:pt>
                <c:pt idx="3149">
                  <c:v>2.145</c:v>
                </c:pt>
                <c:pt idx="3150">
                  <c:v>2.1724999999999999</c:v>
                </c:pt>
                <c:pt idx="3151">
                  <c:v>2.1475</c:v>
                </c:pt>
                <c:pt idx="3152">
                  <c:v>2.0225</c:v>
                </c:pt>
                <c:pt idx="3153">
                  <c:v>2.0013000000000001</c:v>
                </c:pt>
                <c:pt idx="3154">
                  <c:v>1.8713</c:v>
                </c:pt>
                <c:pt idx="3155">
                  <c:v>1.9175</c:v>
                </c:pt>
                <c:pt idx="3156">
                  <c:v>1.9737</c:v>
                </c:pt>
                <c:pt idx="3157">
                  <c:v>1.9575</c:v>
                </c:pt>
                <c:pt idx="3158">
                  <c:v>1.9424999999999999</c:v>
                </c:pt>
                <c:pt idx="3159">
                  <c:v>2.0074999999999998</c:v>
                </c:pt>
                <c:pt idx="3160">
                  <c:v>2.0024999999999999</c:v>
                </c:pt>
                <c:pt idx="3161">
                  <c:v>1.9824999999999999</c:v>
                </c:pt>
                <c:pt idx="3162">
                  <c:v>1.9025000000000001</c:v>
                </c:pt>
                <c:pt idx="3163">
                  <c:v>1.8474999999999999</c:v>
                </c:pt>
                <c:pt idx="3164">
                  <c:v>1.74</c:v>
                </c:pt>
                <c:pt idx="3165">
                  <c:v>1.8363</c:v>
                </c:pt>
                <c:pt idx="3166">
                  <c:v>1.8325</c:v>
                </c:pt>
                <c:pt idx="3167">
                  <c:v>1.7524999999999999</c:v>
                </c:pt>
                <c:pt idx="3168">
                  <c:v>1.6924999999999999</c:v>
                </c:pt>
                <c:pt idx="3169">
                  <c:v>1.71</c:v>
                </c:pt>
                <c:pt idx="3170">
                  <c:v>1.6850000000000001</c:v>
                </c:pt>
                <c:pt idx="3171">
                  <c:v>1.635</c:v>
                </c:pt>
                <c:pt idx="3172">
                  <c:v>1.6325000000000001</c:v>
                </c:pt>
                <c:pt idx="3173">
                  <c:v>1.585</c:v>
                </c:pt>
                <c:pt idx="3174">
                  <c:v>1.5375000000000001</c:v>
                </c:pt>
                <c:pt idx="3175">
                  <c:v>1.635</c:v>
                </c:pt>
                <c:pt idx="3176">
                  <c:v>1.6274999999999999</c:v>
                </c:pt>
                <c:pt idx="3177">
                  <c:v>1.6074999999999999</c:v>
                </c:pt>
                <c:pt idx="3178">
                  <c:v>1.63</c:v>
                </c:pt>
                <c:pt idx="3179">
                  <c:v>1.5438000000000001</c:v>
                </c:pt>
                <c:pt idx="3180">
                  <c:v>1.5449999999999999</c:v>
                </c:pt>
                <c:pt idx="3181">
                  <c:v>1.57</c:v>
                </c:pt>
                <c:pt idx="3182">
                  <c:v>1.4824999999999999</c:v>
                </c:pt>
                <c:pt idx="3183">
                  <c:v>1.4775</c:v>
                </c:pt>
                <c:pt idx="3184">
                  <c:v>1.4724999999999999</c:v>
                </c:pt>
                <c:pt idx="3185">
                  <c:v>1.5375000000000001</c:v>
                </c:pt>
                <c:pt idx="3186">
                  <c:v>1.5575000000000001</c:v>
                </c:pt>
                <c:pt idx="3187">
                  <c:v>1.5325</c:v>
                </c:pt>
                <c:pt idx="3188">
                  <c:v>1.5225</c:v>
                </c:pt>
                <c:pt idx="3189">
                  <c:v>1.585</c:v>
                </c:pt>
                <c:pt idx="3190">
                  <c:v>1.665</c:v>
                </c:pt>
                <c:pt idx="3191">
                  <c:v>1.7050000000000001</c:v>
                </c:pt>
                <c:pt idx="3192">
                  <c:v>1.8331</c:v>
                </c:pt>
                <c:pt idx="3193">
                  <c:v>1.9025000000000001</c:v>
                </c:pt>
                <c:pt idx="3194">
                  <c:v>1.9450000000000001</c:v>
                </c:pt>
                <c:pt idx="3195">
                  <c:v>1.9950000000000001</c:v>
                </c:pt>
                <c:pt idx="3196">
                  <c:v>1.9887999999999999</c:v>
                </c:pt>
                <c:pt idx="3197">
                  <c:v>2.0425</c:v>
                </c:pt>
                <c:pt idx="3198">
                  <c:v>2.0299999999999998</c:v>
                </c:pt>
                <c:pt idx="3199">
                  <c:v>1.9924999999999999</c:v>
                </c:pt>
                <c:pt idx="3200">
                  <c:v>2.0775000000000001</c:v>
                </c:pt>
                <c:pt idx="3201">
                  <c:v>2.0775000000000001</c:v>
                </c:pt>
                <c:pt idx="3202">
                  <c:v>1.9</c:v>
                </c:pt>
                <c:pt idx="3203">
                  <c:v>1.8049999999999999</c:v>
                </c:pt>
                <c:pt idx="3204">
                  <c:v>1.8725000000000001</c:v>
                </c:pt>
                <c:pt idx="3205">
                  <c:v>1.74</c:v>
                </c:pt>
                <c:pt idx="3206">
                  <c:v>1.7549999999999999</c:v>
                </c:pt>
                <c:pt idx="3207">
                  <c:v>1.81</c:v>
                </c:pt>
                <c:pt idx="3208">
                  <c:v>1.6924999999999999</c:v>
                </c:pt>
                <c:pt idx="3209">
                  <c:v>1.6</c:v>
                </c:pt>
                <c:pt idx="3210">
                  <c:v>1.5649999999999999</c:v>
                </c:pt>
                <c:pt idx="3211">
                  <c:v>1.57</c:v>
                </c:pt>
                <c:pt idx="3212">
                  <c:v>1.5325</c:v>
                </c:pt>
                <c:pt idx="3213">
                  <c:v>1.5049999999999999</c:v>
                </c:pt>
                <c:pt idx="3214">
                  <c:v>1.5525</c:v>
                </c:pt>
                <c:pt idx="3215">
                  <c:v>1.6425000000000001</c:v>
                </c:pt>
                <c:pt idx="3216">
                  <c:v>1.7013</c:v>
                </c:pt>
                <c:pt idx="3217">
                  <c:v>1.645</c:v>
                </c:pt>
                <c:pt idx="3218">
                  <c:v>1.63</c:v>
                </c:pt>
                <c:pt idx="3219">
                  <c:v>1.655</c:v>
                </c:pt>
                <c:pt idx="3220">
                  <c:v>1.68</c:v>
                </c:pt>
                <c:pt idx="3221">
                  <c:v>1.73</c:v>
                </c:pt>
                <c:pt idx="3222">
                  <c:v>1.7024999999999999</c:v>
                </c:pt>
                <c:pt idx="3223">
                  <c:v>1.6975</c:v>
                </c:pt>
                <c:pt idx="3224">
                  <c:v>1.5244</c:v>
                </c:pt>
                <c:pt idx="3225">
                  <c:v>1.645</c:v>
                </c:pt>
                <c:pt idx="3226">
                  <c:v>1.74</c:v>
                </c:pt>
                <c:pt idx="3227">
                  <c:v>1.7725</c:v>
                </c:pt>
                <c:pt idx="3228">
                  <c:v>1.8049999999999999</c:v>
                </c:pt>
                <c:pt idx="3229">
                  <c:v>1.7475000000000001</c:v>
                </c:pt>
                <c:pt idx="3230">
                  <c:v>1.8149999999999999</c:v>
                </c:pt>
                <c:pt idx="3231">
                  <c:v>1.825</c:v>
                </c:pt>
                <c:pt idx="3232">
                  <c:v>1.87</c:v>
                </c:pt>
                <c:pt idx="3233">
                  <c:v>1.8875</c:v>
                </c:pt>
                <c:pt idx="3234">
                  <c:v>1.8825000000000001</c:v>
                </c:pt>
                <c:pt idx="3235">
                  <c:v>1.8825000000000001</c:v>
                </c:pt>
                <c:pt idx="3236">
                  <c:v>1.8774999999999999</c:v>
                </c:pt>
                <c:pt idx="3237">
                  <c:v>1.9275</c:v>
                </c:pt>
                <c:pt idx="3238">
                  <c:v>1.9218999999999999</c:v>
                </c:pt>
                <c:pt idx="3239">
                  <c:v>1.8875</c:v>
                </c:pt>
                <c:pt idx="3240">
                  <c:v>1.9116</c:v>
                </c:pt>
                <c:pt idx="3241">
                  <c:v>1.9175</c:v>
                </c:pt>
                <c:pt idx="3242">
                  <c:v>1.9475</c:v>
                </c:pt>
                <c:pt idx="3243">
                  <c:v>2.0024999999999999</c:v>
                </c:pt>
                <c:pt idx="3244">
                  <c:v>2.0425</c:v>
                </c:pt>
                <c:pt idx="3245">
                  <c:v>2.0175000000000001</c:v>
                </c:pt>
                <c:pt idx="3246">
                  <c:v>2.0350000000000001</c:v>
                </c:pt>
                <c:pt idx="3247">
                  <c:v>2.0118999999999998</c:v>
                </c:pt>
                <c:pt idx="3248">
                  <c:v>1.9590000000000001</c:v>
                </c:pt>
                <c:pt idx="3249">
                  <c:v>1.9650000000000001</c:v>
                </c:pt>
                <c:pt idx="3250">
                  <c:v>1.919</c:v>
                </c:pt>
                <c:pt idx="3251">
                  <c:v>1.71</c:v>
                </c:pt>
                <c:pt idx="3252">
                  <c:v>1.8125</c:v>
                </c:pt>
                <c:pt idx="3253">
                  <c:v>1.6025</c:v>
                </c:pt>
                <c:pt idx="3254">
                  <c:v>1.64</c:v>
                </c:pt>
                <c:pt idx="3255">
                  <c:v>1.5549999999999999</c:v>
                </c:pt>
                <c:pt idx="3256">
                  <c:v>1.5925</c:v>
                </c:pt>
                <c:pt idx="3257">
                  <c:v>1.7575000000000001</c:v>
                </c:pt>
                <c:pt idx="3258">
                  <c:v>1.835</c:v>
                </c:pt>
                <c:pt idx="3259">
                  <c:v>1.7987</c:v>
                </c:pt>
                <c:pt idx="3260">
                  <c:v>1.776</c:v>
                </c:pt>
                <c:pt idx="3261">
                  <c:v>1.825</c:v>
                </c:pt>
                <c:pt idx="3262">
                  <c:v>1.8975</c:v>
                </c:pt>
                <c:pt idx="3263">
                  <c:v>1.9375</c:v>
                </c:pt>
                <c:pt idx="3264">
                  <c:v>1.96</c:v>
                </c:pt>
                <c:pt idx="3265">
                  <c:v>1.9225000000000001</c:v>
                </c:pt>
                <c:pt idx="3266">
                  <c:v>1.9175</c:v>
                </c:pt>
                <c:pt idx="3267">
                  <c:v>1.958</c:v>
                </c:pt>
                <c:pt idx="3268">
                  <c:v>1.8725000000000001</c:v>
                </c:pt>
                <c:pt idx="3269">
                  <c:v>1.8274999999999999</c:v>
                </c:pt>
                <c:pt idx="3270">
                  <c:v>1.8274999999999999</c:v>
                </c:pt>
                <c:pt idx="3271">
                  <c:v>1.8274999999999999</c:v>
                </c:pt>
                <c:pt idx="3272">
                  <c:v>1.9350000000000001</c:v>
                </c:pt>
                <c:pt idx="3273">
                  <c:v>1.9624999999999999</c:v>
                </c:pt>
                <c:pt idx="3274">
                  <c:v>1.9670000000000001</c:v>
                </c:pt>
                <c:pt idx="3275">
                  <c:v>2.0030000000000001</c:v>
                </c:pt>
                <c:pt idx="3276">
                  <c:v>2.0209999999999999</c:v>
                </c:pt>
                <c:pt idx="3277">
                  <c:v>2.0074999999999998</c:v>
                </c:pt>
                <c:pt idx="3278">
                  <c:v>2.0329999999999999</c:v>
                </c:pt>
                <c:pt idx="3279">
                  <c:v>1.99</c:v>
                </c:pt>
                <c:pt idx="3280">
                  <c:v>2.0024999999999999</c:v>
                </c:pt>
                <c:pt idx="3281">
                  <c:v>2.02</c:v>
                </c:pt>
                <c:pt idx="3282">
                  <c:v>1.9572000000000001</c:v>
                </c:pt>
                <c:pt idx="3283">
                  <c:v>1.95</c:v>
                </c:pt>
                <c:pt idx="3284">
                  <c:v>2.0150000000000001</c:v>
                </c:pt>
                <c:pt idx="3285">
                  <c:v>1.927</c:v>
                </c:pt>
                <c:pt idx="3286">
                  <c:v>1.9219999999999999</c:v>
                </c:pt>
                <c:pt idx="3287">
                  <c:v>1.8805000000000001</c:v>
                </c:pt>
                <c:pt idx="3288">
                  <c:v>1.9370000000000001</c:v>
                </c:pt>
                <c:pt idx="3289">
                  <c:v>1.8807</c:v>
                </c:pt>
                <c:pt idx="3290">
                  <c:v>1.94</c:v>
                </c:pt>
                <c:pt idx="3291">
                  <c:v>1.9337</c:v>
                </c:pt>
                <c:pt idx="3292">
                  <c:v>1.94</c:v>
                </c:pt>
                <c:pt idx="3293">
                  <c:v>1.8979999999999999</c:v>
                </c:pt>
                <c:pt idx="3294">
                  <c:v>1.825</c:v>
                </c:pt>
                <c:pt idx="3295">
                  <c:v>1.8474999999999999</c:v>
                </c:pt>
                <c:pt idx="3296">
                  <c:v>1.8725000000000001</c:v>
                </c:pt>
                <c:pt idx="3297">
                  <c:v>1.897</c:v>
                </c:pt>
                <c:pt idx="3298">
                  <c:v>1.8625</c:v>
                </c:pt>
                <c:pt idx="3299">
                  <c:v>1.865</c:v>
                </c:pt>
                <c:pt idx="3300">
                  <c:v>1.91</c:v>
                </c:pt>
                <c:pt idx="3301">
                  <c:v>1.93</c:v>
                </c:pt>
                <c:pt idx="3302">
                  <c:v>1.9501999999999999</c:v>
                </c:pt>
                <c:pt idx="3303">
                  <c:v>1.9475</c:v>
                </c:pt>
                <c:pt idx="3304">
                  <c:v>1.97</c:v>
                </c:pt>
                <c:pt idx="3305">
                  <c:v>1.9910000000000001</c:v>
                </c:pt>
                <c:pt idx="3306">
                  <c:v>1.9950000000000001</c:v>
                </c:pt>
                <c:pt idx="3307">
                  <c:v>1.855</c:v>
                </c:pt>
                <c:pt idx="3308">
                  <c:v>1.7925</c:v>
                </c:pt>
                <c:pt idx="3309">
                  <c:v>1.8</c:v>
                </c:pt>
                <c:pt idx="3310">
                  <c:v>1.8160000000000001</c:v>
                </c:pt>
                <c:pt idx="3311">
                  <c:v>1.8580000000000001</c:v>
                </c:pt>
                <c:pt idx="3312">
                  <c:v>1.8522000000000001</c:v>
                </c:pt>
                <c:pt idx="3313">
                  <c:v>1.9225000000000001</c:v>
                </c:pt>
                <c:pt idx="3314">
                  <c:v>1.9424999999999999</c:v>
                </c:pt>
                <c:pt idx="3315">
                  <c:v>1.9175</c:v>
                </c:pt>
                <c:pt idx="3316">
                  <c:v>1.9279999999999999</c:v>
                </c:pt>
                <c:pt idx="3317">
                  <c:v>1.95</c:v>
                </c:pt>
                <c:pt idx="3318">
                  <c:v>1.97</c:v>
                </c:pt>
                <c:pt idx="3319">
                  <c:v>2.0049999999999999</c:v>
                </c:pt>
                <c:pt idx="3320">
                  <c:v>1.9890000000000001</c:v>
                </c:pt>
                <c:pt idx="3321">
                  <c:v>2.0099999999999998</c:v>
                </c:pt>
                <c:pt idx="3322">
                  <c:v>1.9007000000000001</c:v>
                </c:pt>
                <c:pt idx="3323">
                  <c:v>1.9059999999999999</c:v>
                </c:pt>
                <c:pt idx="3324">
                  <c:v>1.895</c:v>
                </c:pt>
                <c:pt idx="3325">
                  <c:v>1.7849999999999999</c:v>
                </c:pt>
                <c:pt idx="3326">
                  <c:v>1.7370000000000001</c:v>
                </c:pt>
                <c:pt idx="3327">
                  <c:v>1.7524999999999999</c:v>
                </c:pt>
                <c:pt idx="3328">
                  <c:v>1.7250000000000001</c:v>
                </c:pt>
                <c:pt idx="3329">
                  <c:v>1.7875000000000001</c:v>
                </c:pt>
                <c:pt idx="3330">
                  <c:v>1.77</c:v>
                </c:pt>
                <c:pt idx="3331">
                  <c:v>1.7549999999999999</c:v>
                </c:pt>
                <c:pt idx="3332">
                  <c:v>1.7578</c:v>
                </c:pt>
                <c:pt idx="3333">
                  <c:v>1.7675000000000001</c:v>
                </c:pt>
                <c:pt idx="3334">
                  <c:v>1.869</c:v>
                </c:pt>
                <c:pt idx="3335">
                  <c:v>1.88</c:v>
                </c:pt>
                <c:pt idx="3336">
                  <c:v>1.9125000000000001</c:v>
                </c:pt>
                <c:pt idx="3337">
                  <c:v>1.9075</c:v>
                </c:pt>
                <c:pt idx="3338">
                  <c:v>1.86</c:v>
                </c:pt>
                <c:pt idx="3339">
                  <c:v>1.7949999999999999</c:v>
                </c:pt>
                <c:pt idx="3340">
                  <c:v>1.78</c:v>
                </c:pt>
                <c:pt idx="3341">
                  <c:v>1.7433000000000001</c:v>
                </c:pt>
              </c:numCache>
            </c:numRef>
          </c:val>
          <c:smooth val="0"/>
          <c:extLst>
            <c:ext xmlns:c16="http://schemas.microsoft.com/office/drawing/2014/chart" uri="{C3380CC4-5D6E-409C-BE32-E72D297353CC}">
              <c16:uniqueId val="{00000000-8D3A-48F6-964C-E32EE25BA570}"/>
            </c:ext>
          </c:extLst>
        </c:ser>
        <c:dLbls>
          <c:showLegendKey val="0"/>
          <c:showVal val="0"/>
          <c:showCatName val="0"/>
          <c:showSerName val="0"/>
          <c:showPercent val="0"/>
          <c:showBubbleSize val="0"/>
        </c:dLbls>
        <c:smooth val="0"/>
        <c:axId val="1969196416"/>
        <c:axId val="1969207648"/>
      </c:lineChart>
      <c:dateAx>
        <c:axId val="1969196416"/>
        <c:scaling>
          <c:orientation val="minMax"/>
        </c:scaling>
        <c:delete val="1"/>
        <c:axPos val="b"/>
        <c:numFmt formatCode="dd\.mm\.yyyy" sourceLinked="1"/>
        <c:majorTickMark val="out"/>
        <c:minorTickMark val="none"/>
        <c:tickLblPos val="nextTo"/>
        <c:crossAx val="1969207648"/>
        <c:crosses val="autoZero"/>
        <c:auto val="1"/>
        <c:lblOffset val="100"/>
        <c:baseTimeUnit val="days"/>
      </c:dateAx>
      <c:valAx>
        <c:axId val="1969207648"/>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69196416"/>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0087507839745E-2"/>
          <c:y val="2.8870850508135631E-2"/>
          <c:w val="0.85651911519490209"/>
          <c:h val="0.76992679255610286"/>
        </c:manualLayout>
      </c:layout>
      <c:lineChart>
        <c:grouping val="standard"/>
        <c:varyColors val="0"/>
        <c:ser>
          <c:idx val="0"/>
          <c:order val="0"/>
          <c:tx>
            <c:strRef>
              <c:f>Zinsreihen!$B$1</c:f>
              <c:strCache>
                <c:ptCount val="1"/>
                <c:pt idx="0">
                  <c:v>Variable Hypotheken CHF</c:v>
                </c:pt>
              </c:strCache>
            </c:strRef>
          </c:tx>
          <c:spPr>
            <a:ln w="15875" cap="rnd">
              <a:solidFill>
                <a:schemeClr val="accent3"/>
              </a:solidFill>
              <a:round/>
            </a:ln>
            <a:effectLst/>
          </c:spPr>
          <c:marker>
            <c:symbol val="none"/>
          </c:marker>
          <c:cat>
            <c:strRef>
              <c:f>Zinsreihen!$A$2:$A$558</c:f>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f>Zinsreihen!$B$2:$B$558</c:f>
              <c:numCache>
                <c:formatCode>General</c:formatCode>
                <c:ptCount val="557"/>
                <c:pt idx="0">
                  <c:v>5.54</c:v>
                </c:pt>
                <c:pt idx="1">
                  <c:v>5.54</c:v>
                </c:pt>
                <c:pt idx="2">
                  <c:v>5.25</c:v>
                </c:pt>
                <c:pt idx="3">
                  <c:v>5.17</c:v>
                </c:pt>
                <c:pt idx="4">
                  <c:v>5.17</c:v>
                </c:pt>
                <c:pt idx="5">
                  <c:v>5.17</c:v>
                </c:pt>
                <c:pt idx="6">
                  <c:v>5.0599999999999996</c:v>
                </c:pt>
                <c:pt idx="7">
                  <c:v>5.0599999999999996</c:v>
                </c:pt>
                <c:pt idx="8">
                  <c:v>5.0599999999999996</c:v>
                </c:pt>
                <c:pt idx="9">
                  <c:v>5.04</c:v>
                </c:pt>
                <c:pt idx="10">
                  <c:v>5.04</c:v>
                </c:pt>
                <c:pt idx="11">
                  <c:v>5.04</c:v>
                </c:pt>
                <c:pt idx="12">
                  <c:v>5</c:v>
                </c:pt>
                <c:pt idx="13">
                  <c:v>4.91</c:v>
                </c:pt>
                <c:pt idx="14">
                  <c:v>4.7</c:v>
                </c:pt>
                <c:pt idx="15">
                  <c:v>4.5999999999999996</c:v>
                </c:pt>
                <c:pt idx="16">
                  <c:v>4.5999999999999996</c:v>
                </c:pt>
                <c:pt idx="17">
                  <c:v>4.5999999999999996</c:v>
                </c:pt>
                <c:pt idx="18">
                  <c:v>4.54</c:v>
                </c:pt>
                <c:pt idx="19">
                  <c:v>4.5199999999999996</c:v>
                </c:pt>
                <c:pt idx="20">
                  <c:v>4.5199999999999996</c:v>
                </c:pt>
                <c:pt idx="21">
                  <c:v>4.38</c:v>
                </c:pt>
                <c:pt idx="22">
                  <c:v>4.3099999999999996</c:v>
                </c:pt>
                <c:pt idx="23">
                  <c:v>4.3099999999999996</c:v>
                </c:pt>
                <c:pt idx="24">
                  <c:v>4.2300000000000004</c:v>
                </c:pt>
                <c:pt idx="25">
                  <c:v>4.2300000000000004</c:v>
                </c:pt>
                <c:pt idx="26">
                  <c:v>4.13</c:v>
                </c:pt>
                <c:pt idx="27">
                  <c:v>4.04</c:v>
                </c:pt>
                <c:pt idx="28">
                  <c:v>4.04</c:v>
                </c:pt>
                <c:pt idx="29">
                  <c:v>4.04</c:v>
                </c:pt>
                <c:pt idx="30">
                  <c:v>4.0199999999999996</c:v>
                </c:pt>
                <c:pt idx="31">
                  <c:v>4.0199999999999996</c:v>
                </c:pt>
                <c:pt idx="32">
                  <c:v>4.0199999999999996</c:v>
                </c:pt>
                <c:pt idx="33">
                  <c:v>4.0199999999999996</c:v>
                </c:pt>
                <c:pt idx="34">
                  <c:v>4.0199999999999996</c:v>
                </c:pt>
                <c:pt idx="35">
                  <c:v>4.0199999999999996</c:v>
                </c:pt>
                <c:pt idx="36">
                  <c:v>4</c:v>
                </c:pt>
                <c:pt idx="37">
                  <c:v>4.1399999999999997</c:v>
                </c:pt>
                <c:pt idx="38">
                  <c:v>4.1399999999999997</c:v>
                </c:pt>
                <c:pt idx="39">
                  <c:v>4.28</c:v>
                </c:pt>
                <c:pt idx="40">
                  <c:v>4.45</c:v>
                </c:pt>
                <c:pt idx="41">
                  <c:v>4.45</c:v>
                </c:pt>
                <c:pt idx="42">
                  <c:v>4.4800000000000004</c:v>
                </c:pt>
                <c:pt idx="43">
                  <c:v>4.4800000000000004</c:v>
                </c:pt>
                <c:pt idx="44">
                  <c:v>4.4800000000000004</c:v>
                </c:pt>
                <c:pt idx="45">
                  <c:v>4.6500000000000004</c:v>
                </c:pt>
                <c:pt idx="46">
                  <c:v>4.66</c:v>
                </c:pt>
                <c:pt idx="47">
                  <c:v>4.7</c:v>
                </c:pt>
                <c:pt idx="48">
                  <c:v>4.7300000000000004</c:v>
                </c:pt>
                <c:pt idx="49">
                  <c:v>4.7300000000000004</c:v>
                </c:pt>
                <c:pt idx="50">
                  <c:v>4.97</c:v>
                </c:pt>
                <c:pt idx="51">
                  <c:v>5.15</c:v>
                </c:pt>
                <c:pt idx="52">
                  <c:v>5.39</c:v>
                </c:pt>
                <c:pt idx="53">
                  <c:v>5.44</c:v>
                </c:pt>
                <c:pt idx="54">
                  <c:v>5.66</c:v>
                </c:pt>
                <c:pt idx="55">
                  <c:v>5.78</c:v>
                </c:pt>
                <c:pt idx="56">
                  <c:v>5.84</c:v>
                </c:pt>
                <c:pt idx="57">
                  <c:v>6.19</c:v>
                </c:pt>
                <c:pt idx="58">
                  <c:v>6.39</c:v>
                </c:pt>
                <c:pt idx="59">
                  <c:v>6.45</c:v>
                </c:pt>
                <c:pt idx="60">
                  <c:v>6.52</c:v>
                </c:pt>
                <c:pt idx="61">
                  <c:v>6.52</c:v>
                </c:pt>
                <c:pt idx="62">
                  <c:v>6.52</c:v>
                </c:pt>
                <c:pt idx="63">
                  <c:v>6.48</c:v>
                </c:pt>
                <c:pt idx="64">
                  <c:v>6.43</c:v>
                </c:pt>
                <c:pt idx="65">
                  <c:v>6.31</c:v>
                </c:pt>
                <c:pt idx="66">
                  <c:v>5.99</c:v>
                </c:pt>
                <c:pt idx="67">
                  <c:v>5.99</c:v>
                </c:pt>
                <c:pt idx="68">
                  <c:v>6</c:v>
                </c:pt>
                <c:pt idx="69">
                  <c:v>6</c:v>
                </c:pt>
                <c:pt idx="70">
                  <c:v>6</c:v>
                </c:pt>
                <c:pt idx="71">
                  <c:v>5.92</c:v>
                </c:pt>
                <c:pt idx="72">
                  <c:v>5.64</c:v>
                </c:pt>
                <c:pt idx="73">
                  <c:v>5.59</c:v>
                </c:pt>
                <c:pt idx="74">
                  <c:v>5.59</c:v>
                </c:pt>
                <c:pt idx="75">
                  <c:v>5.49</c:v>
                </c:pt>
                <c:pt idx="76">
                  <c:v>5.49</c:v>
                </c:pt>
                <c:pt idx="77">
                  <c:v>5.49</c:v>
                </c:pt>
                <c:pt idx="78">
                  <c:v>5.49</c:v>
                </c:pt>
                <c:pt idx="79">
                  <c:v>5.49</c:v>
                </c:pt>
                <c:pt idx="80">
                  <c:v>5.49</c:v>
                </c:pt>
                <c:pt idx="81">
                  <c:v>5.49</c:v>
                </c:pt>
                <c:pt idx="82">
                  <c:v>5.49</c:v>
                </c:pt>
                <c:pt idx="83">
                  <c:v>5.49</c:v>
                </c:pt>
                <c:pt idx="84">
                  <c:v>5.49</c:v>
                </c:pt>
                <c:pt idx="85">
                  <c:v>5.49</c:v>
                </c:pt>
                <c:pt idx="86">
                  <c:v>5.49</c:v>
                </c:pt>
                <c:pt idx="87">
                  <c:v>5.49</c:v>
                </c:pt>
                <c:pt idx="88">
                  <c:v>5.49</c:v>
                </c:pt>
                <c:pt idx="89">
                  <c:v>5.49</c:v>
                </c:pt>
                <c:pt idx="90">
                  <c:v>5.49</c:v>
                </c:pt>
                <c:pt idx="91">
                  <c:v>5.49</c:v>
                </c:pt>
                <c:pt idx="92">
                  <c:v>5.49</c:v>
                </c:pt>
                <c:pt idx="93">
                  <c:v>5.49</c:v>
                </c:pt>
                <c:pt idx="94">
                  <c:v>5.49</c:v>
                </c:pt>
                <c:pt idx="95">
                  <c:v>5.49</c:v>
                </c:pt>
                <c:pt idx="96">
                  <c:v>5.49</c:v>
                </c:pt>
                <c:pt idx="97">
                  <c:v>5.49</c:v>
                </c:pt>
                <c:pt idx="98">
                  <c:v>5.49</c:v>
                </c:pt>
                <c:pt idx="99">
                  <c:v>5.49</c:v>
                </c:pt>
                <c:pt idx="100">
                  <c:v>5.49</c:v>
                </c:pt>
                <c:pt idx="101">
                  <c:v>5.49</c:v>
                </c:pt>
                <c:pt idx="102">
                  <c:v>5.49</c:v>
                </c:pt>
                <c:pt idx="103">
                  <c:v>5.49</c:v>
                </c:pt>
                <c:pt idx="104">
                  <c:v>5.49</c:v>
                </c:pt>
                <c:pt idx="105">
                  <c:v>5.49</c:v>
                </c:pt>
                <c:pt idx="106">
                  <c:v>5.49</c:v>
                </c:pt>
                <c:pt idx="107">
                  <c:v>5.49</c:v>
                </c:pt>
                <c:pt idx="108">
                  <c:v>5.49</c:v>
                </c:pt>
                <c:pt idx="109">
                  <c:v>5.49</c:v>
                </c:pt>
                <c:pt idx="110">
                  <c:v>5.49</c:v>
                </c:pt>
                <c:pt idx="111">
                  <c:v>5.49</c:v>
                </c:pt>
                <c:pt idx="112">
                  <c:v>5.47</c:v>
                </c:pt>
                <c:pt idx="113">
                  <c:v>5.47</c:v>
                </c:pt>
                <c:pt idx="114">
                  <c:v>5.47</c:v>
                </c:pt>
                <c:pt idx="115">
                  <c:v>5.47</c:v>
                </c:pt>
                <c:pt idx="116">
                  <c:v>5.47</c:v>
                </c:pt>
                <c:pt idx="117">
                  <c:v>5.47</c:v>
                </c:pt>
                <c:pt idx="118">
                  <c:v>5.47</c:v>
                </c:pt>
                <c:pt idx="119">
                  <c:v>5.27</c:v>
                </c:pt>
                <c:pt idx="120">
                  <c:v>5.25</c:v>
                </c:pt>
                <c:pt idx="121">
                  <c:v>5.25</c:v>
                </c:pt>
                <c:pt idx="122">
                  <c:v>5.24</c:v>
                </c:pt>
                <c:pt idx="123">
                  <c:v>5.24</c:v>
                </c:pt>
                <c:pt idx="124">
                  <c:v>5.23</c:v>
                </c:pt>
                <c:pt idx="125">
                  <c:v>5.23</c:v>
                </c:pt>
                <c:pt idx="126">
                  <c:v>5.23</c:v>
                </c:pt>
                <c:pt idx="127">
                  <c:v>5.23</c:v>
                </c:pt>
                <c:pt idx="128">
                  <c:v>5.23</c:v>
                </c:pt>
                <c:pt idx="129">
                  <c:v>5.23</c:v>
                </c:pt>
                <c:pt idx="130">
                  <c:v>5.23</c:v>
                </c:pt>
                <c:pt idx="131">
                  <c:v>5.23</c:v>
                </c:pt>
                <c:pt idx="132">
                  <c:v>5.23</c:v>
                </c:pt>
                <c:pt idx="133">
                  <c:v>5.23</c:v>
                </c:pt>
                <c:pt idx="134">
                  <c:v>5.23</c:v>
                </c:pt>
                <c:pt idx="135">
                  <c:v>5.23</c:v>
                </c:pt>
                <c:pt idx="136">
                  <c:v>5.0199999999999996</c:v>
                </c:pt>
                <c:pt idx="137">
                  <c:v>5</c:v>
                </c:pt>
                <c:pt idx="138">
                  <c:v>4.99</c:v>
                </c:pt>
                <c:pt idx="139">
                  <c:v>4.99</c:v>
                </c:pt>
                <c:pt idx="140">
                  <c:v>4.99</c:v>
                </c:pt>
                <c:pt idx="141">
                  <c:v>4.99</c:v>
                </c:pt>
                <c:pt idx="142">
                  <c:v>4.99</c:v>
                </c:pt>
                <c:pt idx="143">
                  <c:v>4.99</c:v>
                </c:pt>
                <c:pt idx="144">
                  <c:v>4.99</c:v>
                </c:pt>
                <c:pt idx="145">
                  <c:v>5.03</c:v>
                </c:pt>
                <c:pt idx="146">
                  <c:v>5.42</c:v>
                </c:pt>
                <c:pt idx="147">
                  <c:v>5.45</c:v>
                </c:pt>
                <c:pt idx="148">
                  <c:v>5.44</c:v>
                </c:pt>
                <c:pt idx="149">
                  <c:v>5.83</c:v>
                </c:pt>
                <c:pt idx="150">
                  <c:v>6.23</c:v>
                </c:pt>
                <c:pt idx="151">
                  <c:v>6.24</c:v>
                </c:pt>
                <c:pt idx="152">
                  <c:v>6.3</c:v>
                </c:pt>
                <c:pt idx="153">
                  <c:v>6.36</c:v>
                </c:pt>
                <c:pt idx="154">
                  <c:v>6.41</c:v>
                </c:pt>
                <c:pt idx="155">
                  <c:v>6.49</c:v>
                </c:pt>
                <c:pt idx="156">
                  <c:v>6.65</c:v>
                </c:pt>
                <c:pt idx="157">
                  <c:v>7.03</c:v>
                </c:pt>
                <c:pt idx="158">
                  <c:v>7.23</c:v>
                </c:pt>
                <c:pt idx="159">
                  <c:v>7.28</c:v>
                </c:pt>
                <c:pt idx="160">
                  <c:v>7.28</c:v>
                </c:pt>
                <c:pt idx="161">
                  <c:v>7.38</c:v>
                </c:pt>
                <c:pt idx="162">
                  <c:v>7.46</c:v>
                </c:pt>
                <c:pt idx="163">
                  <c:v>7.5</c:v>
                </c:pt>
                <c:pt idx="164">
                  <c:v>7.68</c:v>
                </c:pt>
                <c:pt idx="165">
                  <c:v>7.81</c:v>
                </c:pt>
                <c:pt idx="166">
                  <c:v>7.85</c:v>
                </c:pt>
                <c:pt idx="167">
                  <c:v>7.92</c:v>
                </c:pt>
                <c:pt idx="168">
                  <c:v>7.97</c:v>
                </c:pt>
                <c:pt idx="169">
                  <c:v>7.99</c:v>
                </c:pt>
                <c:pt idx="170">
                  <c:v>7.88</c:v>
                </c:pt>
                <c:pt idx="171">
                  <c:v>7.82</c:v>
                </c:pt>
                <c:pt idx="172">
                  <c:v>7.8</c:v>
                </c:pt>
                <c:pt idx="173">
                  <c:v>7.79</c:v>
                </c:pt>
                <c:pt idx="174">
                  <c:v>7.79</c:v>
                </c:pt>
                <c:pt idx="175">
                  <c:v>7.79</c:v>
                </c:pt>
                <c:pt idx="176">
                  <c:v>7.76</c:v>
                </c:pt>
                <c:pt idx="177">
                  <c:v>7.76</c:v>
                </c:pt>
                <c:pt idx="178">
                  <c:v>7.76</c:v>
                </c:pt>
                <c:pt idx="179">
                  <c:v>7.8</c:v>
                </c:pt>
                <c:pt idx="180">
                  <c:v>7.83</c:v>
                </c:pt>
                <c:pt idx="181">
                  <c:v>7.83</c:v>
                </c:pt>
                <c:pt idx="182">
                  <c:v>7.82</c:v>
                </c:pt>
                <c:pt idx="183">
                  <c:v>7.8</c:v>
                </c:pt>
                <c:pt idx="184">
                  <c:v>7.81</c:v>
                </c:pt>
                <c:pt idx="185">
                  <c:v>7.81</c:v>
                </c:pt>
                <c:pt idx="186">
                  <c:v>7.83</c:v>
                </c:pt>
                <c:pt idx="187">
                  <c:v>7.87</c:v>
                </c:pt>
                <c:pt idx="188">
                  <c:v>7.89</c:v>
                </c:pt>
                <c:pt idx="189">
                  <c:v>7.89</c:v>
                </c:pt>
                <c:pt idx="190">
                  <c:v>7.68</c:v>
                </c:pt>
                <c:pt idx="191">
                  <c:v>7.55</c:v>
                </c:pt>
                <c:pt idx="192">
                  <c:v>7.5</c:v>
                </c:pt>
                <c:pt idx="193">
                  <c:v>7.05</c:v>
                </c:pt>
                <c:pt idx="194">
                  <c:v>7.02</c:v>
                </c:pt>
                <c:pt idx="195">
                  <c:v>6.73</c:v>
                </c:pt>
                <c:pt idx="196">
                  <c:v>6.54</c:v>
                </c:pt>
                <c:pt idx="197">
                  <c:v>6.46</c:v>
                </c:pt>
                <c:pt idx="198">
                  <c:v>6.15</c:v>
                </c:pt>
                <c:pt idx="199">
                  <c:v>6.01</c:v>
                </c:pt>
                <c:pt idx="200">
                  <c:v>6.01</c:v>
                </c:pt>
                <c:pt idx="201">
                  <c:v>5.97</c:v>
                </c:pt>
                <c:pt idx="202">
                  <c:v>5.81</c:v>
                </c:pt>
                <c:pt idx="203">
                  <c:v>5.58</c:v>
                </c:pt>
                <c:pt idx="204">
                  <c:v>5.54</c:v>
                </c:pt>
                <c:pt idx="205">
                  <c:v>5.5</c:v>
                </c:pt>
                <c:pt idx="206">
                  <c:v>5.5</c:v>
                </c:pt>
                <c:pt idx="207">
                  <c:v>5.5</c:v>
                </c:pt>
                <c:pt idx="208">
                  <c:v>5.5</c:v>
                </c:pt>
                <c:pt idx="209">
                  <c:v>5.5</c:v>
                </c:pt>
                <c:pt idx="210">
                  <c:v>5.52</c:v>
                </c:pt>
                <c:pt idx="211">
                  <c:v>5.5</c:v>
                </c:pt>
                <c:pt idx="212">
                  <c:v>5.5</c:v>
                </c:pt>
                <c:pt idx="213">
                  <c:v>5.5</c:v>
                </c:pt>
                <c:pt idx="214">
                  <c:v>5.5</c:v>
                </c:pt>
                <c:pt idx="215">
                  <c:v>5.5</c:v>
                </c:pt>
                <c:pt idx="216">
                  <c:v>5.52</c:v>
                </c:pt>
                <c:pt idx="217">
                  <c:v>5.52</c:v>
                </c:pt>
                <c:pt idx="218">
                  <c:v>5.58</c:v>
                </c:pt>
                <c:pt idx="219">
                  <c:v>5.6</c:v>
                </c:pt>
                <c:pt idx="220">
                  <c:v>5.58</c:v>
                </c:pt>
                <c:pt idx="221">
                  <c:v>5.58</c:v>
                </c:pt>
                <c:pt idx="222">
                  <c:v>5.56</c:v>
                </c:pt>
                <c:pt idx="223">
                  <c:v>5.52</c:v>
                </c:pt>
                <c:pt idx="224">
                  <c:v>5.53</c:v>
                </c:pt>
                <c:pt idx="225">
                  <c:v>5.33</c:v>
                </c:pt>
                <c:pt idx="226">
                  <c:v>5.29</c:v>
                </c:pt>
                <c:pt idx="227">
                  <c:v>5.0999999999999996</c:v>
                </c:pt>
                <c:pt idx="228">
                  <c:v>5.03</c:v>
                </c:pt>
                <c:pt idx="229">
                  <c:v>5.01</c:v>
                </c:pt>
                <c:pt idx="230">
                  <c:v>5.0199999999999996</c:v>
                </c:pt>
                <c:pt idx="231">
                  <c:v>5</c:v>
                </c:pt>
                <c:pt idx="232">
                  <c:v>5</c:v>
                </c:pt>
                <c:pt idx="233">
                  <c:v>5</c:v>
                </c:pt>
                <c:pt idx="234">
                  <c:v>5</c:v>
                </c:pt>
                <c:pt idx="235">
                  <c:v>5</c:v>
                </c:pt>
                <c:pt idx="236">
                  <c:v>5</c:v>
                </c:pt>
                <c:pt idx="237">
                  <c:v>5</c:v>
                </c:pt>
                <c:pt idx="238">
                  <c:v>4.82</c:v>
                </c:pt>
                <c:pt idx="239">
                  <c:v>4.8</c:v>
                </c:pt>
                <c:pt idx="240">
                  <c:v>4.79</c:v>
                </c:pt>
                <c:pt idx="241">
                  <c:v>4.78</c:v>
                </c:pt>
                <c:pt idx="242">
                  <c:v>4.57</c:v>
                </c:pt>
                <c:pt idx="243">
                  <c:v>4.55</c:v>
                </c:pt>
                <c:pt idx="244">
                  <c:v>4.54</c:v>
                </c:pt>
                <c:pt idx="245">
                  <c:v>4.53</c:v>
                </c:pt>
                <c:pt idx="246">
                  <c:v>4.32</c:v>
                </c:pt>
                <c:pt idx="247">
                  <c:v>4.3099999999999996</c:v>
                </c:pt>
                <c:pt idx="248">
                  <c:v>4.3</c:v>
                </c:pt>
                <c:pt idx="249">
                  <c:v>4.3</c:v>
                </c:pt>
                <c:pt idx="250">
                  <c:v>4.3</c:v>
                </c:pt>
                <c:pt idx="251">
                  <c:v>4.3</c:v>
                </c:pt>
                <c:pt idx="252">
                  <c:v>4.3</c:v>
                </c:pt>
                <c:pt idx="253">
                  <c:v>4.05</c:v>
                </c:pt>
                <c:pt idx="254">
                  <c:v>4.05</c:v>
                </c:pt>
                <c:pt idx="255">
                  <c:v>4.05</c:v>
                </c:pt>
                <c:pt idx="256">
                  <c:v>4.05</c:v>
                </c:pt>
                <c:pt idx="257">
                  <c:v>4.05</c:v>
                </c:pt>
                <c:pt idx="258">
                  <c:v>4.05</c:v>
                </c:pt>
                <c:pt idx="259">
                  <c:v>4.05</c:v>
                </c:pt>
                <c:pt idx="260">
                  <c:v>4.05</c:v>
                </c:pt>
                <c:pt idx="261">
                  <c:v>4.05</c:v>
                </c:pt>
                <c:pt idx="262">
                  <c:v>4.03</c:v>
                </c:pt>
                <c:pt idx="263">
                  <c:v>4.0199999999999996</c:v>
                </c:pt>
                <c:pt idx="264">
                  <c:v>4.0199999999999996</c:v>
                </c:pt>
                <c:pt idx="265">
                  <c:v>4.0199999999999996</c:v>
                </c:pt>
                <c:pt idx="266">
                  <c:v>3.98</c:v>
                </c:pt>
                <c:pt idx="267">
                  <c:v>3.95</c:v>
                </c:pt>
                <c:pt idx="268">
                  <c:v>3.82</c:v>
                </c:pt>
                <c:pt idx="269">
                  <c:v>3.8</c:v>
                </c:pt>
                <c:pt idx="270">
                  <c:v>3.8</c:v>
                </c:pt>
                <c:pt idx="271">
                  <c:v>3.8</c:v>
                </c:pt>
                <c:pt idx="272">
                  <c:v>3.8</c:v>
                </c:pt>
                <c:pt idx="273">
                  <c:v>3.8</c:v>
                </c:pt>
                <c:pt idx="274">
                  <c:v>3.93</c:v>
                </c:pt>
                <c:pt idx="275">
                  <c:v>4.08</c:v>
                </c:pt>
                <c:pt idx="276">
                  <c:v>4.08</c:v>
                </c:pt>
                <c:pt idx="277">
                  <c:v>4.08</c:v>
                </c:pt>
                <c:pt idx="278">
                  <c:v>4.1100000000000003</c:v>
                </c:pt>
                <c:pt idx="279">
                  <c:v>4.1500000000000004</c:v>
                </c:pt>
                <c:pt idx="280">
                  <c:v>4.18</c:v>
                </c:pt>
                <c:pt idx="281">
                  <c:v>4.29</c:v>
                </c:pt>
                <c:pt idx="282">
                  <c:v>4.3600000000000003</c:v>
                </c:pt>
                <c:pt idx="283">
                  <c:v>4.42</c:v>
                </c:pt>
                <c:pt idx="284">
                  <c:v>4.42</c:v>
                </c:pt>
                <c:pt idx="285">
                  <c:v>4.43</c:v>
                </c:pt>
                <c:pt idx="286">
                  <c:v>4.4400000000000004</c:v>
                </c:pt>
                <c:pt idx="287">
                  <c:v>4.46</c:v>
                </c:pt>
                <c:pt idx="288">
                  <c:v>4.46</c:v>
                </c:pt>
                <c:pt idx="289">
                  <c:v>4.47</c:v>
                </c:pt>
                <c:pt idx="290">
                  <c:v>4.4800000000000004</c:v>
                </c:pt>
                <c:pt idx="291">
                  <c:v>4.4000000000000004</c:v>
                </c:pt>
                <c:pt idx="292">
                  <c:v>4.3099999999999996</c:v>
                </c:pt>
                <c:pt idx="293">
                  <c:v>4.28</c:v>
                </c:pt>
                <c:pt idx="294">
                  <c:v>4.28</c:v>
                </c:pt>
                <c:pt idx="295">
                  <c:v>4.28</c:v>
                </c:pt>
                <c:pt idx="296">
                  <c:v>4.28</c:v>
                </c:pt>
                <c:pt idx="297">
                  <c:v>4.2699999999999996</c:v>
                </c:pt>
                <c:pt idx="298">
                  <c:v>4.08</c:v>
                </c:pt>
                <c:pt idx="299">
                  <c:v>4.03</c:v>
                </c:pt>
                <c:pt idx="300">
                  <c:v>4.03</c:v>
                </c:pt>
                <c:pt idx="301">
                  <c:v>4.03</c:v>
                </c:pt>
                <c:pt idx="302">
                  <c:v>4.03</c:v>
                </c:pt>
                <c:pt idx="303">
                  <c:v>4.03</c:v>
                </c:pt>
                <c:pt idx="304">
                  <c:v>4.03</c:v>
                </c:pt>
                <c:pt idx="305">
                  <c:v>4.03</c:v>
                </c:pt>
                <c:pt idx="306">
                  <c:v>4.03</c:v>
                </c:pt>
                <c:pt idx="307">
                  <c:v>4.0199999999999996</c:v>
                </c:pt>
                <c:pt idx="308">
                  <c:v>3.8</c:v>
                </c:pt>
                <c:pt idx="309">
                  <c:v>3.8</c:v>
                </c:pt>
                <c:pt idx="310">
                  <c:v>3.78</c:v>
                </c:pt>
                <c:pt idx="311">
                  <c:v>3.57</c:v>
                </c:pt>
                <c:pt idx="312">
                  <c:v>3.52</c:v>
                </c:pt>
                <c:pt idx="313">
                  <c:v>3.51</c:v>
                </c:pt>
                <c:pt idx="314">
                  <c:v>3.29</c:v>
                </c:pt>
                <c:pt idx="315">
                  <c:v>3.27</c:v>
                </c:pt>
                <c:pt idx="316">
                  <c:v>3.27</c:v>
                </c:pt>
                <c:pt idx="317">
                  <c:v>3.28</c:v>
                </c:pt>
                <c:pt idx="318">
                  <c:v>3.19</c:v>
                </c:pt>
                <c:pt idx="319">
                  <c:v>3.17</c:v>
                </c:pt>
                <c:pt idx="320">
                  <c:v>3.16</c:v>
                </c:pt>
                <c:pt idx="321">
                  <c:v>3.19</c:v>
                </c:pt>
                <c:pt idx="322">
                  <c:v>3.19</c:v>
                </c:pt>
                <c:pt idx="323">
                  <c:v>3.19</c:v>
                </c:pt>
                <c:pt idx="324">
                  <c:v>3.19</c:v>
                </c:pt>
                <c:pt idx="325">
                  <c:v>3.19</c:v>
                </c:pt>
                <c:pt idx="326">
                  <c:v>3.19</c:v>
                </c:pt>
                <c:pt idx="327">
                  <c:v>3.19</c:v>
                </c:pt>
                <c:pt idx="328">
                  <c:v>3.19</c:v>
                </c:pt>
                <c:pt idx="329">
                  <c:v>3.19</c:v>
                </c:pt>
                <c:pt idx="330">
                  <c:v>3.19</c:v>
                </c:pt>
                <c:pt idx="331">
                  <c:v>3.19</c:v>
                </c:pt>
                <c:pt idx="332">
                  <c:v>3.19</c:v>
                </c:pt>
                <c:pt idx="333">
                  <c:v>3.21</c:v>
                </c:pt>
                <c:pt idx="334">
                  <c:v>3.21</c:v>
                </c:pt>
                <c:pt idx="335">
                  <c:v>3.21</c:v>
                </c:pt>
                <c:pt idx="336">
                  <c:v>3.21</c:v>
                </c:pt>
                <c:pt idx="337">
                  <c:v>3.21</c:v>
                </c:pt>
                <c:pt idx="338">
                  <c:v>3.21</c:v>
                </c:pt>
                <c:pt idx="339">
                  <c:v>3.21</c:v>
                </c:pt>
                <c:pt idx="340">
                  <c:v>3.21</c:v>
                </c:pt>
                <c:pt idx="341">
                  <c:v>3.2</c:v>
                </c:pt>
                <c:pt idx="342">
                  <c:v>3.03</c:v>
                </c:pt>
                <c:pt idx="343">
                  <c:v>3.03</c:v>
                </c:pt>
                <c:pt idx="344">
                  <c:v>3.03</c:v>
                </c:pt>
                <c:pt idx="345">
                  <c:v>3.03</c:v>
                </c:pt>
                <c:pt idx="346">
                  <c:v>3.03</c:v>
                </c:pt>
                <c:pt idx="347">
                  <c:v>3.03</c:v>
                </c:pt>
                <c:pt idx="348">
                  <c:v>3.03</c:v>
                </c:pt>
                <c:pt idx="349">
                  <c:v>3.03</c:v>
                </c:pt>
                <c:pt idx="350">
                  <c:v>3.03</c:v>
                </c:pt>
                <c:pt idx="351">
                  <c:v>3.03</c:v>
                </c:pt>
                <c:pt idx="352">
                  <c:v>3.03</c:v>
                </c:pt>
                <c:pt idx="353">
                  <c:v>3.03</c:v>
                </c:pt>
                <c:pt idx="354">
                  <c:v>3.03</c:v>
                </c:pt>
                <c:pt idx="355">
                  <c:v>3.03</c:v>
                </c:pt>
                <c:pt idx="356">
                  <c:v>3.03</c:v>
                </c:pt>
                <c:pt idx="357">
                  <c:v>3.03</c:v>
                </c:pt>
                <c:pt idx="358">
                  <c:v>3.05</c:v>
                </c:pt>
                <c:pt idx="359">
                  <c:v>3.03</c:v>
                </c:pt>
                <c:pt idx="360">
                  <c:v>3.03</c:v>
                </c:pt>
                <c:pt idx="361">
                  <c:v>3.04</c:v>
                </c:pt>
                <c:pt idx="362">
                  <c:v>3.04</c:v>
                </c:pt>
                <c:pt idx="363">
                  <c:v>3.06</c:v>
                </c:pt>
                <c:pt idx="364">
                  <c:v>3.07</c:v>
                </c:pt>
                <c:pt idx="365">
                  <c:v>3.14</c:v>
                </c:pt>
                <c:pt idx="366">
                  <c:v>3.22</c:v>
                </c:pt>
                <c:pt idx="367">
                  <c:v>3.23</c:v>
                </c:pt>
                <c:pt idx="368">
                  <c:v>3.23</c:v>
                </c:pt>
                <c:pt idx="369">
                  <c:v>3.23</c:v>
                </c:pt>
                <c:pt idx="370">
                  <c:v>3.24</c:v>
                </c:pt>
                <c:pt idx="371">
                  <c:v>3.29</c:v>
                </c:pt>
                <c:pt idx="372">
                  <c:v>3.3</c:v>
                </c:pt>
                <c:pt idx="373">
                  <c:v>3.32</c:v>
                </c:pt>
                <c:pt idx="374">
                  <c:v>3.35</c:v>
                </c:pt>
                <c:pt idx="375">
                  <c:v>3.4</c:v>
                </c:pt>
                <c:pt idx="376">
                  <c:v>3.43</c:v>
                </c:pt>
                <c:pt idx="377">
                  <c:v>3.45</c:v>
                </c:pt>
                <c:pt idx="378">
                  <c:v>3.47</c:v>
                </c:pt>
                <c:pt idx="379">
                  <c:v>3.47</c:v>
                </c:pt>
                <c:pt idx="380">
                  <c:v>3.47</c:v>
                </c:pt>
                <c:pt idx="381">
                  <c:v>3.47</c:v>
                </c:pt>
                <c:pt idx="382">
                  <c:v>3.16</c:v>
                </c:pt>
                <c:pt idx="383">
                  <c:v>2.82</c:v>
                </c:pt>
                <c:pt idx="384">
                  <c:v>2.79</c:v>
                </c:pt>
                <c:pt idx="385">
                  <c:v>2.78</c:v>
                </c:pt>
                <c:pt idx="386">
                  <c:v>2.76</c:v>
                </c:pt>
                <c:pt idx="387">
                  <c:v>2.75</c:v>
                </c:pt>
                <c:pt idx="388">
                  <c:v>2.75</c:v>
                </c:pt>
                <c:pt idx="389">
                  <c:v>2.74</c:v>
                </c:pt>
                <c:pt idx="390">
                  <c:v>2.74</c:v>
                </c:pt>
                <c:pt idx="391">
                  <c:v>2.74</c:v>
                </c:pt>
                <c:pt idx="392">
                  <c:v>2.74</c:v>
                </c:pt>
                <c:pt idx="393">
                  <c:v>2.74</c:v>
                </c:pt>
                <c:pt idx="394">
                  <c:v>2.74</c:v>
                </c:pt>
                <c:pt idx="395">
                  <c:v>2.74</c:v>
                </c:pt>
                <c:pt idx="396">
                  <c:v>2.74</c:v>
                </c:pt>
                <c:pt idx="397">
                  <c:v>2.74</c:v>
                </c:pt>
                <c:pt idx="398">
                  <c:v>2.74</c:v>
                </c:pt>
                <c:pt idx="399">
                  <c:v>2.74</c:v>
                </c:pt>
                <c:pt idx="400">
                  <c:v>2.73</c:v>
                </c:pt>
                <c:pt idx="401">
                  <c:v>2.73</c:v>
                </c:pt>
                <c:pt idx="402">
                  <c:v>2.73</c:v>
                </c:pt>
                <c:pt idx="403">
                  <c:v>2.73</c:v>
                </c:pt>
                <c:pt idx="404">
                  <c:v>2.73</c:v>
                </c:pt>
                <c:pt idx="405">
                  <c:v>2.73</c:v>
                </c:pt>
                <c:pt idx="406">
                  <c:v>2.73</c:v>
                </c:pt>
                <c:pt idx="407">
                  <c:v>2.73</c:v>
                </c:pt>
                <c:pt idx="408">
                  <c:v>2.73</c:v>
                </c:pt>
                <c:pt idx="409">
                  <c:v>2.73</c:v>
                </c:pt>
                <c:pt idx="410">
                  <c:v>2.73</c:v>
                </c:pt>
                <c:pt idx="411">
                  <c:v>2.73</c:v>
                </c:pt>
                <c:pt idx="412">
                  <c:v>2.73</c:v>
                </c:pt>
                <c:pt idx="413">
                  <c:v>2.73</c:v>
                </c:pt>
                <c:pt idx="414">
                  <c:v>2.73</c:v>
                </c:pt>
                <c:pt idx="415">
                  <c:v>2.72</c:v>
                </c:pt>
                <c:pt idx="416">
                  <c:v>2.7</c:v>
                </c:pt>
                <c:pt idx="417">
                  <c:v>2.7</c:v>
                </c:pt>
                <c:pt idx="418">
                  <c:v>2.7</c:v>
                </c:pt>
                <c:pt idx="419">
                  <c:v>2.69</c:v>
                </c:pt>
                <c:pt idx="420">
                  <c:v>2.69</c:v>
                </c:pt>
                <c:pt idx="421">
                  <c:v>2.69</c:v>
                </c:pt>
                <c:pt idx="422">
                  <c:v>2.69</c:v>
                </c:pt>
                <c:pt idx="423">
                  <c:v>2.69</c:v>
                </c:pt>
                <c:pt idx="424">
                  <c:v>2.69</c:v>
                </c:pt>
                <c:pt idx="425">
                  <c:v>2.69</c:v>
                </c:pt>
                <c:pt idx="426">
                  <c:v>2.69</c:v>
                </c:pt>
                <c:pt idx="427">
                  <c:v>2.68</c:v>
                </c:pt>
                <c:pt idx="428">
                  <c:v>2.68</c:v>
                </c:pt>
                <c:pt idx="429">
                  <c:v>2.69</c:v>
                </c:pt>
                <c:pt idx="430">
                  <c:v>2.69</c:v>
                </c:pt>
                <c:pt idx="431">
                  <c:v>2.69</c:v>
                </c:pt>
                <c:pt idx="432">
                  <c:v>2.69</c:v>
                </c:pt>
                <c:pt idx="433">
                  <c:v>2.69</c:v>
                </c:pt>
                <c:pt idx="434">
                  <c:v>2.68</c:v>
                </c:pt>
                <c:pt idx="435">
                  <c:v>2.69</c:v>
                </c:pt>
                <c:pt idx="436">
                  <c:v>2.69</c:v>
                </c:pt>
                <c:pt idx="437">
                  <c:v>2.69</c:v>
                </c:pt>
                <c:pt idx="438">
                  <c:v>2.69</c:v>
                </c:pt>
                <c:pt idx="439">
                  <c:v>2.69</c:v>
                </c:pt>
                <c:pt idx="440">
                  <c:v>2.69</c:v>
                </c:pt>
                <c:pt idx="441">
                  <c:v>2.69</c:v>
                </c:pt>
                <c:pt idx="442">
                  <c:v>2.69</c:v>
                </c:pt>
                <c:pt idx="443">
                  <c:v>2.69</c:v>
                </c:pt>
                <c:pt idx="444">
                  <c:v>2.69</c:v>
                </c:pt>
                <c:pt idx="445">
                  <c:v>2.69</c:v>
                </c:pt>
                <c:pt idx="446">
                  <c:v>2.69</c:v>
                </c:pt>
                <c:pt idx="447">
                  <c:v>2.69</c:v>
                </c:pt>
                <c:pt idx="448">
                  <c:v>2.69</c:v>
                </c:pt>
                <c:pt idx="449">
                  <c:v>2.69</c:v>
                </c:pt>
                <c:pt idx="450">
                  <c:v>2.69</c:v>
                </c:pt>
                <c:pt idx="451">
                  <c:v>2.69</c:v>
                </c:pt>
                <c:pt idx="452">
                  <c:v>2.69</c:v>
                </c:pt>
                <c:pt idx="453">
                  <c:v>2.69</c:v>
                </c:pt>
                <c:pt idx="454">
                  <c:v>2.69</c:v>
                </c:pt>
                <c:pt idx="455">
                  <c:v>2.69</c:v>
                </c:pt>
                <c:pt idx="456">
                  <c:v>2.69</c:v>
                </c:pt>
                <c:pt idx="457">
                  <c:v>2.69</c:v>
                </c:pt>
                <c:pt idx="458">
                  <c:v>2.69</c:v>
                </c:pt>
                <c:pt idx="459">
                  <c:v>2.68</c:v>
                </c:pt>
                <c:pt idx="460">
                  <c:v>2.68</c:v>
                </c:pt>
                <c:pt idx="461">
                  <c:v>2.68</c:v>
                </c:pt>
                <c:pt idx="462">
                  <c:v>2.68</c:v>
                </c:pt>
                <c:pt idx="463">
                  <c:v>2.68</c:v>
                </c:pt>
                <c:pt idx="464">
                  <c:v>2.68</c:v>
                </c:pt>
                <c:pt idx="465">
                  <c:v>2.68</c:v>
                </c:pt>
                <c:pt idx="466">
                  <c:v>2.68</c:v>
                </c:pt>
                <c:pt idx="467">
                  <c:v>2.66</c:v>
                </c:pt>
                <c:pt idx="468">
                  <c:v>2.66</c:v>
                </c:pt>
                <c:pt idx="469">
                  <c:v>2.66</c:v>
                </c:pt>
                <c:pt idx="470">
                  <c:v>2.66</c:v>
                </c:pt>
                <c:pt idx="471">
                  <c:v>2.66</c:v>
                </c:pt>
                <c:pt idx="472">
                  <c:v>2.64</c:v>
                </c:pt>
                <c:pt idx="473">
                  <c:v>2.64</c:v>
                </c:pt>
                <c:pt idx="474">
                  <c:v>2.64</c:v>
                </c:pt>
                <c:pt idx="475">
                  <c:v>2.64</c:v>
                </c:pt>
                <c:pt idx="476">
                  <c:v>2.64</c:v>
                </c:pt>
                <c:pt idx="477">
                  <c:v>2.64</c:v>
                </c:pt>
                <c:pt idx="478">
                  <c:v>2.64</c:v>
                </c:pt>
                <c:pt idx="479">
                  <c:v>2.64</c:v>
                </c:pt>
                <c:pt idx="480">
                  <c:v>2.64</c:v>
                </c:pt>
                <c:pt idx="481">
                  <c:v>2.64</c:v>
                </c:pt>
                <c:pt idx="482">
                  <c:v>2.63</c:v>
                </c:pt>
                <c:pt idx="483">
                  <c:v>2.63</c:v>
                </c:pt>
                <c:pt idx="484">
                  <c:v>2.63</c:v>
                </c:pt>
                <c:pt idx="485" formatCode="0.00">
                  <c:v>2.62274194</c:v>
                </c:pt>
                <c:pt idx="486" formatCode="0.00">
                  <c:v>2.62274194</c:v>
                </c:pt>
                <c:pt idx="487" formatCode="0.00">
                  <c:v>2.62274194</c:v>
                </c:pt>
                <c:pt idx="488" formatCode="0.00">
                  <c:v>2.62274194</c:v>
                </c:pt>
                <c:pt idx="489" formatCode="0.00">
                  <c:v>2.62274194</c:v>
                </c:pt>
                <c:pt idx="490" formatCode="0.00">
                  <c:v>2.62274194</c:v>
                </c:pt>
                <c:pt idx="491" formatCode="0.00">
                  <c:v>2.6228125000000002</c:v>
                </c:pt>
                <c:pt idx="492" formatCode="0.00">
                  <c:v>2.6228125000000002</c:v>
                </c:pt>
                <c:pt idx="493" formatCode="0.00">
                  <c:v>2.6228125000000002</c:v>
                </c:pt>
                <c:pt idx="494" formatCode="0.00">
                  <c:v>2.6228125000000002</c:v>
                </c:pt>
                <c:pt idx="495" formatCode="0.00">
                  <c:v>2.6228125000000002</c:v>
                </c:pt>
                <c:pt idx="496" formatCode="0.00">
                  <c:v>2.6247619000000002</c:v>
                </c:pt>
                <c:pt idx="497" formatCode="0.00">
                  <c:v>2.6248412700000001</c:v>
                </c:pt>
                <c:pt idx="498" formatCode="0.00">
                  <c:v>2.6247619000000002</c:v>
                </c:pt>
                <c:pt idx="499" formatCode="0.00">
                  <c:v>2.6326984099999997</c:v>
                </c:pt>
                <c:pt idx="500" formatCode="0.00">
                  <c:v>2.6326984099999997</c:v>
                </c:pt>
                <c:pt idx="501" formatCode="0.00">
                  <c:v>2.6326984099999997</c:v>
                </c:pt>
                <c:pt idx="502" formatCode="0.00">
                  <c:v>2.6326984099999997</c:v>
                </c:pt>
                <c:pt idx="503" formatCode="0.00">
                  <c:v>2.6326984099999997</c:v>
                </c:pt>
                <c:pt idx="504" formatCode="0.00">
                  <c:v>2.6329687499999999</c:v>
                </c:pt>
                <c:pt idx="505" formatCode="0.00">
                  <c:v>2.6329687499999999</c:v>
                </c:pt>
                <c:pt idx="506" formatCode="0.00">
                  <c:v>2.6329687499999999</c:v>
                </c:pt>
                <c:pt idx="507" formatCode="0.00">
                  <c:v>2.6328906299999999</c:v>
                </c:pt>
                <c:pt idx="508" formatCode="0.00">
                  <c:v>2.6328906299999999</c:v>
                </c:pt>
                <c:pt idx="509" formatCode="0.00">
                  <c:v>2.6328906299999999</c:v>
                </c:pt>
                <c:pt idx="510" formatCode="0.00">
                  <c:v>2.6328906299999999</c:v>
                </c:pt>
                <c:pt idx="511" formatCode="0.00">
                  <c:v>2.6328906299999999</c:v>
                </c:pt>
                <c:pt idx="512" formatCode="0.00">
                  <c:v>2.6329687499999999</c:v>
                </c:pt>
                <c:pt idx="513" formatCode="0.00">
                  <c:v>2.6328906299999999</c:v>
                </c:pt>
                <c:pt idx="514" formatCode="0.00">
                  <c:v>2.6328906299999999</c:v>
                </c:pt>
                <c:pt idx="515" formatCode="0.00">
                  <c:v>2.6329687499999999</c:v>
                </c:pt>
                <c:pt idx="516" formatCode="0.00">
                  <c:v>2.6329687499999999</c:v>
                </c:pt>
                <c:pt idx="517" formatCode="0.00">
                  <c:v>2.6329687499999999</c:v>
                </c:pt>
                <c:pt idx="518" formatCode="0.00">
                  <c:v>2.6329687499999999</c:v>
                </c:pt>
                <c:pt idx="519" formatCode="0.00">
                  <c:v>2.6329687499999999</c:v>
                </c:pt>
                <c:pt idx="520" formatCode="0.00">
                  <c:v>2.6329687499999999</c:v>
                </c:pt>
                <c:pt idx="521" formatCode="0.00">
                  <c:v>2.6329687499999999</c:v>
                </c:pt>
                <c:pt idx="522" formatCode="0.00">
                  <c:v>2.6329687499999999</c:v>
                </c:pt>
                <c:pt idx="523" formatCode="0.00">
                  <c:v>2.6329687499999999</c:v>
                </c:pt>
                <c:pt idx="524" formatCode="0.00">
                  <c:v>2.6365151500000001</c:v>
                </c:pt>
                <c:pt idx="525" formatCode="0.00">
                  <c:v>2.6365151500000001</c:v>
                </c:pt>
                <c:pt idx="526" formatCode="0.00">
                  <c:v>2.6363076900000002</c:v>
                </c:pt>
                <c:pt idx="527" formatCode="0.00">
                  <c:v>2.6450724599999997</c:v>
                </c:pt>
                <c:pt idx="528" formatCode="0.00">
                  <c:v>2.6450724599999997</c:v>
                </c:pt>
                <c:pt idx="529" formatCode="0.00">
                  <c:v>2.6450724599999997</c:v>
                </c:pt>
                <c:pt idx="530" formatCode="0.00">
                  <c:v>2.64307143</c:v>
                </c:pt>
                <c:pt idx="531" formatCode="0.00">
                  <c:v>2.64307143</c:v>
                </c:pt>
                <c:pt idx="532" formatCode="0.00">
                  <c:v>2.6429999999999998</c:v>
                </c:pt>
                <c:pt idx="533" formatCode="0.00">
                  <c:v>2.64292857</c:v>
                </c:pt>
                <c:pt idx="534" formatCode="0.00">
                  <c:v>2.6443571399999999</c:v>
                </c:pt>
                <c:pt idx="535" formatCode="0.00">
                  <c:v>2.6443571399999999</c:v>
                </c:pt>
                <c:pt idx="536" formatCode="0.00">
                  <c:v>2.6443571399999999</c:v>
                </c:pt>
                <c:pt idx="537" formatCode="0.00">
                  <c:v>2.6265000000000001</c:v>
                </c:pt>
                <c:pt idx="538" formatCode="0.00">
                  <c:v>2.6265000000000001</c:v>
                </c:pt>
                <c:pt idx="539" formatCode="0.00">
                  <c:v>2.63</c:v>
                </c:pt>
                <c:pt idx="540" formatCode="0.00">
                  <c:v>2.629</c:v>
                </c:pt>
                <c:pt idx="541" formatCode="0.00">
                  <c:v>2.629</c:v>
                </c:pt>
                <c:pt idx="542" formatCode="0.00">
                  <c:v>2.629</c:v>
                </c:pt>
                <c:pt idx="543" formatCode="0.00">
                  <c:v>2.6343571400000001</c:v>
                </c:pt>
                <c:pt idx="544" formatCode="0.00">
                  <c:v>2.6343571400000001</c:v>
                </c:pt>
                <c:pt idx="545" formatCode="0.00">
                  <c:v>2.6471739099999998</c:v>
                </c:pt>
                <c:pt idx="546" formatCode="0.00">
                  <c:v>2.6537500000000001</c:v>
                </c:pt>
                <c:pt idx="547" formatCode="0.00">
                  <c:v>2.6537500000000001</c:v>
                </c:pt>
                <c:pt idx="548" formatCode="0.00">
                  <c:v>2.6611029400000001</c:v>
                </c:pt>
                <c:pt idx="549" formatCode="0.00">
                  <c:v>2.6611029400000001</c:v>
                </c:pt>
                <c:pt idx="550" formatCode="0.00">
                  <c:v>2.66</c:v>
                </c:pt>
                <c:pt idx="551" formatCode="0.00">
                  <c:v>2.67</c:v>
                </c:pt>
                <c:pt idx="552" formatCode="0.00">
                  <c:v>2.68</c:v>
                </c:pt>
                <c:pt idx="553" formatCode="0.00">
                  <c:v>2.7</c:v>
                </c:pt>
                <c:pt idx="554" formatCode="0.00">
                  <c:v>2.71</c:v>
                </c:pt>
                <c:pt idx="555" formatCode="0.00">
                  <c:v>2.76</c:v>
                </c:pt>
                <c:pt idx="556" formatCode="0.00">
                  <c:v>2.84</c:v>
                </c:pt>
              </c:numCache>
            </c:numRef>
          </c:val>
          <c:smooth val="0"/>
          <c:extLst>
            <c:ext xmlns:c16="http://schemas.microsoft.com/office/drawing/2014/chart" uri="{C3380CC4-5D6E-409C-BE32-E72D297353CC}">
              <c16:uniqueId val="{00000000-A5CC-4439-AE82-2EA881677A8E}"/>
            </c:ext>
          </c:extLst>
        </c:ser>
        <c:ser>
          <c:idx val="7"/>
          <c:order val="7"/>
          <c:tx>
            <c:strRef>
              <c:f>Zinsreihen!$I$1</c:f>
              <c:strCache>
                <c:ptCount val="1"/>
                <c:pt idx="0">
                  <c:v>WIR Hypothek</c:v>
                </c:pt>
              </c:strCache>
            </c:strRef>
          </c:tx>
          <c:spPr>
            <a:ln w="15875" cap="rnd">
              <a:solidFill>
                <a:srgbClr val="FF0000"/>
              </a:solidFill>
              <a:round/>
            </a:ln>
            <a:effectLst/>
          </c:spPr>
          <c:marker>
            <c:symbol val="none"/>
          </c:marker>
          <c:cat>
            <c:strRef>
              <c:f>Zinsreihen!$A$2:$A$558</c:f>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f>Zinsreihen!$I$2:$I$558</c:f>
              <c:numCache>
                <c:formatCode>General</c:formatCode>
                <c:ptCount val="557"/>
                <c:pt idx="0">
                  <c:v>1.75</c:v>
                </c:pt>
                <c:pt idx="1">
                  <c:v>1.75</c:v>
                </c:pt>
                <c:pt idx="2">
                  <c:v>1.75</c:v>
                </c:pt>
                <c:pt idx="3">
                  <c:v>1.75</c:v>
                </c:pt>
                <c:pt idx="4">
                  <c:v>1.75</c:v>
                </c:pt>
                <c:pt idx="5">
                  <c:v>1.75</c:v>
                </c:pt>
                <c:pt idx="6">
                  <c:v>1.75</c:v>
                </c:pt>
                <c:pt idx="7">
                  <c:v>1.75</c:v>
                </c:pt>
                <c:pt idx="8">
                  <c:v>1.75</c:v>
                </c:pt>
                <c:pt idx="9">
                  <c:v>1.75</c:v>
                </c:pt>
                <c:pt idx="10">
                  <c:v>1.75</c:v>
                </c:pt>
                <c:pt idx="11">
                  <c:v>1.75</c:v>
                </c:pt>
                <c:pt idx="12">
                  <c:v>1.75</c:v>
                </c:pt>
                <c:pt idx="13">
                  <c:v>1.75</c:v>
                </c:pt>
                <c:pt idx="14">
                  <c:v>1.75</c:v>
                </c:pt>
                <c:pt idx="15">
                  <c:v>1.75</c:v>
                </c:pt>
                <c:pt idx="16">
                  <c:v>1.75</c:v>
                </c:pt>
                <c:pt idx="17">
                  <c:v>1.75</c:v>
                </c:pt>
                <c:pt idx="18">
                  <c:v>1.75</c:v>
                </c:pt>
                <c:pt idx="19">
                  <c:v>1.75</c:v>
                </c:pt>
                <c:pt idx="20">
                  <c:v>1.75</c:v>
                </c:pt>
                <c:pt idx="21">
                  <c:v>1.75</c:v>
                </c:pt>
                <c:pt idx="22">
                  <c:v>1.75</c:v>
                </c:pt>
                <c:pt idx="23">
                  <c:v>1.75</c:v>
                </c:pt>
                <c:pt idx="24">
                  <c:v>1.75</c:v>
                </c:pt>
                <c:pt idx="25">
                  <c:v>1.75</c:v>
                </c:pt>
                <c:pt idx="26">
                  <c:v>1.75</c:v>
                </c:pt>
                <c:pt idx="27">
                  <c:v>1.75</c:v>
                </c:pt>
                <c:pt idx="28">
                  <c:v>1.75</c:v>
                </c:pt>
                <c:pt idx="29">
                  <c:v>1.75</c:v>
                </c:pt>
                <c:pt idx="30">
                  <c:v>1.75</c:v>
                </c:pt>
                <c:pt idx="31">
                  <c:v>1.75</c:v>
                </c:pt>
                <c:pt idx="32">
                  <c:v>1.75</c:v>
                </c:pt>
                <c:pt idx="33">
                  <c:v>1.75</c:v>
                </c:pt>
                <c:pt idx="34">
                  <c:v>1.75</c:v>
                </c:pt>
                <c:pt idx="35">
                  <c:v>1.75</c:v>
                </c:pt>
                <c:pt idx="36">
                  <c:v>1.75</c:v>
                </c:pt>
                <c:pt idx="37">
                  <c:v>1.75</c:v>
                </c:pt>
                <c:pt idx="38">
                  <c:v>1.75</c:v>
                </c:pt>
                <c:pt idx="39">
                  <c:v>1.75</c:v>
                </c:pt>
                <c:pt idx="40">
                  <c:v>1.75</c:v>
                </c:pt>
                <c:pt idx="41">
                  <c:v>1.75</c:v>
                </c:pt>
                <c:pt idx="42">
                  <c:v>1.75</c:v>
                </c:pt>
                <c:pt idx="43">
                  <c:v>1.75</c:v>
                </c:pt>
                <c:pt idx="44">
                  <c:v>1.75</c:v>
                </c:pt>
                <c:pt idx="45">
                  <c:v>1.75</c:v>
                </c:pt>
                <c:pt idx="46">
                  <c:v>1.75</c:v>
                </c:pt>
                <c:pt idx="47">
                  <c:v>1.75</c:v>
                </c:pt>
                <c:pt idx="48">
                  <c:v>1.75</c:v>
                </c:pt>
                <c:pt idx="49">
                  <c:v>1.75</c:v>
                </c:pt>
                <c:pt idx="50">
                  <c:v>1.75</c:v>
                </c:pt>
                <c:pt idx="51">
                  <c:v>1.75</c:v>
                </c:pt>
                <c:pt idx="52">
                  <c:v>1.75</c:v>
                </c:pt>
                <c:pt idx="53">
                  <c:v>1.75</c:v>
                </c:pt>
                <c:pt idx="54">
                  <c:v>1.75</c:v>
                </c:pt>
                <c:pt idx="55">
                  <c:v>1.75</c:v>
                </c:pt>
                <c:pt idx="56">
                  <c:v>1.75</c:v>
                </c:pt>
                <c:pt idx="57">
                  <c:v>1.75</c:v>
                </c:pt>
                <c:pt idx="58">
                  <c:v>1.75</c:v>
                </c:pt>
                <c:pt idx="59">
                  <c:v>1.75</c:v>
                </c:pt>
                <c:pt idx="60">
                  <c:v>1.75</c:v>
                </c:pt>
                <c:pt idx="61">
                  <c:v>1.75</c:v>
                </c:pt>
                <c:pt idx="62">
                  <c:v>1.75</c:v>
                </c:pt>
                <c:pt idx="63">
                  <c:v>1.75</c:v>
                </c:pt>
                <c:pt idx="64">
                  <c:v>1.75</c:v>
                </c:pt>
                <c:pt idx="65">
                  <c:v>1.75</c:v>
                </c:pt>
                <c:pt idx="66">
                  <c:v>1.75</c:v>
                </c:pt>
                <c:pt idx="67">
                  <c:v>1.75</c:v>
                </c:pt>
                <c:pt idx="68">
                  <c:v>1.75</c:v>
                </c:pt>
                <c:pt idx="69">
                  <c:v>1.75</c:v>
                </c:pt>
                <c:pt idx="70">
                  <c:v>1.75</c:v>
                </c:pt>
                <c:pt idx="71">
                  <c:v>1.75</c:v>
                </c:pt>
                <c:pt idx="72">
                  <c:v>1.75</c:v>
                </c:pt>
                <c:pt idx="73">
                  <c:v>1.75</c:v>
                </c:pt>
                <c:pt idx="74">
                  <c:v>1.75</c:v>
                </c:pt>
                <c:pt idx="75">
                  <c:v>1.75</c:v>
                </c:pt>
                <c:pt idx="76">
                  <c:v>1.75</c:v>
                </c:pt>
                <c:pt idx="77">
                  <c:v>1.75</c:v>
                </c:pt>
                <c:pt idx="78">
                  <c:v>1.75</c:v>
                </c:pt>
                <c:pt idx="79">
                  <c:v>1.75</c:v>
                </c:pt>
                <c:pt idx="80">
                  <c:v>1.75</c:v>
                </c:pt>
                <c:pt idx="81">
                  <c:v>1.75</c:v>
                </c:pt>
                <c:pt idx="82">
                  <c:v>1.75</c:v>
                </c:pt>
                <c:pt idx="83">
                  <c:v>1.75</c:v>
                </c:pt>
                <c:pt idx="84">
                  <c:v>1.75</c:v>
                </c:pt>
                <c:pt idx="85">
                  <c:v>1.75</c:v>
                </c:pt>
                <c:pt idx="86">
                  <c:v>1.75</c:v>
                </c:pt>
                <c:pt idx="87">
                  <c:v>1.75</c:v>
                </c:pt>
                <c:pt idx="88">
                  <c:v>1.75</c:v>
                </c:pt>
                <c:pt idx="89">
                  <c:v>1.75</c:v>
                </c:pt>
                <c:pt idx="90">
                  <c:v>1.75</c:v>
                </c:pt>
                <c:pt idx="91">
                  <c:v>1.75</c:v>
                </c:pt>
                <c:pt idx="92">
                  <c:v>1.75</c:v>
                </c:pt>
                <c:pt idx="93">
                  <c:v>1.75</c:v>
                </c:pt>
                <c:pt idx="94">
                  <c:v>1.75</c:v>
                </c:pt>
                <c:pt idx="95">
                  <c:v>1.75</c:v>
                </c:pt>
                <c:pt idx="96">
                  <c:v>1.75</c:v>
                </c:pt>
                <c:pt idx="97">
                  <c:v>1.75</c:v>
                </c:pt>
                <c:pt idx="98">
                  <c:v>1.75</c:v>
                </c:pt>
                <c:pt idx="99">
                  <c:v>1.75</c:v>
                </c:pt>
                <c:pt idx="100">
                  <c:v>1.75</c:v>
                </c:pt>
                <c:pt idx="101">
                  <c:v>1.75</c:v>
                </c:pt>
                <c:pt idx="102">
                  <c:v>1.75</c:v>
                </c:pt>
                <c:pt idx="103">
                  <c:v>1.75</c:v>
                </c:pt>
                <c:pt idx="104">
                  <c:v>1.75</c:v>
                </c:pt>
                <c:pt idx="105">
                  <c:v>1.75</c:v>
                </c:pt>
                <c:pt idx="106">
                  <c:v>1.75</c:v>
                </c:pt>
                <c:pt idx="107">
                  <c:v>1.75</c:v>
                </c:pt>
                <c:pt idx="108">
                  <c:v>1.75</c:v>
                </c:pt>
                <c:pt idx="109">
                  <c:v>1.75</c:v>
                </c:pt>
                <c:pt idx="110">
                  <c:v>1.75</c:v>
                </c:pt>
                <c:pt idx="111">
                  <c:v>1.75</c:v>
                </c:pt>
                <c:pt idx="112">
                  <c:v>1.75</c:v>
                </c:pt>
                <c:pt idx="113">
                  <c:v>1.75</c:v>
                </c:pt>
                <c:pt idx="114">
                  <c:v>1.75</c:v>
                </c:pt>
                <c:pt idx="115">
                  <c:v>1.75</c:v>
                </c:pt>
                <c:pt idx="116">
                  <c:v>1.75</c:v>
                </c:pt>
                <c:pt idx="117">
                  <c:v>1.75</c:v>
                </c:pt>
                <c:pt idx="118">
                  <c:v>1.75</c:v>
                </c:pt>
                <c:pt idx="119">
                  <c:v>1.75</c:v>
                </c:pt>
                <c:pt idx="120">
                  <c:v>1.75</c:v>
                </c:pt>
                <c:pt idx="121">
                  <c:v>1.75</c:v>
                </c:pt>
                <c:pt idx="122">
                  <c:v>1.75</c:v>
                </c:pt>
                <c:pt idx="123">
                  <c:v>1.75</c:v>
                </c:pt>
                <c:pt idx="124">
                  <c:v>1.75</c:v>
                </c:pt>
                <c:pt idx="125">
                  <c:v>1.75</c:v>
                </c:pt>
                <c:pt idx="126">
                  <c:v>1.75</c:v>
                </c:pt>
                <c:pt idx="127">
                  <c:v>1.75</c:v>
                </c:pt>
                <c:pt idx="128">
                  <c:v>1.75</c:v>
                </c:pt>
                <c:pt idx="129">
                  <c:v>1.75</c:v>
                </c:pt>
                <c:pt idx="130">
                  <c:v>1.75</c:v>
                </c:pt>
                <c:pt idx="131">
                  <c:v>1.75</c:v>
                </c:pt>
                <c:pt idx="132">
                  <c:v>1.75</c:v>
                </c:pt>
                <c:pt idx="133">
                  <c:v>1.75</c:v>
                </c:pt>
                <c:pt idx="134">
                  <c:v>1.75</c:v>
                </c:pt>
                <c:pt idx="135">
                  <c:v>1.75</c:v>
                </c:pt>
                <c:pt idx="136">
                  <c:v>1.75</c:v>
                </c:pt>
                <c:pt idx="137">
                  <c:v>1.75</c:v>
                </c:pt>
                <c:pt idx="138">
                  <c:v>1.75</c:v>
                </c:pt>
                <c:pt idx="139">
                  <c:v>1.75</c:v>
                </c:pt>
                <c:pt idx="140">
                  <c:v>1.75</c:v>
                </c:pt>
                <c:pt idx="141">
                  <c:v>1.75</c:v>
                </c:pt>
                <c:pt idx="142">
                  <c:v>1.75</c:v>
                </c:pt>
                <c:pt idx="143">
                  <c:v>1.75</c:v>
                </c:pt>
                <c:pt idx="144">
                  <c:v>1.75</c:v>
                </c:pt>
                <c:pt idx="145">
                  <c:v>1.75</c:v>
                </c:pt>
                <c:pt idx="146">
                  <c:v>1.75</c:v>
                </c:pt>
                <c:pt idx="147">
                  <c:v>1.75</c:v>
                </c:pt>
                <c:pt idx="148">
                  <c:v>1.75</c:v>
                </c:pt>
                <c:pt idx="149">
                  <c:v>1.75</c:v>
                </c:pt>
                <c:pt idx="150">
                  <c:v>1.75</c:v>
                </c:pt>
                <c:pt idx="151">
                  <c:v>1.75</c:v>
                </c:pt>
                <c:pt idx="152">
                  <c:v>1.75</c:v>
                </c:pt>
                <c:pt idx="153">
                  <c:v>1.75</c:v>
                </c:pt>
                <c:pt idx="154">
                  <c:v>1.75</c:v>
                </c:pt>
                <c:pt idx="155">
                  <c:v>1.75</c:v>
                </c:pt>
                <c:pt idx="156">
                  <c:v>1.75</c:v>
                </c:pt>
                <c:pt idx="157">
                  <c:v>1.75</c:v>
                </c:pt>
                <c:pt idx="158">
                  <c:v>1.75</c:v>
                </c:pt>
                <c:pt idx="159">
                  <c:v>1.75</c:v>
                </c:pt>
                <c:pt idx="160">
                  <c:v>1.75</c:v>
                </c:pt>
                <c:pt idx="161">
                  <c:v>1.75</c:v>
                </c:pt>
                <c:pt idx="162">
                  <c:v>1.75</c:v>
                </c:pt>
                <c:pt idx="163">
                  <c:v>1.75</c:v>
                </c:pt>
                <c:pt idx="164">
                  <c:v>1.75</c:v>
                </c:pt>
                <c:pt idx="165">
                  <c:v>1.75</c:v>
                </c:pt>
                <c:pt idx="166">
                  <c:v>1.75</c:v>
                </c:pt>
                <c:pt idx="167">
                  <c:v>1.75</c:v>
                </c:pt>
                <c:pt idx="168">
                  <c:v>1.75</c:v>
                </c:pt>
                <c:pt idx="169">
                  <c:v>1.75</c:v>
                </c:pt>
                <c:pt idx="170">
                  <c:v>1.75</c:v>
                </c:pt>
                <c:pt idx="171">
                  <c:v>1.75</c:v>
                </c:pt>
                <c:pt idx="172">
                  <c:v>1.75</c:v>
                </c:pt>
                <c:pt idx="173">
                  <c:v>1.75</c:v>
                </c:pt>
                <c:pt idx="174">
                  <c:v>1.75</c:v>
                </c:pt>
                <c:pt idx="175">
                  <c:v>1.75</c:v>
                </c:pt>
                <c:pt idx="176">
                  <c:v>1.75</c:v>
                </c:pt>
                <c:pt idx="177">
                  <c:v>1.75</c:v>
                </c:pt>
                <c:pt idx="178">
                  <c:v>1.75</c:v>
                </c:pt>
                <c:pt idx="179">
                  <c:v>1.75</c:v>
                </c:pt>
                <c:pt idx="180">
                  <c:v>1.75</c:v>
                </c:pt>
                <c:pt idx="181">
                  <c:v>1.75</c:v>
                </c:pt>
                <c:pt idx="182">
                  <c:v>1.75</c:v>
                </c:pt>
                <c:pt idx="183">
                  <c:v>1.75</c:v>
                </c:pt>
                <c:pt idx="184">
                  <c:v>1.75</c:v>
                </c:pt>
                <c:pt idx="185">
                  <c:v>1.75</c:v>
                </c:pt>
                <c:pt idx="186">
                  <c:v>1.75</c:v>
                </c:pt>
                <c:pt idx="187">
                  <c:v>1.75</c:v>
                </c:pt>
                <c:pt idx="188">
                  <c:v>1.75</c:v>
                </c:pt>
                <c:pt idx="189">
                  <c:v>1.75</c:v>
                </c:pt>
                <c:pt idx="190">
                  <c:v>1.75</c:v>
                </c:pt>
                <c:pt idx="191">
                  <c:v>1.75</c:v>
                </c:pt>
                <c:pt idx="192">
                  <c:v>1.75</c:v>
                </c:pt>
                <c:pt idx="193">
                  <c:v>1.75</c:v>
                </c:pt>
                <c:pt idx="194">
                  <c:v>1.75</c:v>
                </c:pt>
                <c:pt idx="195">
                  <c:v>1.75</c:v>
                </c:pt>
                <c:pt idx="196">
                  <c:v>1.75</c:v>
                </c:pt>
                <c:pt idx="197">
                  <c:v>1.75</c:v>
                </c:pt>
                <c:pt idx="198">
                  <c:v>1.75</c:v>
                </c:pt>
                <c:pt idx="199">
                  <c:v>1.75</c:v>
                </c:pt>
                <c:pt idx="200">
                  <c:v>1.75</c:v>
                </c:pt>
                <c:pt idx="201">
                  <c:v>1.75</c:v>
                </c:pt>
                <c:pt idx="202">
                  <c:v>1.75</c:v>
                </c:pt>
                <c:pt idx="203">
                  <c:v>1.75</c:v>
                </c:pt>
                <c:pt idx="204">
                  <c:v>1.75</c:v>
                </c:pt>
                <c:pt idx="205">
                  <c:v>1.75</c:v>
                </c:pt>
                <c:pt idx="206">
                  <c:v>1.75</c:v>
                </c:pt>
                <c:pt idx="207">
                  <c:v>1.75</c:v>
                </c:pt>
                <c:pt idx="208">
                  <c:v>1.75</c:v>
                </c:pt>
                <c:pt idx="209">
                  <c:v>1.75</c:v>
                </c:pt>
                <c:pt idx="210">
                  <c:v>1.75</c:v>
                </c:pt>
                <c:pt idx="211">
                  <c:v>1.75</c:v>
                </c:pt>
                <c:pt idx="212">
                  <c:v>1.75</c:v>
                </c:pt>
                <c:pt idx="213">
                  <c:v>1.75</c:v>
                </c:pt>
                <c:pt idx="214">
                  <c:v>1.75</c:v>
                </c:pt>
                <c:pt idx="215">
                  <c:v>1.75</c:v>
                </c:pt>
                <c:pt idx="216">
                  <c:v>1.75</c:v>
                </c:pt>
                <c:pt idx="217">
                  <c:v>1.75</c:v>
                </c:pt>
                <c:pt idx="218">
                  <c:v>1.75</c:v>
                </c:pt>
                <c:pt idx="219">
                  <c:v>1.75</c:v>
                </c:pt>
                <c:pt idx="220">
                  <c:v>1.75</c:v>
                </c:pt>
                <c:pt idx="221">
                  <c:v>1.75</c:v>
                </c:pt>
                <c:pt idx="222">
                  <c:v>1.75</c:v>
                </c:pt>
                <c:pt idx="223">
                  <c:v>1.75</c:v>
                </c:pt>
                <c:pt idx="224">
                  <c:v>1.75</c:v>
                </c:pt>
                <c:pt idx="225">
                  <c:v>1.75</c:v>
                </c:pt>
                <c:pt idx="226">
                  <c:v>1.75</c:v>
                </c:pt>
                <c:pt idx="227">
                  <c:v>1.75</c:v>
                </c:pt>
                <c:pt idx="228">
                  <c:v>1.75</c:v>
                </c:pt>
                <c:pt idx="229">
                  <c:v>1.75</c:v>
                </c:pt>
                <c:pt idx="230">
                  <c:v>1.75</c:v>
                </c:pt>
                <c:pt idx="231">
                  <c:v>1.75</c:v>
                </c:pt>
                <c:pt idx="232">
                  <c:v>1.75</c:v>
                </c:pt>
                <c:pt idx="233">
                  <c:v>1.75</c:v>
                </c:pt>
                <c:pt idx="234">
                  <c:v>1.75</c:v>
                </c:pt>
                <c:pt idx="235">
                  <c:v>1.75</c:v>
                </c:pt>
                <c:pt idx="236">
                  <c:v>1.75</c:v>
                </c:pt>
                <c:pt idx="237">
                  <c:v>1.75</c:v>
                </c:pt>
                <c:pt idx="238">
                  <c:v>1.75</c:v>
                </c:pt>
                <c:pt idx="239">
                  <c:v>1.75</c:v>
                </c:pt>
                <c:pt idx="240">
                  <c:v>1.75</c:v>
                </c:pt>
                <c:pt idx="241">
                  <c:v>1.75</c:v>
                </c:pt>
                <c:pt idx="242">
                  <c:v>1.75</c:v>
                </c:pt>
                <c:pt idx="243">
                  <c:v>1.75</c:v>
                </c:pt>
                <c:pt idx="244">
                  <c:v>1.75</c:v>
                </c:pt>
                <c:pt idx="245">
                  <c:v>1.75</c:v>
                </c:pt>
                <c:pt idx="246">
                  <c:v>1.75</c:v>
                </c:pt>
                <c:pt idx="247">
                  <c:v>1.75</c:v>
                </c:pt>
                <c:pt idx="248">
                  <c:v>1.75</c:v>
                </c:pt>
                <c:pt idx="249">
                  <c:v>1.75</c:v>
                </c:pt>
                <c:pt idx="250">
                  <c:v>1.75</c:v>
                </c:pt>
                <c:pt idx="251">
                  <c:v>1.75</c:v>
                </c:pt>
                <c:pt idx="252">
                  <c:v>1.75</c:v>
                </c:pt>
                <c:pt idx="253">
                  <c:v>1.75</c:v>
                </c:pt>
                <c:pt idx="254">
                  <c:v>1.75</c:v>
                </c:pt>
                <c:pt idx="255">
                  <c:v>1.75</c:v>
                </c:pt>
                <c:pt idx="256">
                  <c:v>1.75</c:v>
                </c:pt>
                <c:pt idx="257">
                  <c:v>1.75</c:v>
                </c:pt>
                <c:pt idx="258">
                  <c:v>1.75</c:v>
                </c:pt>
                <c:pt idx="259">
                  <c:v>1.75</c:v>
                </c:pt>
                <c:pt idx="260">
                  <c:v>1.75</c:v>
                </c:pt>
                <c:pt idx="261">
                  <c:v>1.75</c:v>
                </c:pt>
                <c:pt idx="262">
                  <c:v>1.75</c:v>
                </c:pt>
                <c:pt idx="263">
                  <c:v>1.75</c:v>
                </c:pt>
                <c:pt idx="264">
                  <c:v>1.75</c:v>
                </c:pt>
                <c:pt idx="265">
                  <c:v>1.75</c:v>
                </c:pt>
                <c:pt idx="266">
                  <c:v>1.75</c:v>
                </c:pt>
                <c:pt idx="267">
                  <c:v>1.75</c:v>
                </c:pt>
                <c:pt idx="268">
                  <c:v>1.75</c:v>
                </c:pt>
                <c:pt idx="269">
                  <c:v>1.75</c:v>
                </c:pt>
                <c:pt idx="270">
                  <c:v>1.75</c:v>
                </c:pt>
                <c:pt idx="271">
                  <c:v>1.75</c:v>
                </c:pt>
                <c:pt idx="272">
                  <c:v>1.75</c:v>
                </c:pt>
                <c:pt idx="273">
                  <c:v>1.75</c:v>
                </c:pt>
                <c:pt idx="274">
                  <c:v>1.75</c:v>
                </c:pt>
                <c:pt idx="275">
                  <c:v>1.75</c:v>
                </c:pt>
                <c:pt idx="276">
                  <c:v>1.75</c:v>
                </c:pt>
                <c:pt idx="277">
                  <c:v>1.75</c:v>
                </c:pt>
                <c:pt idx="278">
                  <c:v>1.75</c:v>
                </c:pt>
                <c:pt idx="279">
                  <c:v>1.75</c:v>
                </c:pt>
                <c:pt idx="280">
                  <c:v>1.75</c:v>
                </c:pt>
                <c:pt idx="281">
                  <c:v>1.75</c:v>
                </c:pt>
                <c:pt idx="282">
                  <c:v>1.75</c:v>
                </c:pt>
                <c:pt idx="283">
                  <c:v>1.75</c:v>
                </c:pt>
                <c:pt idx="284">
                  <c:v>1.75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1.75</c:v>
                </c:pt>
                <c:pt idx="305">
                  <c:v>1.75</c:v>
                </c:pt>
                <c:pt idx="306">
                  <c:v>1.75</c:v>
                </c:pt>
                <c:pt idx="307">
                  <c:v>1.75</c:v>
                </c:pt>
                <c:pt idx="308">
                  <c:v>1.75</c:v>
                </c:pt>
                <c:pt idx="309">
                  <c:v>1.75</c:v>
                </c:pt>
                <c:pt idx="310">
                  <c:v>1.75</c:v>
                </c:pt>
                <c:pt idx="311">
                  <c:v>1.75</c:v>
                </c:pt>
                <c:pt idx="312">
                  <c:v>1.75</c:v>
                </c:pt>
                <c:pt idx="313">
                  <c:v>1.75</c:v>
                </c:pt>
                <c:pt idx="314">
                  <c:v>1.75</c:v>
                </c:pt>
                <c:pt idx="315">
                  <c:v>1.75</c:v>
                </c:pt>
                <c:pt idx="316">
                  <c:v>1.75</c:v>
                </c:pt>
                <c:pt idx="317">
                  <c:v>1.75</c:v>
                </c:pt>
                <c:pt idx="318">
                  <c:v>1.75</c:v>
                </c:pt>
                <c:pt idx="319">
                  <c:v>1.75</c:v>
                </c:pt>
                <c:pt idx="320">
                  <c:v>1.75</c:v>
                </c:pt>
                <c:pt idx="321">
                  <c:v>1.75</c:v>
                </c:pt>
                <c:pt idx="322">
                  <c:v>1.75</c:v>
                </c:pt>
                <c:pt idx="323">
                  <c:v>1.75</c:v>
                </c:pt>
                <c:pt idx="324">
                  <c:v>1.75</c:v>
                </c:pt>
                <c:pt idx="325">
                  <c:v>1.75</c:v>
                </c:pt>
                <c:pt idx="326">
                  <c:v>1.75</c:v>
                </c:pt>
                <c:pt idx="327">
                  <c:v>1.75</c:v>
                </c:pt>
                <c:pt idx="328">
                  <c:v>1.75</c:v>
                </c:pt>
                <c:pt idx="329">
                  <c:v>1.75</c:v>
                </c:pt>
                <c:pt idx="330">
                  <c:v>1.75</c:v>
                </c:pt>
                <c:pt idx="331">
                  <c:v>1.75</c:v>
                </c:pt>
                <c:pt idx="332">
                  <c:v>1.75</c:v>
                </c:pt>
                <c:pt idx="333">
                  <c:v>1.75</c:v>
                </c:pt>
                <c:pt idx="334">
                  <c:v>1.75</c:v>
                </c:pt>
                <c:pt idx="335">
                  <c:v>1.75</c:v>
                </c:pt>
                <c:pt idx="336">
                  <c:v>1.75</c:v>
                </c:pt>
                <c:pt idx="337">
                  <c:v>1.75</c:v>
                </c:pt>
                <c:pt idx="338">
                  <c:v>1.75</c:v>
                </c:pt>
                <c:pt idx="339">
                  <c:v>1.75</c:v>
                </c:pt>
                <c:pt idx="340">
                  <c:v>1.75</c:v>
                </c:pt>
                <c:pt idx="341">
                  <c:v>1.75</c:v>
                </c:pt>
                <c:pt idx="342">
                  <c:v>1.75</c:v>
                </c:pt>
                <c:pt idx="343">
                  <c:v>1.75</c:v>
                </c:pt>
                <c:pt idx="344">
                  <c:v>1.75</c:v>
                </c:pt>
                <c:pt idx="345">
                  <c:v>1.75</c:v>
                </c:pt>
                <c:pt idx="346">
                  <c:v>1.75</c:v>
                </c:pt>
                <c:pt idx="347">
                  <c:v>1.75</c:v>
                </c:pt>
                <c:pt idx="348">
                  <c:v>1.75</c:v>
                </c:pt>
                <c:pt idx="349">
                  <c:v>1.75</c:v>
                </c:pt>
                <c:pt idx="350">
                  <c:v>1.75</c:v>
                </c:pt>
                <c:pt idx="351">
                  <c:v>1.75</c:v>
                </c:pt>
                <c:pt idx="352">
                  <c:v>1.75</c:v>
                </c:pt>
                <c:pt idx="353">
                  <c:v>1.75</c:v>
                </c:pt>
                <c:pt idx="354">
                  <c:v>1.75</c:v>
                </c:pt>
                <c:pt idx="355">
                  <c:v>1.75</c:v>
                </c:pt>
                <c:pt idx="356">
                  <c:v>1.75</c:v>
                </c:pt>
                <c:pt idx="357">
                  <c:v>1.75</c:v>
                </c:pt>
                <c:pt idx="358">
                  <c:v>1.75</c:v>
                </c:pt>
                <c:pt idx="359">
                  <c:v>1.75</c:v>
                </c:pt>
                <c:pt idx="360">
                  <c:v>1.75</c:v>
                </c:pt>
                <c:pt idx="361">
                  <c:v>1.75</c:v>
                </c:pt>
                <c:pt idx="362">
                  <c:v>1.75</c:v>
                </c:pt>
                <c:pt idx="363">
                  <c:v>1.75</c:v>
                </c:pt>
                <c:pt idx="364">
                  <c:v>1.75</c:v>
                </c:pt>
                <c:pt idx="365">
                  <c:v>1.75</c:v>
                </c:pt>
                <c:pt idx="366">
                  <c:v>1.75</c:v>
                </c:pt>
                <c:pt idx="367">
                  <c:v>1.75</c:v>
                </c:pt>
                <c:pt idx="368">
                  <c:v>1.75</c:v>
                </c:pt>
                <c:pt idx="369">
                  <c:v>1.75</c:v>
                </c:pt>
                <c:pt idx="370">
                  <c:v>1.75</c:v>
                </c:pt>
                <c:pt idx="371">
                  <c:v>1.75</c:v>
                </c:pt>
                <c:pt idx="372">
                  <c:v>1.75</c:v>
                </c:pt>
                <c:pt idx="373">
                  <c:v>1.75</c:v>
                </c:pt>
                <c:pt idx="374">
                  <c:v>1.75</c:v>
                </c:pt>
                <c:pt idx="375">
                  <c:v>1.75</c:v>
                </c:pt>
                <c:pt idx="376">
                  <c:v>1.75</c:v>
                </c:pt>
                <c:pt idx="377">
                  <c:v>1.75</c:v>
                </c:pt>
                <c:pt idx="378">
                  <c:v>1.75</c:v>
                </c:pt>
                <c:pt idx="379">
                  <c:v>1.75</c:v>
                </c:pt>
                <c:pt idx="380">
                  <c:v>1.75</c:v>
                </c:pt>
                <c:pt idx="381">
                  <c:v>1.75</c:v>
                </c:pt>
                <c:pt idx="382">
                  <c:v>1.75</c:v>
                </c:pt>
                <c:pt idx="383">
                  <c:v>1.75</c:v>
                </c:pt>
                <c:pt idx="384">
                  <c:v>1.75</c:v>
                </c:pt>
                <c:pt idx="385">
                  <c:v>1.75</c:v>
                </c:pt>
                <c:pt idx="386">
                  <c:v>1.75</c:v>
                </c:pt>
                <c:pt idx="387">
                  <c:v>1.75</c:v>
                </c:pt>
                <c:pt idx="388">
                  <c:v>1.75</c:v>
                </c:pt>
                <c:pt idx="389">
                  <c:v>1.75</c:v>
                </c:pt>
                <c:pt idx="390">
                  <c:v>1.75</c:v>
                </c:pt>
                <c:pt idx="391">
                  <c:v>1.75</c:v>
                </c:pt>
                <c:pt idx="392">
                  <c:v>1.75</c:v>
                </c:pt>
                <c:pt idx="393">
                  <c:v>1.75</c:v>
                </c:pt>
                <c:pt idx="394">
                  <c:v>1.75</c:v>
                </c:pt>
                <c:pt idx="395">
                  <c:v>1.75</c:v>
                </c:pt>
                <c:pt idx="396">
                  <c:v>1.75</c:v>
                </c:pt>
                <c:pt idx="397">
                  <c:v>1.75</c:v>
                </c:pt>
                <c:pt idx="398">
                  <c:v>1.75</c:v>
                </c:pt>
                <c:pt idx="399">
                  <c:v>1.75</c:v>
                </c:pt>
                <c:pt idx="400">
                  <c:v>1.75</c:v>
                </c:pt>
                <c:pt idx="401">
                  <c:v>1.75</c:v>
                </c:pt>
                <c:pt idx="402">
                  <c:v>1.75</c:v>
                </c:pt>
                <c:pt idx="403">
                  <c:v>1.75</c:v>
                </c:pt>
                <c:pt idx="404">
                  <c:v>1.75</c:v>
                </c:pt>
                <c:pt idx="405">
                  <c:v>1.75</c:v>
                </c:pt>
                <c:pt idx="406">
                  <c:v>1.75</c:v>
                </c:pt>
                <c:pt idx="407">
                  <c:v>1.75</c:v>
                </c:pt>
                <c:pt idx="408">
                  <c:v>1.75</c:v>
                </c:pt>
                <c:pt idx="409">
                  <c:v>1.75</c:v>
                </c:pt>
                <c:pt idx="410">
                  <c:v>1.75</c:v>
                </c:pt>
                <c:pt idx="411">
                  <c:v>1.75</c:v>
                </c:pt>
                <c:pt idx="412">
                  <c:v>1.75</c:v>
                </c:pt>
                <c:pt idx="413">
                  <c:v>1.75</c:v>
                </c:pt>
                <c:pt idx="414">
                  <c:v>1.75</c:v>
                </c:pt>
                <c:pt idx="415">
                  <c:v>1.75</c:v>
                </c:pt>
                <c:pt idx="416">
                  <c:v>1.75</c:v>
                </c:pt>
                <c:pt idx="417">
                  <c:v>1.75</c:v>
                </c:pt>
                <c:pt idx="418">
                  <c:v>1.75</c:v>
                </c:pt>
                <c:pt idx="419">
                  <c:v>1.75</c:v>
                </c:pt>
                <c:pt idx="420">
                  <c:v>1.75</c:v>
                </c:pt>
                <c:pt idx="421">
                  <c:v>1.75</c:v>
                </c:pt>
                <c:pt idx="422">
                  <c:v>1.75</c:v>
                </c:pt>
                <c:pt idx="423">
                  <c:v>1.75</c:v>
                </c:pt>
                <c:pt idx="424">
                  <c:v>1.75</c:v>
                </c:pt>
                <c:pt idx="425">
                  <c:v>1.75</c:v>
                </c:pt>
                <c:pt idx="426">
                  <c:v>1.75</c:v>
                </c:pt>
                <c:pt idx="427">
                  <c:v>1.75</c:v>
                </c:pt>
                <c:pt idx="428">
                  <c:v>1.75</c:v>
                </c:pt>
                <c:pt idx="429">
                  <c:v>1.75</c:v>
                </c:pt>
                <c:pt idx="430">
                  <c:v>1.75</c:v>
                </c:pt>
                <c:pt idx="431">
                  <c:v>1.75</c:v>
                </c:pt>
                <c:pt idx="432">
                  <c:v>1.75</c:v>
                </c:pt>
                <c:pt idx="433">
                  <c:v>1.75</c:v>
                </c:pt>
                <c:pt idx="434">
                  <c:v>1.75</c:v>
                </c:pt>
                <c:pt idx="435">
                  <c:v>1.75</c:v>
                </c:pt>
                <c:pt idx="436">
                  <c:v>1.75</c:v>
                </c:pt>
                <c:pt idx="437">
                  <c:v>1.75</c:v>
                </c:pt>
                <c:pt idx="438">
                  <c:v>1.75</c:v>
                </c:pt>
                <c:pt idx="439">
                  <c:v>1.75</c:v>
                </c:pt>
                <c:pt idx="440">
                  <c:v>1.75</c:v>
                </c:pt>
                <c:pt idx="441">
                  <c:v>1.75</c:v>
                </c:pt>
                <c:pt idx="442">
                  <c:v>1.75</c:v>
                </c:pt>
                <c:pt idx="443">
                  <c:v>1.75</c:v>
                </c:pt>
                <c:pt idx="444">
                  <c:v>1.75</c:v>
                </c:pt>
                <c:pt idx="445">
                  <c:v>1.75</c:v>
                </c:pt>
                <c:pt idx="446">
                  <c:v>1.75</c:v>
                </c:pt>
                <c:pt idx="447">
                  <c:v>1.75</c:v>
                </c:pt>
                <c:pt idx="448">
                  <c:v>1.75</c:v>
                </c:pt>
                <c:pt idx="449">
                  <c:v>1.75</c:v>
                </c:pt>
                <c:pt idx="450">
                  <c:v>1.75</c:v>
                </c:pt>
                <c:pt idx="451">
                  <c:v>1.75</c:v>
                </c:pt>
                <c:pt idx="452">
                  <c:v>1.75</c:v>
                </c:pt>
                <c:pt idx="453">
                  <c:v>1.75</c:v>
                </c:pt>
                <c:pt idx="454">
                  <c:v>1.75</c:v>
                </c:pt>
                <c:pt idx="455">
                  <c:v>1.75</c:v>
                </c:pt>
                <c:pt idx="456">
                  <c:v>1.75</c:v>
                </c:pt>
                <c:pt idx="457">
                  <c:v>1.75</c:v>
                </c:pt>
                <c:pt idx="458">
                  <c:v>1.75</c:v>
                </c:pt>
                <c:pt idx="459">
                  <c:v>1.75</c:v>
                </c:pt>
                <c:pt idx="460">
                  <c:v>1.75</c:v>
                </c:pt>
                <c:pt idx="461">
                  <c:v>1.75</c:v>
                </c:pt>
                <c:pt idx="462">
                  <c:v>1.75</c:v>
                </c:pt>
                <c:pt idx="463">
                  <c:v>1.75</c:v>
                </c:pt>
                <c:pt idx="464">
                  <c:v>1.75</c:v>
                </c:pt>
                <c:pt idx="465">
                  <c:v>1.75</c:v>
                </c:pt>
                <c:pt idx="466">
                  <c:v>1.75</c:v>
                </c:pt>
                <c:pt idx="467">
                  <c:v>1.75</c:v>
                </c:pt>
                <c:pt idx="468">
                  <c:v>1.75</c:v>
                </c:pt>
                <c:pt idx="469">
                  <c:v>1.75</c:v>
                </c:pt>
                <c:pt idx="470">
                  <c:v>1.75</c:v>
                </c:pt>
                <c:pt idx="471">
                  <c:v>1.75</c:v>
                </c:pt>
                <c:pt idx="472">
                  <c:v>1.75</c:v>
                </c:pt>
                <c:pt idx="473">
                  <c:v>1.75</c:v>
                </c:pt>
                <c:pt idx="474">
                  <c:v>1.75</c:v>
                </c:pt>
                <c:pt idx="475">
                  <c:v>1.75</c:v>
                </c:pt>
                <c:pt idx="476">
                  <c:v>1.75</c:v>
                </c:pt>
                <c:pt idx="477">
                  <c:v>1.25</c:v>
                </c:pt>
                <c:pt idx="478">
                  <c:v>1.25</c:v>
                </c:pt>
                <c:pt idx="479">
                  <c:v>1.25</c:v>
                </c:pt>
                <c:pt idx="480">
                  <c:v>1.25</c:v>
                </c:pt>
                <c:pt idx="481">
                  <c:v>1.25</c:v>
                </c:pt>
                <c:pt idx="482">
                  <c:v>1.25</c:v>
                </c:pt>
                <c:pt idx="483">
                  <c:v>1.25</c:v>
                </c:pt>
                <c:pt idx="484">
                  <c:v>1.25</c:v>
                </c:pt>
                <c:pt idx="485">
                  <c:v>1.25</c:v>
                </c:pt>
                <c:pt idx="486">
                  <c:v>1.25</c:v>
                </c:pt>
                <c:pt idx="487">
                  <c:v>1.25</c:v>
                </c:pt>
                <c:pt idx="488">
                  <c:v>1.25</c:v>
                </c:pt>
                <c:pt idx="489">
                  <c:v>1.25</c:v>
                </c:pt>
                <c:pt idx="490">
                  <c:v>1.25</c:v>
                </c:pt>
                <c:pt idx="491">
                  <c:v>1.25</c:v>
                </c:pt>
                <c:pt idx="492">
                  <c:v>1.25</c:v>
                </c:pt>
                <c:pt idx="493">
                  <c:v>1.25</c:v>
                </c:pt>
                <c:pt idx="494">
                  <c:v>1.25</c:v>
                </c:pt>
                <c:pt idx="495">
                  <c:v>1.25</c:v>
                </c:pt>
                <c:pt idx="496">
                  <c:v>1.25</c:v>
                </c:pt>
                <c:pt idx="497">
                  <c:v>1.25</c:v>
                </c:pt>
                <c:pt idx="498">
                  <c:v>1.25</c:v>
                </c:pt>
                <c:pt idx="499">
                  <c:v>1.25</c:v>
                </c:pt>
                <c:pt idx="500">
                  <c:v>1.25</c:v>
                </c:pt>
                <c:pt idx="501">
                  <c:v>1.25</c:v>
                </c:pt>
                <c:pt idx="502">
                  <c:v>1.25</c:v>
                </c:pt>
                <c:pt idx="503">
                  <c:v>1.25</c:v>
                </c:pt>
                <c:pt idx="504">
                  <c:v>1.25</c:v>
                </c:pt>
                <c:pt idx="505">
                  <c:v>1.25</c:v>
                </c:pt>
                <c:pt idx="506">
                  <c:v>1.25</c:v>
                </c:pt>
                <c:pt idx="507">
                  <c:v>1.25</c:v>
                </c:pt>
                <c:pt idx="508">
                  <c:v>1.25</c:v>
                </c:pt>
                <c:pt idx="509">
                  <c:v>1.25</c:v>
                </c:pt>
                <c:pt idx="510">
                  <c:v>1.25</c:v>
                </c:pt>
                <c:pt idx="511">
                  <c:v>1.25</c:v>
                </c:pt>
                <c:pt idx="512">
                  <c:v>1.25</c:v>
                </c:pt>
                <c:pt idx="513">
                  <c:v>1.25</c:v>
                </c:pt>
                <c:pt idx="514">
                  <c:v>1.25</c:v>
                </c:pt>
                <c:pt idx="515">
                  <c:v>1.25</c:v>
                </c:pt>
                <c:pt idx="516">
                  <c:v>1.25</c:v>
                </c:pt>
                <c:pt idx="517">
                  <c:v>1.25</c:v>
                </c:pt>
                <c:pt idx="518">
                  <c:v>1.25</c:v>
                </c:pt>
                <c:pt idx="519">
                  <c:v>1.25</c:v>
                </c:pt>
                <c:pt idx="520">
                  <c:v>1.25</c:v>
                </c:pt>
                <c:pt idx="521">
                  <c:v>1.25</c:v>
                </c:pt>
                <c:pt idx="522">
                  <c:v>1.25</c:v>
                </c:pt>
                <c:pt idx="523">
                  <c:v>1.25</c:v>
                </c:pt>
                <c:pt idx="524">
                  <c:v>1.25</c:v>
                </c:pt>
                <c:pt idx="525">
                  <c:v>1.25</c:v>
                </c:pt>
                <c:pt idx="526">
                  <c:v>1.25</c:v>
                </c:pt>
                <c:pt idx="527">
                  <c:v>1.25</c:v>
                </c:pt>
                <c:pt idx="528">
                  <c:v>1.25</c:v>
                </c:pt>
                <c:pt idx="529">
                  <c:v>1.25</c:v>
                </c:pt>
                <c:pt idx="530">
                  <c:v>1.25</c:v>
                </c:pt>
                <c:pt idx="531">
                  <c:v>1.25</c:v>
                </c:pt>
                <c:pt idx="532">
                  <c:v>1.25</c:v>
                </c:pt>
                <c:pt idx="533">
                  <c:v>1.25</c:v>
                </c:pt>
                <c:pt idx="534">
                  <c:v>1.25</c:v>
                </c:pt>
                <c:pt idx="535">
                  <c:v>1.25</c:v>
                </c:pt>
                <c:pt idx="536">
                  <c:v>1.25</c:v>
                </c:pt>
                <c:pt idx="537">
                  <c:v>1.25</c:v>
                </c:pt>
                <c:pt idx="538">
                  <c:v>1.25</c:v>
                </c:pt>
                <c:pt idx="539">
                  <c:v>1.25</c:v>
                </c:pt>
                <c:pt idx="540">
                  <c:v>1.25</c:v>
                </c:pt>
                <c:pt idx="541">
                  <c:v>1.25</c:v>
                </c:pt>
                <c:pt idx="542">
                  <c:v>1.25</c:v>
                </c:pt>
                <c:pt idx="543">
                  <c:v>1.25</c:v>
                </c:pt>
                <c:pt idx="544">
                  <c:v>1.25</c:v>
                </c:pt>
                <c:pt idx="545">
                  <c:v>1.25</c:v>
                </c:pt>
                <c:pt idx="546">
                  <c:v>1.25</c:v>
                </c:pt>
                <c:pt idx="547">
                  <c:v>1.25</c:v>
                </c:pt>
                <c:pt idx="548">
                  <c:v>1.25</c:v>
                </c:pt>
                <c:pt idx="549">
                  <c:v>1.25</c:v>
                </c:pt>
                <c:pt idx="550" formatCode="0.00">
                  <c:v>1.25</c:v>
                </c:pt>
                <c:pt idx="551" formatCode="0.00">
                  <c:v>1.25</c:v>
                </c:pt>
                <c:pt idx="552" formatCode="0.00">
                  <c:v>1.25</c:v>
                </c:pt>
                <c:pt idx="553" formatCode="0.00">
                  <c:v>1.25</c:v>
                </c:pt>
                <c:pt idx="554" formatCode="0.00">
                  <c:v>1.25</c:v>
                </c:pt>
                <c:pt idx="555" formatCode="0.00">
                  <c:v>1.25</c:v>
                </c:pt>
                <c:pt idx="556" formatCode="0.00">
                  <c:v>1.25</c:v>
                </c:pt>
              </c:numCache>
            </c:numRef>
          </c:val>
          <c:smooth val="0"/>
          <c:extLst>
            <c:ext xmlns:c16="http://schemas.microsoft.com/office/drawing/2014/chart" uri="{C3380CC4-5D6E-409C-BE32-E72D297353CC}">
              <c16:uniqueId val="{00000001-A5CC-4439-AE82-2EA881677A8E}"/>
            </c:ext>
          </c:extLst>
        </c:ser>
        <c:ser>
          <c:idx val="9"/>
          <c:order val="9"/>
          <c:tx>
            <c:strRef>
              <c:f>Zinsreihen!$M$1</c:f>
              <c:strCache>
                <c:ptCount val="1"/>
                <c:pt idx="0">
                  <c:v>Festhypotheken BEKB 8 Jahre</c:v>
                </c:pt>
              </c:strCache>
            </c:strRef>
          </c:tx>
          <c:spPr>
            <a:ln w="15875" cap="rnd">
              <a:solidFill>
                <a:schemeClr val="tx1"/>
              </a:solidFill>
              <a:round/>
            </a:ln>
            <a:effectLst/>
          </c:spPr>
          <c:marker>
            <c:symbol val="none"/>
          </c:marker>
          <c:cat>
            <c:strRef>
              <c:f>Zinsreihen!$A$2:$A$558</c:f>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f>Zinsreihen!$M$2:$M$558</c:f>
              <c:numCache>
                <c:formatCode>General</c:formatCode>
                <c:ptCount val="557"/>
                <c:pt idx="192" formatCode="0.00">
                  <c:v>7.0000000000000009</c:v>
                </c:pt>
                <c:pt idx="193" formatCode="0.00">
                  <c:v>6.75</c:v>
                </c:pt>
                <c:pt idx="194" formatCode="0.00">
                  <c:v>6.5</c:v>
                </c:pt>
                <c:pt idx="195" formatCode="0.00">
                  <c:v>6.5</c:v>
                </c:pt>
                <c:pt idx="196" formatCode="0.00">
                  <c:v>6.25</c:v>
                </c:pt>
                <c:pt idx="197" formatCode="0.00">
                  <c:v>6.25</c:v>
                </c:pt>
                <c:pt idx="198" formatCode="0.00">
                  <c:v>6.25</c:v>
                </c:pt>
                <c:pt idx="199" formatCode="0.00">
                  <c:v>6.25</c:v>
                </c:pt>
                <c:pt idx="200" formatCode="0.00">
                  <c:v>6.25</c:v>
                </c:pt>
                <c:pt idx="201" formatCode="0.00">
                  <c:v>6.25</c:v>
                </c:pt>
                <c:pt idx="202" formatCode="0.00">
                  <c:v>6.25</c:v>
                </c:pt>
                <c:pt idx="203" formatCode="0.00">
                  <c:v>6.25</c:v>
                </c:pt>
                <c:pt idx="204" formatCode="0.00">
                  <c:v>6.25</c:v>
                </c:pt>
                <c:pt idx="205" formatCode="0.00">
                  <c:v>6.25</c:v>
                </c:pt>
                <c:pt idx="206" formatCode="0.00">
                  <c:v>6.25</c:v>
                </c:pt>
                <c:pt idx="207" formatCode="0.00">
                  <c:v>6.25</c:v>
                </c:pt>
                <c:pt idx="208" formatCode="0.00">
                  <c:v>6</c:v>
                </c:pt>
                <c:pt idx="209" formatCode="0.00">
                  <c:v>6.5</c:v>
                </c:pt>
                <c:pt idx="210" formatCode="0.00">
                  <c:v>6.5</c:v>
                </c:pt>
                <c:pt idx="211" formatCode="0.00">
                  <c:v>6.5</c:v>
                </c:pt>
                <c:pt idx="212" formatCode="0.00">
                  <c:v>6.5</c:v>
                </c:pt>
                <c:pt idx="213" formatCode="0.00">
                  <c:v>6.5</c:v>
                </c:pt>
                <c:pt idx="214" formatCode="0.00">
                  <c:v>6.5</c:v>
                </c:pt>
                <c:pt idx="215" formatCode="0.00">
                  <c:v>6.5</c:v>
                </c:pt>
                <c:pt idx="216" formatCode="0.00">
                  <c:v>6.5</c:v>
                </c:pt>
                <c:pt idx="217" formatCode="0.00">
                  <c:v>6.5</c:v>
                </c:pt>
                <c:pt idx="218" formatCode="0.00">
                  <c:v>6.5</c:v>
                </c:pt>
                <c:pt idx="219" formatCode="0.00">
                  <c:v>6.5</c:v>
                </c:pt>
                <c:pt idx="220" formatCode="0.00">
                  <c:v>6.25</c:v>
                </c:pt>
                <c:pt idx="221" formatCode="0.00">
                  <c:v>6.25</c:v>
                </c:pt>
                <c:pt idx="222" formatCode="0.00">
                  <c:v>6</c:v>
                </c:pt>
                <c:pt idx="223" formatCode="0.00">
                  <c:v>6</c:v>
                </c:pt>
                <c:pt idx="224" formatCode="0.00">
                  <c:v>5.75</c:v>
                </c:pt>
                <c:pt idx="225" formatCode="0.00">
                  <c:v>5.75</c:v>
                </c:pt>
                <c:pt idx="226" formatCode="0.00">
                  <c:v>5.75</c:v>
                </c:pt>
                <c:pt idx="227" formatCode="0.00">
                  <c:v>5.75</c:v>
                </c:pt>
                <c:pt idx="228" formatCode="0.00">
                  <c:v>5.75</c:v>
                </c:pt>
                <c:pt idx="229" formatCode="0.00">
                  <c:v>5.75</c:v>
                </c:pt>
                <c:pt idx="230" formatCode="0.00">
                  <c:v>5.75</c:v>
                </c:pt>
                <c:pt idx="231" formatCode="0.00">
                  <c:v>5.75</c:v>
                </c:pt>
                <c:pt idx="232" formatCode="0.00">
                  <c:v>5.75</c:v>
                </c:pt>
                <c:pt idx="233" formatCode="0.00">
                  <c:v>5.75</c:v>
                </c:pt>
                <c:pt idx="234" formatCode="0.00">
                  <c:v>6</c:v>
                </c:pt>
                <c:pt idx="235" formatCode="0.00">
                  <c:v>6</c:v>
                </c:pt>
                <c:pt idx="236" formatCode="0.00">
                  <c:v>6</c:v>
                </c:pt>
                <c:pt idx="237" formatCode="0.00">
                  <c:v>5.75</c:v>
                </c:pt>
                <c:pt idx="238" formatCode="0.00">
                  <c:v>5.75</c:v>
                </c:pt>
                <c:pt idx="239" formatCode="0.00">
                  <c:v>5.75</c:v>
                </c:pt>
                <c:pt idx="240" formatCode="0.00">
                  <c:v>5.75</c:v>
                </c:pt>
                <c:pt idx="241" formatCode="0.00">
                  <c:v>5.5</c:v>
                </c:pt>
                <c:pt idx="242" formatCode="0.00">
                  <c:v>5.5</c:v>
                </c:pt>
                <c:pt idx="243" formatCode="0.00">
                  <c:v>5.5</c:v>
                </c:pt>
                <c:pt idx="244" formatCode="0.00">
                  <c:v>5.5</c:v>
                </c:pt>
                <c:pt idx="245" formatCode="0.00">
                  <c:v>5.5</c:v>
                </c:pt>
                <c:pt idx="246" formatCode="0.00">
                  <c:v>5.5</c:v>
                </c:pt>
                <c:pt idx="247" formatCode="0.00">
                  <c:v>5.5</c:v>
                </c:pt>
                <c:pt idx="248" formatCode="0.00">
                  <c:v>5.5</c:v>
                </c:pt>
                <c:pt idx="249" formatCode="0.00">
                  <c:v>5.5</c:v>
                </c:pt>
                <c:pt idx="250" formatCode="0.00">
                  <c:v>5.5</c:v>
                </c:pt>
                <c:pt idx="251" formatCode="0.00">
                  <c:v>5.5</c:v>
                </c:pt>
                <c:pt idx="252" formatCode="0.00">
                  <c:v>5.5</c:v>
                </c:pt>
                <c:pt idx="253" formatCode="0.00">
                  <c:v>5.5</c:v>
                </c:pt>
                <c:pt idx="254" formatCode="0.00">
                  <c:v>5.5</c:v>
                </c:pt>
                <c:pt idx="255" formatCode="0.00">
                  <c:v>5.5</c:v>
                </c:pt>
                <c:pt idx="256" formatCode="0.00">
                  <c:v>5.5</c:v>
                </c:pt>
                <c:pt idx="257" formatCode="0.00">
                  <c:v>5.5</c:v>
                </c:pt>
                <c:pt idx="258" formatCode="0.00">
                  <c:v>5.5</c:v>
                </c:pt>
                <c:pt idx="259" formatCode="0.00">
                  <c:v>5.5</c:v>
                </c:pt>
                <c:pt idx="260" formatCode="0.00">
                  <c:v>5.5</c:v>
                </c:pt>
                <c:pt idx="261" formatCode="0.00">
                  <c:v>4.75</c:v>
                </c:pt>
                <c:pt idx="262" formatCode="0.00">
                  <c:v>4.75</c:v>
                </c:pt>
                <c:pt idx="263" formatCode="0.00">
                  <c:v>4.375</c:v>
                </c:pt>
                <c:pt idx="264" formatCode="0.00">
                  <c:v>4.375</c:v>
                </c:pt>
                <c:pt idx="265" formatCode="0.00">
                  <c:v>4.375</c:v>
                </c:pt>
                <c:pt idx="266" formatCode="0.00">
                  <c:v>4.375</c:v>
                </c:pt>
                <c:pt idx="267" formatCode="0.00">
                  <c:v>4.25</c:v>
                </c:pt>
                <c:pt idx="268" formatCode="0.00">
                  <c:v>4.25</c:v>
                </c:pt>
                <c:pt idx="269" formatCode="0.00">
                  <c:v>4.5</c:v>
                </c:pt>
                <c:pt idx="270" formatCode="0.00">
                  <c:v>4.75</c:v>
                </c:pt>
                <c:pt idx="271" formatCode="0.00">
                  <c:v>4.875</c:v>
                </c:pt>
                <c:pt idx="272" formatCode="0.00">
                  <c:v>4.875</c:v>
                </c:pt>
                <c:pt idx="273" formatCode="0.00">
                  <c:v>5.375</c:v>
                </c:pt>
                <c:pt idx="274" formatCode="0.00">
                  <c:v>5.375</c:v>
                </c:pt>
                <c:pt idx="275" formatCode="0.00">
                  <c:v>5.25</c:v>
                </c:pt>
                <c:pt idx="276" formatCode="0.00">
                  <c:v>5.25</c:v>
                </c:pt>
                <c:pt idx="277" formatCode="0.00">
                  <c:v>5.375</c:v>
                </c:pt>
                <c:pt idx="278" formatCode="0.00">
                  <c:v>5.625</c:v>
                </c:pt>
                <c:pt idx="279" formatCode="0.00">
                  <c:v>5.625</c:v>
                </c:pt>
                <c:pt idx="280" formatCode="0.00">
                  <c:v>5.625</c:v>
                </c:pt>
                <c:pt idx="281" formatCode="0.00">
                  <c:v>5.625</c:v>
                </c:pt>
                <c:pt idx="282" formatCode="0.00">
                  <c:v>5.75</c:v>
                </c:pt>
                <c:pt idx="283" formatCode="0.00">
                  <c:v>5.75</c:v>
                </c:pt>
                <c:pt idx="284" formatCode="0.00">
                  <c:v>5.5</c:v>
                </c:pt>
                <c:pt idx="285" formatCode="0.00">
                  <c:v>5.5</c:v>
                </c:pt>
                <c:pt idx="286" formatCode="0.00">
                  <c:v>5.5</c:v>
                </c:pt>
                <c:pt idx="287" formatCode="0.00">
                  <c:v>5.375</c:v>
                </c:pt>
                <c:pt idx="288" formatCode="0.00">
                  <c:v>5.25</c:v>
                </c:pt>
                <c:pt idx="289" formatCode="0.00">
                  <c:v>5.25</c:v>
                </c:pt>
                <c:pt idx="290" formatCode="0.00">
                  <c:v>5</c:v>
                </c:pt>
                <c:pt idx="291" formatCode="0.00">
                  <c:v>5</c:v>
                </c:pt>
                <c:pt idx="292" formatCode="0.00">
                  <c:v>5</c:v>
                </c:pt>
                <c:pt idx="293" formatCode="0.00">
                  <c:v>5</c:v>
                </c:pt>
                <c:pt idx="294" formatCode="0.00">
                  <c:v>5</c:v>
                </c:pt>
                <c:pt idx="295" formatCode="0.00">
                  <c:v>4.75</c:v>
                </c:pt>
                <c:pt idx="296" formatCode="0.00">
                  <c:v>4.75</c:v>
                </c:pt>
                <c:pt idx="297" formatCode="0.00">
                  <c:v>4.75</c:v>
                </c:pt>
                <c:pt idx="298" formatCode="0.00">
                  <c:v>4.75</c:v>
                </c:pt>
                <c:pt idx="299" formatCode="0.00">
                  <c:v>4.75</c:v>
                </c:pt>
                <c:pt idx="300" formatCode="0.00">
                  <c:v>4.75</c:v>
                </c:pt>
                <c:pt idx="301" formatCode="0.00">
                  <c:v>4.75</c:v>
                </c:pt>
                <c:pt idx="302" formatCode="0.00">
                  <c:v>5</c:v>
                </c:pt>
                <c:pt idx="303" formatCode="0.00">
                  <c:v>4.875</c:v>
                </c:pt>
                <c:pt idx="304" formatCode="0.00">
                  <c:v>4.875</c:v>
                </c:pt>
                <c:pt idx="305" formatCode="0.00">
                  <c:v>4.75</c:v>
                </c:pt>
                <c:pt idx="306" formatCode="0.00">
                  <c:v>4.5</c:v>
                </c:pt>
                <c:pt idx="307" formatCode="0.00">
                  <c:v>4.5</c:v>
                </c:pt>
                <c:pt idx="308" formatCode="0.00">
                  <c:v>4.25</c:v>
                </c:pt>
                <c:pt idx="309" formatCode="0.00">
                  <c:v>4.25</c:v>
                </c:pt>
                <c:pt idx="310" formatCode="0.00">
                  <c:v>4.25</c:v>
                </c:pt>
                <c:pt idx="311" formatCode="0.00">
                  <c:v>4.25</c:v>
                </c:pt>
                <c:pt idx="312" formatCode="0.00">
                  <c:v>3.875</c:v>
                </c:pt>
                <c:pt idx="313" formatCode="0.00">
                  <c:v>3.75</c:v>
                </c:pt>
                <c:pt idx="314" formatCode="0.00">
                  <c:v>3.875</c:v>
                </c:pt>
                <c:pt idx="315" formatCode="0.00">
                  <c:v>3.875</c:v>
                </c:pt>
                <c:pt idx="316" formatCode="0.00">
                  <c:v>3.875</c:v>
                </c:pt>
                <c:pt idx="317" formatCode="0.00">
                  <c:v>3.875</c:v>
                </c:pt>
                <c:pt idx="318" formatCode="0.00">
                  <c:v>4</c:v>
                </c:pt>
                <c:pt idx="319" formatCode="0.00">
                  <c:v>4.125</c:v>
                </c:pt>
                <c:pt idx="320" formatCode="0.00">
                  <c:v>4.125</c:v>
                </c:pt>
                <c:pt idx="321" formatCode="0.00">
                  <c:v>4</c:v>
                </c:pt>
                <c:pt idx="322" formatCode="0.00">
                  <c:v>4.125</c:v>
                </c:pt>
                <c:pt idx="323" formatCode="0.00">
                  <c:v>4.125</c:v>
                </c:pt>
                <c:pt idx="324" formatCode="0.00">
                  <c:v>4.125</c:v>
                </c:pt>
                <c:pt idx="325" formatCode="0.00">
                  <c:v>4</c:v>
                </c:pt>
                <c:pt idx="326" formatCode="0.00">
                  <c:v>3.875</c:v>
                </c:pt>
                <c:pt idx="327" formatCode="0.00">
                  <c:v>4</c:v>
                </c:pt>
                <c:pt idx="328" formatCode="0.00">
                  <c:v>4</c:v>
                </c:pt>
                <c:pt idx="329" formatCode="0.00">
                  <c:v>4.125</c:v>
                </c:pt>
                <c:pt idx="330" formatCode="0.00">
                  <c:v>4.125</c:v>
                </c:pt>
                <c:pt idx="331" formatCode="0.00">
                  <c:v>3.875</c:v>
                </c:pt>
                <c:pt idx="332" formatCode="0.00">
                  <c:v>3.875</c:v>
                </c:pt>
                <c:pt idx="333" formatCode="0.00">
                  <c:v>3.75</c:v>
                </c:pt>
                <c:pt idx="334" formatCode="0.00">
                  <c:v>3.6249999999999996</c:v>
                </c:pt>
                <c:pt idx="335" formatCode="0.00">
                  <c:v>3.6249999999999996</c:v>
                </c:pt>
                <c:pt idx="336" formatCode="0.00">
                  <c:v>3.6249999999999996</c:v>
                </c:pt>
                <c:pt idx="337" formatCode="0.00">
                  <c:v>3.375</c:v>
                </c:pt>
                <c:pt idx="338" formatCode="0.00">
                  <c:v>3.5000000000000004</c:v>
                </c:pt>
                <c:pt idx="339" formatCode="0.00">
                  <c:v>3.5000000000000004</c:v>
                </c:pt>
                <c:pt idx="340" formatCode="0.00">
                  <c:v>3.375</c:v>
                </c:pt>
                <c:pt idx="341" formatCode="0.00">
                  <c:v>3.375</c:v>
                </c:pt>
                <c:pt idx="342" formatCode="0.00">
                  <c:v>3.375</c:v>
                </c:pt>
                <c:pt idx="343" formatCode="0.00">
                  <c:v>3.375</c:v>
                </c:pt>
                <c:pt idx="344" formatCode="0.00">
                  <c:v>3.25</c:v>
                </c:pt>
                <c:pt idx="345" formatCode="0.00">
                  <c:v>3.375</c:v>
                </c:pt>
                <c:pt idx="346" formatCode="0.00">
                  <c:v>3.6249999999999996</c:v>
                </c:pt>
                <c:pt idx="347" formatCode="0.00">
                  <c:v>3.6249999999999996</c:v>
                </c:pt>
                <c:pt idx="348" formatCode="0.00">
                  <c:v>3.6249999999999996</c:v>
                </c:pt>
                <c:pt idx="349" formatCode="0.00">
                  <c:v>3.6249999999999996</c:v>
                </c:pt>
                <c:pt idx="350" formatCode="0.00">
                  <c:v>3.875</c:v>
                </c:pt>
                <c:pt idx="351" formatCode="0.00">
                  <c:v>4</c:v>
                </c:pt>
                <c:pt idx="352" formatCode="0.00">
                  <c:v>4</c:v>
                </c:pt>
                <c:pt idx="353" formatCode="0.00">
                  <c:v>4</c:v>
                </c:pt>
                <c:pt idx="354" formatCode="0.00">
                  <c:v>4.125</c:v>
                </c:pt>
                <c:pt idx="355" formatCode="0.00">
                  <c:v>4</c:v>
                </c:pt>
                <c:pt idx="356" formatCode="0.00">
                  <c:v>3.875</c:v>
                </c:pt>
                <c:pt idx="357" formatCode="0.00">
                  <c:v>3.875</c:v>
                </c:pt>
                <c:pt idx="358" formatCode="0.00">
                  <c:v>3.75</c:v>
                </c:pt>
                <c:pt idx="359" formatCode="0.00">
                  <c:v>3.8</c:v>
                </c:pt>
                <c:pt idx="360" formatCode="0.00">
                  <c:v>3.85</c:v>
                </c:pt>
                <c:pt idx="361" formatCode="0.00">
                  <c:v>3.85</c:v>
                </c:pt>
                <c:pt idx="362" formatCode="0.00">
                  <c:v>3.85</c:v>
                </c:pt>
                <c:pt idx="363" formatCode="0.00">
                  <c:v>3.85</c:v>
                </c:pt>
                <c:pt idx="364" formatCode="0.00">
                  <c:v>4.05</c:v>
                </c:pt>
                <c:pt idx="365" formatCode="0.00">
                  <c:v>4.55</c:v>
                </c:pt>
                <c:pt idx="366" formatCode="0.00">
                  <c:v>4.55</c:v>
                </c:pt>
                <c:pt idx="367" formatCode="0.00">
                  <c:v>4.3</c:v>
                </c:pt>
                <c:pt idx="368" formatCode="0.00">
                  <c:v>4.3</c:v>
                </c:pt>
                <c:pt idx="369" formatCode="0.00">
                  <c:v>4.2</c:v>
                </c:pt>
                <c:pt idx="370" formatCode="0.00">
                  <c:v>4.05</c:v>
                </c:pt>
                <c:pt idx="371" formatCode="0.00">
                  <c:v>4.1500000000000004</c:v>
                </c:pt>
                <c:pt idx="372" formatCode="0.00">
                  <c:v>4</c:v>
                </c:pt>
                <c:pt idx="373" formatCode="0.00">
                  <c:v>3.95</c:v>
                </c:pt>
                <c:pt idx="374" formatCode="0.00">
                  <c:v>4.05</c:v>
                </c:pt>
                <c:pt idx="375" formatCode="0.00">
                  <c:v>4.25</c:v>
                </c:pt>
                <c:pt idx="376" formatCode="0.00">
                  <c:v>4.25</c:v>
                </c:pt>
                <c:pt idx="377" formatCode="0.00">
                  <c:v>4.3499999999999996</c:v>
                </c:pt>
                <c:pt idx="378" formatCode="0.00">
                  <c:v>4.3499999999999996</c:v>
                </c:pt>
                <c:pt idx="379" formatCode="0.00">
                  <c:v>4.1000000000000005</c:v>
                </c:pt>
                <c:pt idx="380" formatCode="0.00">
                  <c:v>3.9</c:v>
                </c:pt>
                <c:pt idx="381" formatCode="0.00">
                  <c:v>3.6999999999999997</c:v>
                </c:pt>
                <c:pt idx="382" formatCode="0.00">
                  <c:v>3.3000000000000003</c:v>
                </c:pt>
                <c:pt idx="383" formatCode="0.00">
                  <c:v>3.15</c:v>
                </c:pt>
                <c:pt idx="384" formatCode="0.00">
                  <c:v>3.1</c:v>
                </c:pt>
                <c:pt idx="385" formatCode="0.00">
                  <c:v>3</c:v>
                </c:pt>
                <c:pt idx="386" formatCode="0.00">
                  <c:v>3</c:v>
                </c:pt>
                <c:pt idx="387" formatCode="0.00">
                  <c:v>3</c:v>
                </c:pt>
                <c:pt idx="388" formatCode="0.00">
                  <c:v>3</c:v>
                </c:pt>
                <c:pt idx="389" formatCode="0.00">
                  <c:v>3.3000000000000003</c:v>
                </c:pt>
                <c:pt idx="390" formatCode="0.00">
                  <c:v>3.2</c:v>
                </c:pt>
                <c:pt idx="391" formatCode="0.00">
                  <c:v>3.1</c:v>
                </c:pt>
                <c:pt idx="392" formatCode="0.00">
                  <c:v>3</c:v>
                </c:pt>
                <c:pt idx="393" formatCode="0.00">
                  <c:v>3</c:v>
                </c:pt>
                <c:pt idx="394" formatCode="0.00">
                  <c:v>3</c:v>
                </c:pt>
                <c:pt idx="395" formatCode="0.00">
                  <c:v>3</c:v>
                </c:pt>
                <c:pt idx="396" formatCode="0.00">
                  <c:v>3</c:v>
                </c:pt>
                <c:pt idx="397" formatCode="0.00">
                  <c:v>3</c:v>
                </c:pt>
                <c:pt idx="398" formatCode="0.00">
                  <c:v>2.9000000000000004</c:v>
                </c:pt>
                <c:pt idx="399" formatCode="0.00">
                  <c:v>2.9000000000000004</c:v>
                </c:pt>
                <c:pt idx="400" formatCode="0.00">
                  <c:v>2.7</c:v>
                </c:pt>
                <c:pt idx="401" formatCode="0.00">
                  <c:v>2.7</c:v>
                </c:pt>
                <c:pt idx="402" formatCode="0.00">
                  <c:v>2.7</c:v>
                </c:pt>
                <c:pt idx="403" formatCode="0.00">
                  <c:v>2.4500000000000002</c:v>
                </c:pt>
                <c:pt idx="404" formatCode="0.00">
                  <c:v>2.4500000000000002</c:v>
                </c:pt>
                <c:pt idx="405" formatCode="0.00">
                  <c:v>2.4500000000000002</c:v>
                </c:pt>
                <c:pt idx="406" formatCode="0.00">
                  <c:v>2.5499999999999998</c:v>
                </c:pt>
                <c:pt idx="407" formatCode="0.00">
                  <c:v>2.85</c:v>
                </c:pt>
                <c:pt idx="408" formatCode="0.00">
                  <c:v>2.85</c:v>
                </c:pt>
                <c:pt idx="409" formatCode="0.00">
                  <c:v>2.9499999999999997</c:v>
                </c:pt>
                <c:pt idx="410" formatCode="0.00">
                  <c:v>2.9499999999999997</c:v>
                </c:pt>
                <c:pt idx="411" formatCode="0.00">
                  <c:v>3.15</c:v>
                </c:pt>
                <c:pt idx="412" formatCode="0.00">
                  <c:v>2.9499999999999997</c:v>
                </c:pt>
                <c:pt idx="413" formatCode="0.00">
                  <c:v>2.85</c:v>
                </c:pt>
                <c:pt idx="414" formatCode="0.00">
                  <c:v>2.7</c:v>
                </c:pt>
                <c:pt idx="415" formatCode="0.00">
                  <c:v>2.4</c:v>
                </c:pt>
                <c:pt idx="416" formatCode="0.00">
                  <c:v>2.4</c:v>
                </c:pt>
                <c:pt idx="417" formatCode="0.00">
                  <c:v>2.4</c:v>
                </c:pt>
                <c:pt idx="418" formatCode="0.00">
                  <c:v>2.25</c:v>
                </c:pt>
                <c:pt idx="419" formatCode="0.00">
                  <c:v>2.25</c:v>
                </c:pt>
                <c:pt idx="420" formatCode="0.00">
                  <c:v>2.1</c:v>
                </c:pt>
                <c:pt idx="421" formatCode="0.00">
                  <c:v>2</c:v>
                </c:pt>
                <c:pt idx="422" formatCode="0.00">
                  <c:v>2</c:v>
                </c:pt>
                <c:pt idx="423" formatCode="0.00">
                  <c:v>2</c:v>
                </c:pt>
                <c:pt idx="424" formatCode="0.00">
                  <c:v>1.9</c:v>
                </c:pt>
                <c:pt idx="425" formatCode="0.00">
                  <c:v>1.9</c:v>
                </c:pt>
                <c:pt idx="426" formatCode="0.00">
                  <c:v>1.9</c:v>
                </c:pt>
                <c:pt idx="427" formatCode="0.00">
                  <c:v>1.9</c:v>
                </c:pt>
                <c:pt idx="428" formatCode="0.00">
                  <c:v>1.9</c:v>
                </c:pt>
                <c:pt idx="429" formatCode="0.00">
                  <c:v>1.9</c:v>
                </c:pt>
                <c:pt idx="430" formatCode="0.00">
                  <c:v>1.9</c:v>
                </c:pt>
                <c:pt idx="431" formatCode="0.00">
                  <c:v>1.9</c:v>
                </c:pt>
                <c:pt idx="432" formatCode="0.00">
                  <c:v>1.9</c:v>
                </c:pt>
                <c:pt idx="433" formatCode="0.00">
                  <c:v>1.9</c:v>
                </c:pt>
                <c:pt idx="434" formatCode="0.00">
                  <c:v>1.9</c:v>
                </c:pt>
                <c:pt idx="435" formatCode="0.00">
                  <c:v>1.9</c:v>
                </c:pt>
                <c:pt idx="436" formatCode="0.00">
                  <c:v>1.9</c:v>
                </c:pt>
                <c:pt idx="437" formatCode="0.00">
                  <c:v>2.2999999999999998</c:v>
                </c:pt>
                <c:pt idx="438" formatCode="0.00">
                  <c:v>2.2999999999999998</c:v>
                </c:pt>
                <c:pt idx="439" formatCode="0.00">
                  <c:v>2.4</c:v>
                </c:pt>
                <c:pt idx="440" formatCode="0.00">
                  <c:v>2.5499999999999998</c:v>
                </c:pt>
                <c:pt idx="441" formatCode="0.00">
                  <c:v>2.4500000000000002</c:v>
                </c:pt>
                <c:pt idx="442" formatCode="0.00">
                  <c:v>2.4</c:v>
                </c:pt>
                <c:pt idx="443" formatCode="0.00">
                  <c:v>2.35</c:v>
                </c:pt>
                <c:pt idx="444" formatCode="0.00">
                  <c:v>2.35</c:v>
                </c:pt>
                <c:pt idx="445" formatCode="0.00">
                  <c:v>2.2999999999999998</c:v>
                </c:pt>
                <c:pt idx="446" formatCode="0.00">
                  <c:v>2.1999999999999997</c:v>
                </c:pt>
                <c:pt idx="447" formatCode="0.00">
                  <c:v>2.1</c:v>
                </c:pt>
                <c:pt idx="448" formatCode="0.00">
                  <c:v>2</c:v>
                </c:pt>
                <c:pt idx="449" formatCode="0.00">
                  <c:v>2</c:v>
                </c:pt>
                <c:pt idx="450" formatCode="0.00">
                  <c:v>1.95</c:v>
                </c:pt>
                <c:pt idx="451" formatCode="0.00">
                  <c:v>1.8499999999999999</c:v>
                </c:pt>
                <c:pt idx="452" formatCode="0.00">
                  <c:v>1.8499999999999999</c:v>
                </c:pt>
                <c:pt idx="453" formatCode="0.00">
                  <c:v>1.7500000000000002</c:v>
                </c:pt>
                <c:pt idx="454" formatCode="0.00">
                  <c:v>1.7500000000000002</c:v>
                </c:pt>
                <c:pt idx="455" formatCode="0.00">
                  <c:v>1.7000000000000002</c:v>
                </c:pt>
                <c:pt idx="456" formatCode="0.00">
                  <c:v>1.4000000000000001</c:v>
                </c:pt>
                <c:pt idx="457" formatCode="0.00">
                  <c:v>1.6500000000000001</c:v>
                </c:pt>
                <c:pt idx="458" formatCode="0.00">
                  <c:v>1.7500000000000002</c:v>
                </c:pt>
                <c:pt idx="459" formatCode="0.00">
                  <c:v>1.7500000000000002</c:v>
                </c:pt>
                <c:pt idx="460" formatCode="0.00">
                  <c:v>1.9</c:v>
                </c:pt>
                <c:pt idx="461" formatCode="0.00">
                  <c:v>1.95</c:v>
                </c:pt>
                <c:pt idx="462" formatCode="0.00">
                  <c:v>1.7500000000000002</c:v>
                </c:pt>
                <c:pt idx="463" formatCode="0.00">
                  <c:v>1.7500000000000002</c:v>
                </c:pt>
                <c:pt idx="464" formatCode="0.00">
                  <c:v>1.7500000000000002</c:v>
                </c:pt>
                <c:pt idx="465" formatCode="0.00">
                  <c:v>1.6500000000000001</c:v>
                </c:pt>
                <c:pt idx="466" formatCode="0.00">
                  <c:v>1.6</c:v>
                </c:pt>
                <c:pt idx="467" formatCode="0.00">
                  <c:v>1.6</c:v>
                </c:pt>
                <c:pt idx="468" formatCode="0.00">
                  <c:v>1.6</c:v>
                </c:pt>
                <c:pt idx="469" formatCode="0.00">
                  <c:v>1.6</c:v>
                </c:pt>
                <c:pt idx="470" formatCode="0.00">
                  <c:v>1.55</c:v>
                </c:pt>
                <c:pt idx="471" formatCode="0.00">
                  <c:v>1.55</c:v>
                </c:pt>
                <c:pt idx="472" formatCode="0.00">
                  <c:v>1.5</c:v>
                </c:pt>
                <c:pt idx="473" formatCode="0.00">
                  <c:v>1.5</c:v>
                </c:pt>
                <c:pt idx="474" formatCode="0.00">
                  <c:v>1.4500000000000002</c:v>
                </c:pt>
                <c:pt idx="475" formatCode="0.00">
                  <c:v>1.4500000000000002</c:v>
                </c:pt>
                <c:pt idx="476" formatCode="0.00">
                  <c:v>1.4500000000000002</c:v>
                </c:pt>
                <c:pt idx="477" formatCode="0.00">
                  <c:v>1.4500000000000002</c:v>
                </c:pt>
                <c:pt idx="478" formatCode="0.00">
                  <c:v>1.5</c:v>
                </c:pt>
                <c:pt idx="479" formatCode="0.00">
                  <c:v>1.5</c:v>
                </c:pt>
                <c:pt idx="480" formatCode="0.00">
                  <c:v>1.5</c:v>
                </c:pt>
                <c:pt idx="481" formatCode="0.00">
                  <c:v>1.5</c:v>
                </c:pt>
                <c:pt idx="482" formatCode="0.00">
                  <c:v>1.5</c:v>
                </c:pt>
                <c:pt idx="483" formatCode="0.00">
                  <c:v>1.5</c:v>
                </c:pt>
                <c:pt idx="484" formatCode="0.00">
                  <c:v>1.5</c:v>
                </c:pt>
                <c:pt idx="485" formatCode="0.00">
                  <c:v>1.5</c:v>
                </c:pt>
                <c:pt idx="486" formatCode="0.00">
                  <c:v>1.5</c:v>
                </c:pt>
                <c:pt idx="487" formatCode="0.00">
                  <c:v>1.5</c:v>
                </c:pt>
                <c:pt idx="488" formatCode="0.00">
                  <c:v>1.5</c:v>
                </c:pt>
                <c:pt idx="489" formatCode="0.00">
                  <c:v>1.5</c:v>
                </c:pt>
                <c:pt idx="490" formatCode="0.00">
                  <c:v>1.5</c:v>
                </c:pt>
                <c:pt idx="491" formatCode="0.00">
                  <c:v>1.5</c:v>
                </c:pt>
                <c:pt idx="492" formatCode="0.00">
                  <c:v>1.55</c:v>
                </c:pt>
                <c:pt idx="493" formatCode="0.00">
                  <c:v>1.6500000000000001</c:v>
                </c:pt>
                <c:pt idx="494" formatCode="0.00">
                  <c:v>1.6</c:v>
                </c:pt>
                <c:pt idx="495" formatCode="0.00">
                  <c:v>1.55</c:v>
                </c:pt>
                <c:pt idx="496" formatCode="0.00">
                  <c:v>1.55</c:v>
                </c:pt>
                <c:pt idx="497" formatCode="0.00">
                  <c:v>1.55</c:v>
                </c:pt>
                <c:pt idx="498" formatCode="0.00">
                  <c:v>1.55</c:v>
                </c:pt>
                <c:pt idx="499" formatCode="0.00">
                  <c:v>1.55</c:v>
                </c:pt>
                <c:pt idx="500" formatCode="0.00">
                  <c:v>1.55</c:v>
                </c:pt>
                <c:pt idx="501" formatCode="0.00">
                  <c:v>1.55</c:v>
                </c:pt>
                <c:pt idx="502" formatCode="0.00">
                  <c:v>1.5</c:v>
                </c:pt>
                <c:pt idx="503" formatCode="0.00">
                  <c:v>1.5</c:v>
                </c:pt>
                <c:pt idx="504" formatCode="0.00">
                  <c:v>1.4000000000000001</c:v>
                </c:pt>
                <c:pt idx="505" formatCode="0.00">
                  <c:v>1.4000000000000001</c:v>
                </c:pt>
                <c:pt idx="506" formatCode="0.00">
                  <c:v>1.35</c:v>
                </c:pt>
                <c:pt idx="507" formatCode="0.00">
                  <c:v>1.35</c:v>
                </c:pt>
                <c:pt idx="508" formatCode="0.00">
                  <c:v>1.25</c:v>
                </c:pt>
                <c:pt idx="509" formatCode="0.00">
                  <c:v>1.2</c:v>
                </c:pt>
                <c:pt idx="510" formatCode="0.00">
                  <c:v>1.2</c:v>
                </c:pt>
                <c:pt idx="511" formatCode="0.00">
                  <c:v>1.2</c:v>
                </c:pt>
                <c:pt idx="512" formatCode="0.00">
                  <c:v>1.2</c:v>
                </c:pt>
                <c:pt idx="513" formatCode="0.00">
                  <c:v>1.2</c:v>
                </c:pt>
                <c:pt idx="514" formatCode="0.00">
                  <c:v>1.25</c:v>
                </c:pt>
                <c:pt idx="515" formatCode="0.00">
                  <c:v>1.25</c:v>
                </c:pt>
                <c:pt idx="516" formatCode="0.00">
                  <c:v>1.25</c:v>
                </c:pt>
                <c:pt idx="517" formatCode="0.00">
                  <c:v>1.1499999999999999</c:v>
                </c:pt>
                <c:pt idx="518" formatCode="0.00">
                  <c:v>1.25</c:v>
                </c:pt>
                <c:pt idx="519" formatCode="0.00">
                  <c:v>1.25</c:v>
                </c:pt>
                <c:pt idx="520" formatCode="0.00">
                  <c:v>1.2</c:v>
                </c:pt>
                <c:pt idx="521" formatCode="0.00">
                  <c:v>1.2</c:v>
                </c:pt>
                <c:pt idx="522" formatCode="0.00">
                  <c:v>1.2</c:v>
                </c:pt>
                <c:pt idx="523" formatCode="0.00">
                  <c:v>1.25</c:v>
                </c:pt>
                <c:pt idx="524" formatCode="0.00">
                  <c:v>1.25</c:v>
                </c:pt>
                <c:pt idx="525" formatCode="0.00">
                  <c:v>1.2</c:v>
                </c:pt>
                <c:pt idx="526" formatCode="0.00">
                  <c:v>1.25</c:v>
                </c:pt>
                <c:pt idx="527" formatCode="0.00">
                  <c:v>1.25</c:v>
                </c:pt>
                <c:pt idx="528" formatCode="0.00">
                  <c:v>1.23</c:v>
                </c:pt>
                <c:pt idx="529" formatCode="0.00">
                  <c:v>1.3</c:v>
                </c:pt>
                <c:pt idx="530" formatCode="0.00">
                  <c:v>1.3</c:v>
                </c:pt>
                <c:pt idx="531" formatCode="0.00">
                  <c:v>1.3</c:v>
                </c:pt>
                <c:pt idx="532" formatCode="0.00">
                  <c:v>1.3</c:v>
                </c:pt>
                <c:pt idx="533" formatCode="0.00">
                  <c:v>1.3</c:v>
                </c:pt>
                <c:pt idx="534" formatCode="0.00">
                  <c:v>1.24</c:v>
                </c:pt>
                <c:pt idx="535" formatCode="0.00">
                  <c:v>1.17</c:v>
                </c:pt>
                <c:pt idx="536" formatCode="0.00">
                  <c:v>1.3</c:v>
                </c:pt>
                <c:pt idx="537" formatCode="0.00">
                  <c:v>1.38</c:v>
                </c:pt>
                <c:pt idx="538" formatCode="0.00">
                  <c:v>1.32</c:v>
                </c:pt>
                <c:pt idx="539" formatCode="0.00">
                  <c:v>1.27</c:v>
                </c:pt>
                <c:pt idx="540" formatCode="0.00">
                  <c:v>1.44</c:v>
                </c:pt>
                <c:pt idx="541" formatCode="0.00">
                  <c:v>1.6199999999999999</c:v>
                </c:pt>
                <c:pt idx="542" formatCode="0.00">
                  <c:v>1.97</c:v>
                </c:pt>
                <c:pt idx="543" formatCode="0.00">
                  <c:v>2.2800000000000002</c:v>
                </c:pt>
                <c:pt idx="544" formatCode="0.00">
                  <c:v>2.3199999999999998</c:v>
                </c:pt>
                <c:pt idx="545" formatCode="0.00">
                  <c:v>3.05</c:v>
                </c:pt>
                <c:pt idx="546" formatCode="0.00">
                  <c:v>2.5</c:v>
                </c:pt>
                <c:pt idx="547" formatCode="0.00">
                  <c:v>2.8000000000000003</c:v>
                </c:pt>
                <c:pt idx="548" formatCode="0.00">
                  <c:v>3.3000000000000003</c:v>
                </c:pt>
                <c:pt idx="549" formatCode="0.00">
                  <c:v>3.25</c:v>
                </c:pt>
                <c:pt idx="550" formatCode="0.00">
                  <c:v>2.7</c:v>
                </c:pt>
                <c:pt idx="551" formatCode="0.00">
                  <c:v>3.1</c:v>
                </c:pt>
                <c:pt idx="552" formatCode="0.00">
                  <c:v>2.65</c:v>
                </c:pt>
                <c:pt idx="553" formatCode="0.00">
                  <c:v>3</c:v>
                </c:pt>
                <c:pt idx="554" formatCode="0.00">
                  <c:v>3.1</c:v>
                </c:pt>
                <c:pt idx="555" formatCode="0.00">
                  <c:v>3.2</c:v>
                </c:pt>
                <c:pt idx="556" formatCode="0.00">
                  <c:v>3</c:v>
                </c:pt>
              </c:numCache>
            </c:numRef>
          </c:val>
          <c:smooth val="0"/>
          <c:extLst>
            <c:ext xmlns:c16="http://schemas.microsoft.com/office/drawing/2014/chart" uri="{C3380CC4-5D6E-409C-BE32-E72D297353CC}">
              <c16:uniqueId val="{00000002-A5CC-4439-AE82-2EA881677A8E}"/>
            </c:ext>
          </c:extLst>
        </c:ser>
        <c:ser>
          <c:idx val="10"/>
          <c:order val="10"/>
          <c:tx>
            <c:strRef>
              <c:f>Zinsreihen!$J$1</c:f>
              <c:strCache>
                <c:ptCount val="1"/>
                <c:pt idx="0">
                  <c:v>WIR Geldmarkt, 5 Jahre Rahmen</c:v>
                </c:pt>
              </c:strCache>
            </c:strRef>
          </c:tx>
          <c:spPr>
            <a:ln w="15875" cap="rnd">
              <a:solidFill>
                <a:schemeClr val="accent6"/>
              </a:solidFill>
              <a:round/>
            </a:ln>
            <a:effectLst/>
          </c:spPr>
          <c:marker>
            <c:symbol val="none"/>
          </c:marker>
          <c:cat>
            <c:strRef>
              <c:f>Zinsreihen!$A$2:$A$558</c:f>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f>Zinsreihen!$J$2:$J$558</c:f>
              <c:numCache>
                <c:formatCode>General</c:formatCode>
                <c:ptCount val="557"/>
                <c:pt idx="435" formatCode="0.00">
                  <c:v>0.84</c:v>
                </c:pt>
                <c:pt idx="436" formatCode="0.00">
                  <c:v>0.83599999999999997</c:v>
                </c:pt>
                <c:pt idx="437" formatCode="0.00">
                  <c:v>0.83899999999999997</c:v>
                </c:pt>
                <c:pt idx="438" formatCode="0.00">
                  <c:v>0.83799999999999997</c:v>
                </c:pt>
                <c:pt idx="439" formatCode="0.00">
                  <c:v>0.83799999999999997</c:v>
                </c:pt>
                <c:pt idx="440" formatCode="0.00">
                  <c:v>0.84199999999999997</c:v>
                </c:pt>
                <c:pt idx="441" formatCode="0.00">
                  <c:v>0.83899999999999997</c:v>
                </c:pt>
                <c:pt idx="442" formatCode="0.00">
                  <c:v>0.83499999999999996</c:v>
                </c:pt>
                <c:pt idx="443" formatCode="0.00">
                  <c:v>0.84299999999999997</c:v>
                </c:pt>
                <c:pt idx="444" formatCode="0.00">
                  <c:v>0.83799999999999997</c:v>
                </c:pt>
                <c:pt idx="445" formatCode="0.00">
                  <c:v>0.84199999999999997</c:v>
                </c:pt>
                <c:pt idx="446" formatCode="0.00">
                  <c:v>0.84199999999999997</c:v>
                </c:pt>
                <c:pt idx="447" formatCode="0.00">
                  <c:v>0.83699999999999997</c:v>
                </c:pt>
                <c:pt idx="448" formatCode="0.00">
                  <c:v>0.83199999999999996</c:v>
                </c:pt>
                <c:pt idx="449" formatCode="0.00">
                  <c:v>0.82799999999999996</c:v>
                </c:pt>
                <c:pt idx="450" formatCode="0.00">
                  <c:v>0.83799999999999997</c:v>
                </c:pt>
                <c:pt idx="451" formatCode="0.00">
                  <c:v>0.83799999999999997</c:v>
                </c:pt>
                <c:pt idx="452" formatCode="0.00">
                  <c:v>0.82599999999999996</c:v>
                </c:pt>
                <c:pt idx="453" formatCode="0.00">
                  <c:v>0.83499999999999996</c:v>
                </c:pt>
                <c:pt idx="454" formatCode="0.00">
                  <c:v>0.82099999999999995</c:v>
                </c:pt>
                <c:pt idx="455">
                  <c:v>0.82</c:v>
                </c:pt>
                <c:pt idx="456">
                  <c:v>0.82</c:v>
                </c:pt>
                <c:pt idx="457">
                  <c:v>0.82</c:v>
                </c:pt>
                <c:pt idx="458">
                  <c:v>0.82</c:v>
                </c:pt>
                <c:pt idx="459">
                  <c:v>0.82</c:v>
                </c:pt>
                <c:pt idx="460">
                  <c:v>0.82</c:v>
                </c:pt>
                <c:pt idx="461">
                  <c:v>0.82</c:v>
                </c:pt>
                <c:pt idx="462">
                  <c:v>0.82</c:v>
                </c:pt>
                <c:pt idx="463">
                  <c:v>0.82</c:v>
                </c:pt>
                <c:pt idx="464">
                  <c:v>0.82</c:v>
                </c:pt>
                <c:pt idx="465">
                  <c:v>0.82</c:v>
                </c:pt>
                <c:pt idx="466">
                  <c:v>0.82</c:v>
                </c:pt>
                <c:pt idx="467">
                  <c:v>0.82</c:v>
                </c:pt>
                <c:pt idx="468">
                  <c:v>0.82</c:v>
                </c:pt>
                <c:pt idx="469">
                  <c:v>0.82</c:v>
                </c:pt>
                <c:pt idx="470">
                  <c:v>0.82</c:v>
                </c:pt>
                <c:pt idx="471">
                  <c:v>0.82</c:v>
                </c:pt>
                <c:pt idx="472">
                  <c:v>0.82</c:v>
                </c:pt>
                <c:pt idx="473">
                  <c:v>0.82</c:v>
                </c:pt>
                <c:pt idx="474">
                  <c:v>0.82</c:v>
                </c:pt>
                <c:pt idx="475">
                  <c:v>0.82</c:v>
                </c:pt>
                <c:pt idx="476">
                  <c:v>0.82</c:v>
                </c:pt>
                <c:pt idx="477">
                  <c:v>0.82</c:v>
                </c:pt>
                <c:pt idx="478">
                  <c:v>0.82</c:v>
                </c:pt>
                <c:pt idx="479">
                  <c:v>0.82</c:v>
                </c:pt>
                <c:pt idx="480">
                  <c:v>0.82</c:v>
                </c:pt>
                <c:pt idx="481">
                  <c:v>0.82</c:v>
                </c:pt>
                <c:pt idx="482">
                  <c:v>0.82</c:v>
                </c:pt>
                <c:pt idx="483">
                  <c:v>0.82</c:v>
                </c:pt>
                <c:pt idx="484">
                  <c:v>0.82</c:v>
                </c:pt>
                <c:pt idx="485">
                  <c:v>0.82</c:v>
                </c:pt>
                <c:pt idx="486">
                  <c:v>0.82</c:v>
                </c:pt>
                <c:pt idx="487">
                  <c:v>0.82</c:v>
                </c:pt>
                <c:pt idx="488">
                  <c:v>0.82</c:v>
                </c:pt>
                <c:pt idx="489">
                  <c:v>0.82</c:v>
                </c:pt>
                <c:pt idx="490">
                  <c:v>0.82</c:v>
                </c:pt>
                <c:pt idx="491">
                  <c:v>0.82</c:v>
                </c:pt>
                <c:pt idx="492">
                  <c:v>0.82</c:v>
                </c:pt>
                <c:pt idx="493">
                  <c:v>0.82</c:v>
                </c:pt>
                <c:pt idx="494">
                  <c:v>0.82</c:v>
                </c:pt>
                <c:pt idx="495">
                  <c:v>0.82</c:v>
                </c:pt>
                <c:pt idx="496">
                  <c:v>0.82</c:v>
                </c:pt>
                <c:pt idx="497">
                  <c:v>0.82</c:v>
                </c:pt>
                <c:pt idx="498">
                  <c:v>0.82</c:v>
                </c:pt>
                <c:pt idx="499">
                  <c:v>0.82</c:v>
                </c:pt>
                <c:pt idx="500">
                  <c:v>0.82</c:v>
                </c:pt>
                <c:pt idx="501">
                  <c:v>0.82</c:v>
                </c:pt>
                <c:pt idx="502">
                  <c:v>0.82</c:v>
                </c:pt>
                <c:pt idx="503">
                  <c:v>0.82</c:v>
                </c:pt>
                <c:pt idx="504">
                  <c:v>0.82</c:v>
                </c:pt>
                <c:pt idx="505">
                  <c:v>0.82</c:v>
                </c:pt>
                <c:pt idx="506">
                  <c:v>0.82</c:v>
                </c:pt>
                <c:pt idx="507">
                  <c:v>0.82</c:v>
                </c:pt>
                <c:pt idx="508">
                  <c:v>0.82</c:v>
                </c:pt>
                <c:pt idx="509">
                  <c:v>0.82</c:v>
                </c:pt>
                <c:pt idx="510">
                  <c:v>0.82</c:v>
                </c:pt>
                <c:pt idx="511">
                  <c:v>0.82</c:v>
                </c:pt>
                <c:pt idx="512">
                  <c:v>0.82</c:v>
                </c:pt>
                <c:pt idx="513">
                  <c:v>0.82</c:v>
                </c:pt>
                <c:pt idx="514">
                  <c:v>0.82</c:v>
                </c:pt>
                <c:pt idx="515">
                  <c:v>0.82</c:v>
                </c:pt>
                <c:pt idx="516">
                  <c:v>0.82</c:v>
                </c:pt>
                <c:pt idx="517">
                  <c:v>0.82</c:v>
                </c:pt>
                <c:pt idx="518">
                  <c:v>0.82</c:v>
                </c:pt>
                <c:pt idx="519">
                  <c:v>0.82</c:v>
                </c:pt>
                <c:pt idx="520">
                  <c:v>0.82</c:v>
                </c:pt>
                <c:pt idx="521">
                  <c:v>0.82</c:v>
                </c:pt>
                <c:pt idx="522">
                  <c:v>0.82</c:v>
                </c:pt>
                <c:pt idx="523">
                  <c:v>0.82</c:v>
                </c:pt>
                <c:pt idx="524">
                  <c:v>0.82</c:v>
                </c:pt>
                <c:pt idx="525">
                  <c:v>0.82</c:v>
                </c:pt>
                <c:pt idx="526">
                  <c:v>0.82</c:v>
                </c:pt>
                <c:pt idx="527">
                  <c:v>0.82</c:v>
                </c:pt>
                <c:pt idx="528">
                  <c:v>0.82</c:v>
                </c:pt>
                <c:pt idx="529">
                  <c:v>0.82</c:v>
                </c:pt>
                <c:pt idx="530">
                  <c:v>0.82</c:v>
                </c:pt>
                <c:pt idx="531">
                  <c:v>0.82</c:v>
                </c:pt>
                <c:pt idx="532">
                  <c:v>0.82</c:v>
                </c:pt>
                <c:pt idx="533">
                  <c:v>0.82</c:v>
                </c:pt>
                <c:pt idx="534">
                  <c:v>0.82</c:v>
                </c:pt>
                <c:pt idx="535">
                  <c:v>0.82</c:v>
                </c:pt>
                <c:pt idx="536">
                  <c:v>0.82</c:v>
                </c:pt>
                <c:pt idx="537">
                  <c:v>0.82</c:v>
                </c:pt>
                <c:pt idx="538">
                  <c:v>0.82</c:v>
                </c:pt>
                <c:pt idx="539">
                  <c:v>0.82</c:v>
                </c:pt>
                <c:pt idx="540">
                  <c:v>0.82</c:v>
                </c:pt>
                <c:pt idx="541">
                  <c:v>0.82</c:v>
                </c:pt>
                <c:pt idx="542">
                  <c:v>0.82</c:v>
                </c:pt>
                <c:pt idx="543">
                  <c:v>0.82</c:v>
                </c:pt>
                <c:pt idx="544">
                  <c:v>0.82</c:v>
                </c:pt>
                <c:pt idx="545">
                  <c:v>0.82</c:v>
                </c:pt>
                <c:pt idx="546">
                  <c:v>0.82</c:v>
                </c:pt>
                <c:pt idx="547">
                  <c:v>0.82</c:v>
                </c:pt>
                <c:pt idx="548">
                  <c:v>0.82</c:v>
                </c:pt>
                <c:pt idx="549">
                  <c:v>0.82</c:v>
                </c:pt>
                <c:pt idx="550">
                  <c:v>0.82</c:v>
                </c:pt>
                <c:pt idx="551">
                  <c:v>0.82</c:v>
                </c:pt>
                <c:pt idx="552">
                  <c:v>1.25</c:v>
                </c:pt>
                <c:pt idx="553">
                  <c:v>1.25</c:v>
                </c:pt>
              </c:numCache>
            </c:numRef>
          </c:val>
          <c:smooth val="0"/>
          <c:extLst>
            <c:ext xmlns:c16="http://schemas.microsoft.com/office/drawing/2014/chart" uri="{C3380CC4-5D6E-409C-BE32-E72D297353CC}">
              <c16:uniqueId val="{00000003-A5CC-4439-AE82-2EA881677A8E}"/>
            </c:ext>
          </c:extLst>
        </c:ser>
        <c:dLbls>
          <c:showLegendKey val="0"/>
          <c:showVal val="0"/>
          <c:showCatName val="0"/>
          <c:showSerName val="0"/>
          <c:showPercent val="0"/>
          <c:showBubbleSize val="0"/>
        </c:dLbls>
        <c:smooth val="0"/>
        <c:axId val="1341901599"/>
        <c:axId val="1341907007"/>
        <c:extLst>
          <c:ext xmlns:c15="http://schemas.microsoft.com/office/drawing/2012/chart" uri="{02D57815-91ED-43cb-92C2-25804820EDAC}">
            <c15:filteredLineSeries>
              <c15:ser>
                <c:idx val="1"/>
                <c:order val="1"/>
                <c:tx>
                  <c:strRef>
                    <c:extLst>
                      <c:ext uri="{02D57815-91ED-43cb-92C2-25804820EDAC}">
                        <c15:formulaRef>
                          <c15:sqref>Zinsreihen!$C$1</c15:sqref>
                        </c15:formulaRef>
                      </c:ext>
                    </c:extLst>
                    <c:strCache>
                      <c:ptCount val="1"/>
                      <c:pt idx="0">
                        <c:v>Hypotheken - Mit fester Verzinsung - Laufzeit in Jahren - 3</c:v>
                      </c:pt>
                    </c:strCache>
                  </c:strRef>
                </c:tx>
                <c:spPr>
                  <a:ln w="15875" cap="rnd">
                    <a:solidFill>
                      <a:schemeClr val="accent2"/>
                    </a:solidFill>
                    <a:round/>
                  </a:ln>
                  <a:effectLst/>
                </c:spPr>
                <c:marker>
                  <c:symbol val="none"/>
                </c:marker>
                <c:cat>
                  <c:strRef>
                    <c:extLst>
                      <c:ext uri="{02D57815-91ED-43cb-92C2-25804820EDAC}">
                        <c15:formulaRef>
                          <c15:sqref>Zinsreihen!$A$2:$A$558</c15:sqref>
                        </c15:formulaRef>
                      </c:ext>
                    </c:extLst>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extLst>
                      <c:ext uri="{02D57815-91ED-43cb-92C2-25804820EDAC}">
                        <c15:formulaRef>
                          <c15:sqref>Zinsreihen!$C$2:$C$551</c15:sqref>
                        </c15:formulaRef>
                      </c:ext>
                    </c:extLst>
                    <c:numCache>
                      <c:formatCode>General</c:formatCode>
                      <c:ptCount val="550"/>
                      <c:pt idx="371">
                        <c:v>3.87</c:v>
                      </c:pt>
                      <c:pt idx="372">
                        <c:v>3.54</c:v>
                      </c:pt>
                      <c:pt idx="373">
                        <c:v>3.6</c:v>
                      </c:pt>
                      <c:pt idx="374">
                        <c:v>3.82</c:v>
                      </c:pt>
                      <c:pt idx="375">
                        <c:v>4.03</c:v>
                      </c:pt>
                      <c:pt idx="376">
                        <c:v>4.17</c:v>
                      </c:pt>
                      <c:pt idx="377">
                        <c:v>4.38</c:v>
                      </c:pt>
                      <c:pt idx="378">
                        <c:v>4.1500000000000004</c:v>
                      </c:pt>
                      <c:pt idx="379">
                        <c:v>3.85</c:v>
                      </c:pt>
                      <c:pt idx="380">
                        <c:v>3.78</c:v>
                      </c:pt>
                      <c:pt idx="381">
                        <c:v>3.57</c:v>
                      </c:pt>
                      <c:pt idx="382">
                        <c:v>2.5499999999999998</c:v>
                      </c:pt>
                      <c:pt idx="383">
                        <c:v>2.4300000000000002</c:v>
                      </c:pt>
                      <c:pt idx="384">
                        <c:v>2.21</c:v>
                      </c:pt>
                      <c:pt idx="385">
                        <c:v>2.21</c:v>
                      </c:pt>
                      <c:pt idx="386">
                        <c:v>2.09</c:v>
                      </c:pt>
                      <c:pt idx="387">
                        <c:v>2.11</c:v>
                      </c:pt>
                      <c:pt idx="388">
                        <c:v>2.1</c:v>
                      </c:pt>
                      <c:pt idx="389">
                        <c:v>2.12</c:v>
                      </c:pt>
                      <c:pt idx="390">
                        <c:v>2.0699999999999998</c:v>
                      </c:pt>
                      <c:pt idx="391">
                        <c:v>1.99</c:v>
                      </c:pt>
                      <c:pt idx="392">
                        <c:v>2.02</c:v>
                      </c:pt>
                      <c:pt idx="393">
                        <c:v>2.0699999999999998</c:v>
                      </c:pt>
                      <c:pt idx="394">
                        <c:v>2.0499999999999998</c:v>
                      </c:pt>
                      <c:pt idx="395">
                        <c:v>2.06</c:v>
                      </c:pt>
                      <c:pt idx="396">
                        <c:v>2.04</c:v>
                      </c:pt>
                      <c:pt idx="397">
                        <c:v>1.94</c:v>
                      </c:pt>
                      <c:pt idx="398">
                        <c:v>2.0299999999999998</c:v>
                      </c:pt>
                      <c:pt idx="399">
                        <c:v>2.0099999999999998</c:v>
                      </c:pt>
                      <c:pt idx="400">
                        <c:v>1.77</c:v>
                      </c:pt>
                      <c:pt idx="401">
                        <c:v>1.79</c:v>
                      </c:pt>
                      <c:pt idx="402">
                        <c:v>1.8</c:v>
                      </c:pt>
                      <c:pt idx="403">
                        <c:v>1.67</c:v>
                      </c:pt>
                      <c:pt idx="404">
                        <c:v>1.69</c:v>
                      </c:pt>
                      <c:pt idx="405">
                        <c:v>1.73</c:v>
                      </c:pt>
                      <c:pt idx="406">
                        <c:v>1.71</c:v>
                      </c:pt>
                      <c:pt idx="407">
                        <c:v>1.79</c:v>
                      </c:pt>
                      <c:pt idx="408">
                        <c:v>1.93</c:v>
                      </c:pt>
                      <c:pt idx="409">
                        <c:v>1.98</c:v>
                      </c:pt>
                      <c:pt idx="410">
                        <c:v>2.12</c:v>
                      </c:pt>
                      <c:pt idx="411">
                        <c:v>2.15</c:v>
                      </c:pt>
                      <c:pt idx="412">
                        <c:v>1.94</c:v>
                      </c:pt>
                      <c:pt idx="413">
                        <c:v>1.77</c:v>
                      </c:pt>
                      <c:pt idx="414">
                        <c:v>1.65</c:v>
                      </c:pt>
                      <c:pt idx="415">
                        <c:v>1.47</c:v>
                      </c:pt>
                      <c:pt idx="416">
                        <c:v>1.4</c:v>
                      </c:pt>
                      <c:pt idx="417">
                        <c:v>1.39</c:v>
                      </c:pt>
                      <c:pt idx="418">
                        <c:v>1.3</c:v>
                      </c:pt>
                      <c:pt idx="419">
                        <c:v>1.3</c:v>
                      </c:pt>
                      <c:pt idx="420">
                        <c:v>1.29</c:v>
                      </c:pt>
                      <c:pt idx="421">
                        <c:v>1.3</c:v>
                      </c:pt>
                      <c:pt idx="422">
                        <c:v>1.39</c:v>
                      </c:pt>
                      <c:pt idx="423">
                        <c:v>1.35</c:v>
                      </c:pt>
                      <c:pt idx="424">
                        <c:v>1.28</c:v>
                      </c:pt>
                      <c:pt idx="425">
                        <c:v>1.29</c:v>
                      </c:pt>
                      <c:pt idx="426">
                        <c:v>1.28</c:v>
                      </c:pt>
                      <c:pt idx="427">
                        <c:v>1.28</c:v>
                      </c:pt>
                      <c:pt idx="428">
                        <c:v>1.3</c:v>
                      </c:pt>
                      <c:pt idx="429">
                        <c:v>1.29</c:v>
                      </c:pt>
                      <c:pt idx="430">
                        <c:v>1.28</c:v>
                      </c:pt>
                      <c:pt idx="431">
                        <c:v>1.28</c:v>
                      </c:pt>
                      <c:pt idx="432">
                        <c:v>1.41</c:v>
                      </c:pt>
                      <c:pt idx="433">
                        <c:v>1.37</c:v>
                      </c:pt>
                      <c:pt idx="434">
                        <c:v>1.36</c:v>
                      </c:pt>
                      <c:pt idx="435">
                        <c:v>1.34</c:v>
                      </c:pt>
                      <c:pt idx="436">
                        <c:v>1.39</c:v>
                      </c:pt>
                      <c:pt idx="437">
                        <c:v>1.55</c:v>
                      </c:pt>
                      <c:pt idx="438">
                        <c:v>1.49</c:v>
                      </c:pt>
                      <c:pt idx="439">
                        <c:v>1.54</c:v>
                      </c:pt>
                      <c:pt idx="440">
                        <c:v>1.5</c:v>
                      </c:pt>
                      <c:pt idx="441">
                        <c:v>1.44</c:v>
                      </c:pt>
                      <c:pt idx="442">
                        <c:v>1.38</c:v>
                      </c:pt>
                      <c:pt idx="443">
                        <c:v>1.46</c:v>
                      </c:pt>
                      <c:pt idx="444">
                        <c:v>1.37</c:v>
                      </c:pt>
                      <c:pt idx="445">
                        <c:v>1.34</c:v>
                      </c:pt>
                      <c:pt idx="446">
                        <c:v>1.36</c:v>
                      </c:pt>
                      <c:pt idx="447">
                        <c:v>1.33</c:v>
                      </c:pt>
                      <c:pt idx="448">
                        <c:v>1.29</c:v>
                      </c:pt>
                      <c:pt idx="449">
                        <c:v>1.3</c:v>
                      </c:pt>
                      <c:pt idx="450">
                        <c:v>1.3</c:v>
                      </c:pt>
                      <c:pt idx="451">
                        <c:v>1.28</c:v>
                      </c:pt>
                      <c:pt idx="452">
                        <c:v>1.27</c:v>
                      </c:pt>
                      <c:pt idx="453">
                        <c:v>1.26</c:v>
                      </c:pt>
                      <c:pt idx="454">
                        <c:v>1.24</c:v>
                      </c:pt>
                      <c:pt idx="455">
                        <c:v>1.19</c:v>
                      </c:pt>
                      <c:pt idx="456">
                        <c:v>1.1599999999999999</c:v>
                      </c:pt>
                      <c:pt idx="457">
                        <c:v>1.19</c:v>
                      </c:pt>
                      <c:pt idx="458">
                        <c:v>1.2</c:v>
                      </c:pt>
                      <c:pt idx="459">
                        <c:v>1.2</c:v>
                      </c:pt>
                      <c:pt idx="460">
                        <c:v>1.18</c:v>
                      </c:pt>
                      <c:pt idx="461">
                        <c:v>1.19</c:v>
                      </c:pt>
                      <c:pt idx="462">
                        <c:v>1.18</c:v>
                      </c:pt>
                      <c:pt idx="463">
                        <c:v>1.17</c:v>
                      </c:pt>
                      <c:pt idx="464">
                        <c:v>1.17</c:v>
                      </c:pt>
                      <c:pt idx="465">
                        <c:v>1.17</c:v>
                      </c:pt>
                      <c:pt idx="466">
                        <c:v>1.1599999999999999</c:v>
                      </c:pt>
                      <c:pt idx="467">
                        <c:v>1.1599999999999999</c:v>
                      </c:pt>
                      <c:pt idx="468">
                        <c:v>1.1499999999999999</c:v>
                      </c:pt>
                      <c:pt idx="469">
                        <c:v>1.1399999999999999</c:v>
                      </c:pt>
                      <c:pt idx="470">
                        <c:v>1.1399999999999999</c:v>
                      </c:pt>
                      <c:pt idx="471">
                        <c:v>1.1200000000000001</c:v>
                      </c:pt>
                      <c:pt idx="472">
                        <c:v>1.1200000000000001</c:v>
                      </c:pt>
                      <c:pt idx="473">
                        <c:v>1.1200000000000001</c:v>
                      </c:pt>
                      <c:pt idx="474">
                        <c:v>1.1200000000000001</c:v>
                      </c:pt>
                      <c:pt idx="475">
                        <c:v>1.1100000000000001</c:v>
                      </c:pt>
                      <c:pt idx="476">
                        <c:v>1.1100000000000001</c:v>
                      </c:pt>
                      <c:pt idx="477">
                        <c:v>1.1100000000000001</c:v>
                      </c:pt>
                      <c:pt idx="478">
                        <c:v>1.1100000000000001</c:v>
                      </c:pt>
                      <c:pt idx="479">
                        <c:v>1.1200000000000001</c:v>
                      </c:pt>
                      <c:pt idx="480">
                        <c:v>1.1200000000000001</c:v>
                      </c:pt>
                      <c:pt idx="481">
                        <c:v>1.1100000000000001</c:v>
                      </c:pt>
                      <c:pt idx="482">
                        <c:v>1.1100000000000001</c:v>
                      </c:pt>
                      <c:pt idx="483">
                        <c:v>1.0900000000000001</c:v>
                      </c:pt>
                      <c:pt idx="484">
                        <c:v>1.0900000000000001</c:v>
                      </c:pt>
                      <c:pt idx="485" formatCode="0.00">
                        <c:v>1.0915873</c:v>
                      </c:pt>
                      <c:pt idx="486" formatCode="0.00">
                        <c:v>1.10373016</c:v>
                      </c:pt>
                      <c:pt idx="487" formatCode="0.00">
                        <c:v>1.0903174599999998</c:v>
                      </c:pt>
                      <c:pt idx="488" formatCode="0.00">
                        <c:v>1.0993650799999999</c:v>
                      </c:pt>
                      <c:pt idx="489" formatCode="0.00">
                        <c:v>1.09444444</c:v>
                      </c:pt>
                      <c:pt idx="490" formatCode="0.00">
                        <c:v>1.09642857</c:v>
                      </c:pt>
                      <c:pt idx="491" formatCode="0.00">
                        <c:v>1.09439394</c:v>
                      </c:pt>
                      <c:pt idx="492" formatCode="0.00">
                        <c:v>1.13530303</c:v>
                      </c:pt>
                      <c:pt idx="493" formatCode="0.00">
                        <c:v>1.12863636</c:v>
                      </c:pt>
                      <c:pt idx="494" formatCode="0.00">
                        <c:v>1.1106818199999999</c:v>
                      </c:pt>
                      <c:pt idx="495" formatCode="0.00">
                        <c:v>1.13356061</c:v>
                      </c:pt>
                      <c:pt idx="496" formatCode="0.00">
                        <c:v>1.1105384600000001</c:v>
                      </c:pt>
                      <c:pt idx="497" formatCode="0.00">
                        <c:v>1.1157692300000002</c:v>
                      </c:pt>
                      <c:pt idx="498" formatCode="0.00">
                        <c:v>1.11638462</c:v>
                      </c:pt>
                      <c:pt idx="499" formatCode="0.00">
                        <c:v>1.10915385</c:v>
                      </c:pt>
                      <c:pt idx="500" formatCode="0.00">
                        <c:v>1.1205384599999999</c:v>
                      </c:pt>
                      <c:pt idx="501" formatCode="0.00">
                        <c:v>1.1318461499999999</c:v>
                      </c:pt>
                      <c:pt idx="502" formatCode="0.00">
                        <c:v>1.11701538</c:v>
                      </c:pt>
                      <c:pt idx="503" formatCode="0.00">
                        <c:v>1.10481538</c:v>
                      </c:pt>
                      <c:pt idx="504" formatCode="0.00">
                        <c:v>1.09633333</c:v>
                      </c:pt>
                      <c:pt idx="505" formatCode="0.00">
                        <c:v>1.0938939400000001</c:v>
                      </c:pt>
                      <c:pt idx="506" formatCode="0.00">
                        <c:v>1.0737121199999999</c:v>
                      </c:pt>
                      <c:pt idx="507" formatCode="0.00">
                        <c:v>1.0713030300000002</c:v>
                      </c:pt>
                      <c:pt idx="508" formatCode="0.00">
                        <c:v>1.06033333</c:v>
                      </c:pt>
                      <c:pt idx="509" formatCode="0.00">
                        <c:v>1.0403333299999999</c:v>
                      </c:pt>
                      <c:pt idx="510" formatCode="0.00">
                        <c:v>1.03398485</c:v>
                      </c:pt>
                      <c:pt idx="511" formatCode="0.00">
                        <c:v>1.02209091</c:v>
                      </c:pt>
                      <c:pt idx="512" formatCode="0.00">
                        <c:v>1.0331515200000001</c:v>
                      </c:pt>
                      <c:pt idx="513" formatCode="0.00">
                        <c:v>1.0485302999999999</c:v>
                      </c:pt>
                      <c:pt idx="514" formatCode="0.00">
                        <c:v>1.04874242</c:v>
                      </c:pt>
                      <c:pt idx="515" formatCode="0.00">
                        <c:v>1.0502727300000001</c:v>
                      </c:pt>
                      <c:pt idx="516" formatCode="0.00">
                        <c:v>1.0420447799999999</c:v>
                      </c:pt>
                      <c:pt idx="517" formatCode="0.00">
                        <c:v>1.0330597000000001</c:v>
                      </c:pt>
                      <c:pt idx="518" formatCode="0.00">
                        <c:v>1.0713880599999999</c:v>
                      </c:pt>
                      <c:pt idx="519" formatCode="0.00">
                        <c:v>1.06710448</c:v>
                      </c:pt>
                      <c:pt idx="520" formatCode="0.00">
                        <c:v>1.06264179</c:v>
                      </c:pt>
                      <c:pt idx="521" formatCode="0.00">
                        <c:v>1.0663432800000001</c:v>
                      </c:pt>
                      <c:pt idx="522" formatCode="0.00">
                        <c:v>1.0538507500000001</c:v>
                      </c:pt>
                      <c:pt idx="523" formatCode="0.00">
                        <c:v>1.05728358</c:v>
                      </c:pt>
                      <c:pt idx="524" formatCode="0.00">
                        <c:v>1.0358507499999998</c:v>
                      </c:pt>
                      <c:pt idx="525" formatCode="0.00">
                        <c:v>1.02925373</c:v>
                      </c:pt>
                      <c:pt idx="526" formatCode="0.00">
                        <c:v>1.0307424199999999</c:v>
                      </c:pt>
                      <c:pt idx="527" formatCode="0.00">
                        <c:v>1.02804348</c:v>
                      </c:pt>
                      <c:pt idx="528" formatCode="0.00">
                        <c:v>1.0243913</c:v>
                      </c:pt>
                      <c:pt idx="529" formatCode="0.00">
                        <c:v>1.04847826</c:v>
                      </c:pt>
                      <c:pt idx="530" formatCode="0.00">
                        <c:v>1.03749275</c:v>
                      </c:pt>
                      <c:pt idx="531" formatCode="0.00">
                        <c:v>1.03643478</c:v>
                      </c:pt>
                      <c:pt idx="532" formatCode="0.00">
                        <c:v>1.0355217400000001</c:v>
                      </c:pt>
                      <c:pt idx="533" formatCode="0.00">
                        <c:v>1.0352029</c:v>
                      </c:pt>
                      <c:pt idx="534" formatCode="0.00">
                        <c:v>1.0267246400000001</c:v>
                      </c:pt>
                      <c:pt idx="535" formatCode="0.00">
                        <c:v>1.02128986</c:v>
                      </c:pt>
                      <c:pt idx="536" formatCode="0.00">
                        <c:v>1.0342029000000001</c:v>
                      </c:pt>
                      <c:pt idx="537" formatCode="0.00">
                        <c:v>1.06033333</c:v>
                      </c:pt>
                      <c:pt idx="538" formatCode="0.00">
                        <c:v>1.03549275</c:v>
                      </c:pt>
                      <c:pt idx="539" formatCode="0.00">
                        <c:v>1.0497571400000001</c:v>
                      </c:pt>
                      <c:pt idx="540" formatCode="0.00">
                        <c:v>1.09854286</c:v>
                      </c:pt>
                      <c:pt idx="541" formatCode="0.00">
                        <c:v>1.1748857099999999</c:v>
                      </c:pt>
                      <c:pt idx="542" formatCode="0.00">
                        <c:v>1.43144928</c:v>
                      </c:pt>
                      <c:pt idx="543" formatCode="0.00">
                        <c:v>1.66653623</c:v>
                      </c:pt>
                      <c:pt idx="544" formatCode="0.00">
                        <c:v>1.6961739100000002</c:v>
                      </c:pt>
                      <c:pt idx="545" formatCode="0.00">
                        <c:v>2.1992173899999998</c:v>
                      </c:pt>
                      <c:pt idx="546" formatCode="0.00">
                        <c:v>1.8628088199999999</c:v>
                      </c:pt>
                      <c:pt idx="547" formatCode="0.00">
                        <c:v>2.3337768099999998</c:v>
                      </c:pt>
                      <c:pt idx="548" formatCode="0.00">
                        <c:v>2.73225652</c:v>
                      </c:pt>
                      <c:pt idx="549" formatCode="0.00">
                        <c:v>2.5710463799999999</c:v>
                      </c:pt>
                    </c:numCache>
                  </c:numRef>
                </c:val>
                <c:smooth val="0"/>
                <c:extLst>
                  <c:ext xmlns:c16="http://schemas.microsoft.com/office/drawing/2014/chart" uri="{C3380CC4-5D6E-409C-BE32-E72D297353CC}">
                    <c16:uniqueId val="{00000004-A5CC-4439-AE82-2EA881677A8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Zinsreihen!$D$1</c15:sqref>
                        </c15:formulaRef>
                      </c:ext>
                    </c:extLst>
                    <c:strCache>
                      <c:ptCount val="1"/>
                      <c:pt idx="0">
                        <c:v>Festhypotheken - 5 Jahre, CHF</c:v>
                      </c:pt>
                    </c:strCache>
                  </c:strRef>
                </c:tx>
                <c:spPr>
                  <a:ln w="158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Zinsreihen!$A$2:$A$558</c15:sqref>
                        </c15:formulaRef>
                      </c:ext>
                    </c:extLst>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extLst xmlns:c15="http://schemas.microsoft.com/office/drawing/2012/chart">
                      <c:ext xmlns:c15="http://schemas.microsoft.com/office/drawing/2012/chart" uri="{02D57815-91ED-43cb-92C2-25804820EDAC}">
                        <c15:formulaRef>
                          <c15:sqref>Zinsreihen!$D$2:$D$551</c15:sqref>
                        </c15:formulaRef>
                      </c:ext>
                    </c:extLst>
                    <c:numCache>
                      <c:formatCode>General</c:formatCode>
                      <c:ptCount val="550"/>
                      <c:pt idx="371">
                        <c:v>3.99</c:v>
                      </c:pt>
                      <c:pt idx="372">
                        <c:v>3.72</c:v>
                      </c:pt>
                      <c:pt idx="373">
                        <c:v>3.8</c:v>
                      </c:pt>
                      <c:pt idx="374">
                        <c:v>3.94</c:v>
                      </c:pt>
                      <c:pt idx="375">
                        <c:v>4.13</c:v>
                      </c:pt>
                      <c:pt idx="376">
                        <c:v>4.29</c:v>
                      </c:pt>
                      <c:pt idx="377">
                        <c:v>4.5</c:v>
                      </c:pt>
                      <c:pt idx="378">
                        <c:v>4.28</c:v>
                      </c:pt>
                      <c:pt idx="379">
                        <c:v>3.97</c:v>
                      </c:pt>
                      <c:pt idx="380">
                        <c:v>3.93</c:v>
                      </c:pt>
                      <c:pt idx="381">
                        <c:v>3.81</c:v>
                      </c:pt>
                      <c:pt idx="382">
                        <c:v>2.85</c:v>
                      </c:pt>
                      <c:pt idx="383">
                        <c:v>2.87</c:v>
                      </c:pt>
                      <c:pt idx="384">
                        <c:v>2.73</c:v>
                      </c:pt>
                      <c:pt idx="385">
                        <c:v>2.74</c:v>
                      </c:pt>
                      <c:pt idx="386">
                        <c:v>2.68</c:v>
                      </c:pt>
                      <c:pt idx="387">
                        <c:v>2.65</c:v>
                      </c:pt>
                      <c:pt idx="388">
                        <c:v>2.78</c:v>
                      </c:pt>
                      <c:pt idx="389">
                        <c:v>2.79</c:v>
                      </c:pt>
                      <c:pt idx="390">
                        <c:v>2.67</c:v>
                      </c:pt>
                      <c:pt idx="391">
                        <c:v>2.56</c:v>
                      </c:pt>
                      <c:pt idx="392">
                        <c:v>2.59</c:v>
                      </c:pt>
                      <c:pt idx="393">
                        <c:v>2.64</c:v>
                      </c:pt>
                      <c:pt idx="394">
                        <c:v>2.6</c:v>
                      </c:pt>
                      <c:pt idx="395">
                        <c:v>2.61</c:v>
                      </c:pt>
                      <c:pt idx="396">
                        <c:v>2.58</c:v>
                      </c:pt>
                      <c:pt idx="397">
                        <c:v>2.4700000000000002</c:v>
                      </c:pt>
                      <c:pt idx="398">
                        <c:v>2.5099999999999998</c:v>
                      </c:pt>
                      <c:pt idx="399">
                        <c:v>2.48</c:v>
                      </c:pt>
                      <c:pt idx="400">
                        <c:v>2.2400000000000002</c:v>
                      </c:pt>
                      <c:pt idx="401">
                        <c:v>2.2200000000000002</c:v>
                      </c:pt>
                      <c:pt idx="402">
                        <c:v>2.2200000000000002</c:v>
                      </c:pt>
                      <c:pt idx="403">
                        <c:v>2.04</c:v>
                      </c:pt>
                      <c:pt idx="404">
                        <c:v>2.11</c:v>
                      </c:pt>
                      <c:pt idx="405">
                        <c:v>2.16</c:v>
                      </c:pt>
                      <c:pt idx="406">
                        <c:v>2.19</c:v>
                      </c:pt>
                      <c:pt idx="407">
                        <c:v>2.34</c:v>
                      </c:pt>
                      <c:pt idx="408">
                        <c:v>2.4700000000000002</c:v>
                      </c:pt>
                      <c:pt idx="409">
                        <c:v>2.5099999999999998</c:v>
                      </c:pt>
                      <c:pt idx="410">
                        <c:v>2.6</c:v>
                      </c:pt>
                      <c:pt idx="411">
                        <c:v>2.66</c:v>
                      </c:pt>
                      <c:pt idx="412">
                        <c:v>2.4500000000000002</c:v>
                      </c:pt>
                      <c:pt idx="413">
                        <c:v>2.31</c:v>
                      </c:pt>
                      <c:pt idx="414">
                        <c:v>2.16</c:v>
                      </c:pt>
                      <c:pt idx="415">
                        <c:v>1.94</c:v>
                      </c:pt>
                      <c:pt idx="416">
                        <c:v>1.83</c:v>
                      </c:pt>
                      <c:pt idx="417">
                        <c:v>1.84</c:v>
                      </c:pt>
                      <c:pt idx="418">
                        <c:v>1.73</c:v>
                      </c:pt>
                      <c:pt idx="419">
                        <c:v>1.67</c:v>
                      </c:pt>
                      <c:pt idx="420">
                        <c:v>1.57</c:v>
                      </c:pt>
                      <c:pt idx="421">
                        <c:v>1.53</c:v>
                      </c:pt>
                      <c:pt idx="422">
                        <c:v>1.63</c:v>
                      </c:pt>
                      <c:pt idx="423">
                        <c:v>1.58</c:v>
                      </c:pt>
                      <c:pt idx="424">
                        <c:v>1.46</c:v>
                      </c:pt>
                      <c:pt idx="425">
                        <c:v>1.49</c:v>
                      </c:pt>
                      <c:pt idx="426">
                        <c:v>1.46</c:v>
                      </c:pt>
                      <c:pt idx="427">
                        <c:v>1.45</c:v>
                      </c:pt>
                      <c:pt idx="428">
                        <c:v>1.47</c:v>
                      </c:pt>
                      <c:pt idx="429">
                        <c:v>1.46</c:v>
                      </c:pt>
                      <c:pt idx="430">
                        <c:v>1.46</c:v>
                      </c:pt>
                      <c:pt idx="431">
                        <c:v>1.47</c:v>
                      </c:pt>
                      <c:pt idx="432">
                        <c:v>1.68</c:v>
                      </c:pt>
                      <c:pt idx="433">
                        <c:v>1.63</c:v>
                      </c:pt>
                      <c:pt idx="434">
                        <c:v>1.61</c:v>
                      </c:pt>
                      <c:pt idx="435">
                        <c:v>1.56</c:v>
                      </c:pt>
                      <c:pt idx="436">
                        <c:v>1.66</c:v>
                      </c:pt>
                      <c:pt idx="437">
                        <c:v>1.95</c:v>
                      </c:pt>
                      <c:pt idx="438">
                        <c:v>1.87</c:v>
                      </c:pt>
                      <c:pt idx="439">
                        <c:v>1.97</c:v>
                      </c:pt>
                      <c:pt idx="440">
                        <c:v>1.9</c:v>
                      </c:pt>
                      <c:pt idx="441">
                        <c:v>1.82</c:v>
                      </c:pt>
                      <c:pt idx="442">
                        <c:v>1.75</c:v>
                      </c:pt>
                      <c:pt idx="443">
                        <c:v>1.9</c:v>
                      </c:pt>
                      <c:pt idx="444">
                        <c:v>1.72</c:v>
                      </c:pt>
                      <c:pt idx="445">
                        <c:v>1.66</c:v>
                      </c:pt>
                      <c:pt idx="446">
                        <c:v>1.66</c:v>
                      </c:pt>
                      <c:pt idx="447">
                        <c:v>1.58</c:v>
                      </c:pt>
                      <c:pt idx="448">
                        <c:v>1.5</c:v>
                      </c:pt>
                      <c:pt idx="449">
                        <c:v>1.49</c:v>
                      </c:pt>
                      <c:pt idx="450">
                        <c:v>1.48</c:v>
                      </c:pt>
                      <c:pt idx="451">
                        <c:v>1.43</c:v>
                      </c:pt>
                      <c:pt idx="452">
                        <c:v>1.42</c:v>
                      </c:pt>
                      <c:pt idx="453">
                        <c:v>1.41</c:v>
                      </c:pt>
                      <c:pt idx="454">
                        <c:v>1.37</c:v>
                      </c:pt>
                      <c:pt idx="455">
                        <c:v>1.31</c:v>
                      </c:pt>
                      <c:pt idx="456">
                        <c:v>1.24</c:v>
                      </c:pt>
                      <c:pt idx="457">
                        <c:v>1.31</c:v>
                      </c:pt>
                      <c:pt idx="458">
                        <c:v>1.33</c:v>
                      </c:pt>
                      <c:pt idx="459">
                        <c:v>1.34</c:v>
                      </c:pt>
                      <c:pt idx="460">
                        <c:v>1.34</c:v>
                      </c:pt>
                      <c:pt idx="461">
                        <c:v>1.36</c:v>
                      </c:pt>
                      <c:pt idx="462">
                        <c:v>1.35</c:v>
                      </c:pt>
                      <c:pt idx="463">
                        <c:v>1.32</c:v>
                      </c:pt>
                      <c:pt idx="464">
                        <c:v>1.32</c:v>
                      </c:pt>
                      <c:pt idx="465">
                        <c:v>1.29</c:v>
                      </c:pt>
                      <c:pt idx="466">
                        <c:v>1.26</c:v>
                      </c:pt>
                      <c:pt idx="467">
                        <c:v>1.29</c:v>
                      </c:pt>
                      <c:pt idx="468">
                        <c:v>1.25</c:v>
                      </c:pt>
                      <c:pt idx="469">
                        <c:v>1.22</c:v>
                      </c:pt>
                      <c:pt idx="470">
                        <c:v>1.22</c:v>
                      </c:pt>
                      <c:pt idx="471">
                        <c:v>1.21</c:v>
                      </c:pt>
                      <c:pt idx="472">
                        <c:v>1.2</c:v>
                      </c:pt>
                      <c:pt idx="473">
                        <c:v>1.19</c:v>
                      </c:pt>
                      <c:pt idx="474">
                        <c:v>1.19</c:v>
                      </c:pt>
                      <c:pt idx="475">
                        <c:v>1.19</c:v>
                      </c:pt>
                      <c:pt idx="476">
                        <c:v>1.18</c:v>
                      </c:pt>
                      <c:pt idx="477">
                        <c:v>1.19</c:v>
                      </c:pt>
                      <c:pt idx="478">
                        <c:v>1.22</c:v>
                      </c:pt>
                      <c:pt idx="479">
                        <c:v>1.24</c:v>
                      </c:pt>
                      <c:pt idx="480">
                        <c:v>1.24</c:v>
                      </c:pt>
                      <c:pt idx="481">
                        <c:v>1.21</c:v>
                      </c:pt>
                      <c:pt idx="482">
                        <c:v>1.21</c:v>
                      </c:pt>
                      <c:pt idx="483">
                        <c:v>1.19</c:v>
                      </c:pt>
                      <c:pt idx="484">
                        <c:v>1.17</c:v>
                      </c:pt>
                      <c:pt idx="485" formatCode="0.00">
                        <c:v>1.17853846</c:v>
                      </c:pt>
                      <c:pt idx="486" formatCode="0.00">
                        <c:v>1.2137076899999999</c:v>
                      </c:pt>
                      <c:pt idx="487" formatCode="0.00">
                        <c:v>1.18430769</c:v>
                      </c:pt>
                      <c:pt idx="488" formatCode="0.00">
                        <c:v>1.20307692</c:v>
                      </c:pt>
                      <c:pt idx="489" formatCode="0.00">
                        <c:v>1.1962307700000001</c:v>
                      </c:pt>
                      <c:pt idx="490" formatCode="0.00">
                        <c:v>1.2035384600000001</c:v>
                      </c:pt>
                      <c:pt idx="491" formatCode="0.00">
                        <c:v>1.20889706</c:v>
                      </c:pt>
                      <c:pt idx="492" formatCode="0.00">
                        <c:v>1.31643939</c:v>
                      </c:pt>
                      <c:pt idx="493" formatCode="0.00">
                        <c:v>1.30978788</c:v>
                      </c:pt>
                      <c:pt idx="494" formatCode="0.00">
                        <c:v>1.2571969699999999</c:v>
                      </c:pt>
                      <c:pt idx="495" formatCode="0.00">
                        <c:v>1.2915606099999999</c:v>
                      </c:pt>
                      <c:pt idx="496" formatCode="0.00">
                        <c:v>1.22558462</c:v>
                      </c:pt>
                      <c:pt idx="497" formatCode="0.00">
                        <c:v>1.2195538500000001</c:v>
                      </c:pt>
                      <c:pt idx="498" formatCode="0.00">
                        <c:v>1.22523077</c:v>
                      </c:pt>
                      <c:pt idx="499" formatCode="0.00">
                        <c:v>1.2011538500000001</c:v>
                      </c:pt>
                      <c:pt idx="500" formatCode="0.00">
                        <c:v>1.25218462</c:v>
                      </c:pt>
                      <c:pt idx="501" formatCode="0.00">
                        <c:v>1.2427692299999999</c:v>
                      </c:pt>
                      <c:pt idx="502" formatCode="0.00">
                        <c:v>1.20938462</c:v>
                      </c:pt>
                      <c:pt idx="503" formatCode="0.00">
                        <c:v>1.16943077</c:v>
                      </c:pt>
                      <c:pt idx="504" formatCode="0.00">
                        <c:v>1.15571212</c:v>
                      </c:pt>
                      <c:pt idx="505" formatCode="0.00">
                        <c:v>1.1471212099999999</c:v>
                      </c:pt>
                      <c:pt idx="506" formatCode="0.00">
                        <c:v>1.1132272699999999</c:v>
                      </c:pt>
                      <c:pt idx="507" formatCode="0.00">
                        <c:v>1.12839394</c:v>
                      </c:pt>
                      <c:pt idx="508" formatCode="0.00">
                        <c:v>1.1032089599999999</c:v>
                      </c:pt>
                      <c:pt idx="509" formatCode="0.00">
                        <c:v>1.08916418</c:v>
                      </c:pt>
                      <c:pt idx="510" formatCode="0.00">
                        <c:v>1.0822835799999999</c:v>
                      </c:pt>
                      <c:pt idx="511" formatCode="0.00">
                        <c:v>1.0679696999999999</c:v>
                      </c:pt>
                      <c:pt idx="512" formatCode="0.00">
                        <c:v>1.0768181800000001</c:v>
                      </c:pt>
                      <c:pt idx="513" formatCode="0.00">
                        <c:v>1.09843939</c:v>
                      </c:pt>
                      <c:pt idx="514" formatCode="0.00">
                        <c:v>1.0966212100000001</c:v>
                      </c:pt>
                      <c:pt idx="515" formatCode="0.00">
                        <c:v>1.105</c:v>
                      </c:pt>
                      <c:pt idx="516" formatCode="0.00">
                        <c:v>1.08362687</c:v>
                      </c:pt>
                      <c:pt idx="517" formatCode="0.00">
                        <c:v>1.0708656699999999</c:v>
                      </c:pt>
                      <c:pt idx="518" formatCode="0.00">
                        <c:v>1.1295074599999999</c:v>
                      </c:pt>
                      <c:pt idx="519" formatCode="0.00">
                        <c:v>1.1176417900000002</c:v>
                      </c:pt>
                      <c:pt idx="520" formatCode="0.00">
                        <c:v>1.1069403</c:v>
                      </c:pt>
                      <c:pt idx="521" formatCode="0.00">
                        <c:v>1.11259701</c:v>
                      </c:pt>
                      <c:pt idx="522" formatCode="0.00">
                        <c:v>1.09761194</c:v>
                      </c:pt>
                      <c:pt idx="523" formatCode="0.00">
                        <c:v>1.11004478</c:v>
                      </c:pt>
                      <c:pt idx="524" formatCode="0.00">
                        <c:v>1.0822238799999999</c:v>
                      </c:pt>
                      <c:pt idx="525" formatCode="0.00">
                        <c:v>1.07737313</c:v>
                      </c:pt>
                      <c:pt idx="526" formatCode="0.00">
                        <c:v>1.0786818199999999</c:v>
                      </c:pt>
                      <c:pt idx="527" formatCode="0.00">
                        <c:v>1.0777826100000001</c:v>
                      </c:pt>
                      <c:pt idx="528" formatCode="0.00">
                        <c:v>1.07375362</c:v>
                      </c:pt>
                      <c:pt idx="529" formatCode="0.00">
                        <c:v>1.1090579700000001</c:v>
                      </c:pt>
                      <c:pt idx="530" formatCode="0.00">
                        <c:v>1.0881884099999999</c:v>
                      </c:pt>
                      <c:pt idx="531" formatCode="0.00">
                        <c:v>1.0889855100000001</c:v>
                      </c:pt>
                      <c:pt idx="532" formatCode="0.00">
                        <c:v>1.09007246</c:v>
                      </c:pt>
                      <c:pt idx="533" formatCode="0.00">
                        <c:v>1.08869565</c:v>
                      </c:pt>
                      <c:pt idx="534" formatCode="0.00">
                        <c:v>1.0683623200000001</c:v>
                      </c:pt>
                      <c:pt idx="535" formatCode="0.00">
                        <c:v>1.0622028999999999</c:v>
                      </c:pt>
                      <c:pt idx="536" formatCode="0.00">
                        <c:v>1.0895652199999999</c:v>
                      </c:pt>
                      <c:pt idx="537" formatCode="0.00">
                        <c:v>1.13984058</c:v>
                      </c:pt>
                      <c:pt idx="538" formatCode="0.00">
                        <c:v>1.0880000000000001</c:v>
                      </c:pt>
                      <c:pt idx="539" formatCode="0.00">
                        <c:v>1.10468571</c:v>
                      </c:pt>
                      <c:pt idx="540" formatCode="0.00">
                        <c:v>1.2163285699999999</c:v>
                      </c:pt>
                      <c:pt idx="541" formatCode="0.00">
                        <c:v>1.36665714</c:v>
                      </c:pt>
                      <c:pt idx="542" formatCode="0.00">
                        <c:v>1.66973913</c:v>
                      </c:pt>
                      <c:pt idx="543" formatCode="0.00">
                        <c:v>1.9366087000000001</c:v>
                      </c:pt>
                      <c:pt idx="544" formatCode="0.00">
                        <c:v>1.9852318800000002</c:v>
                      </c:pt>
                      <c:pt idx="545" formatCode="0.00">
                        <c:v>2.4850869599999998</c:v>
                      </c:pt>
                      <c:pt idx="546" formatCode="0.00">
                        <c:v>2.0760735299999999</c:v>
                      </c:pt>
                      <c:pt idx="547" formatCode="0.00">
                        <c:v>2.5048029000000001</c:v>
                      </c:pt>
                      <c:pt idx="548" formatCode="0.00">
                        <c:v>2.9245782600000001</c:v>
                      </c:pt>
                      <c:pt idx="549" formatCode="0.00">
                        <c:v>2.7892391299999999</c:v>
                      </c:pt>
                    </c:numCache>
                  </c:numRef>
                </c:val>
                <c:smooth val="0"/>
                <c:extLst xmlns:c15="http://schemas.microsoft.com/office/drawing/2012/chart">
                  <c:ext xmlns:c16="http://schemas.microsoft.com/office/drawing/2014/chart" uri="{C3380CC4-5D6E-409C-BE32-E72D297353CC}">
                    <c16:uniqueId val="{00000005-A5CC-4439-AE82-2EA881677A8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Zinsreihen!$E$1</c15:sqref>
                        </c15:formulaRef>
                      </c:ext>
                    </c:extLst>
                    <c:strCache>
                      <c:ptCount val="1"/>
                      <c:pt idx="0">
                        <c:v>Festhypotheken - 10 Jahre, CHF</c:v>
                      </c:pt>
                    </c:strCache>
                  </c:strRef>
                </c:tx>
                <c:spPr>
                  <a:ln w="158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Zinsreihen!$A$2:$A$558</c15:sqref>
                        </c15:formulaRef>
                      </c:ext>
                    </c:extLst>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extLst xmlns:c15="http://schemas.microsoft.com/office/drawing/2012/chart">
                      <c:ext xmlns:c15="http://schemas.microsoft.com/office/drawing/2012/chart" uri="{02D57815-91ED-43cb-92C2-25804820EDAC}">
                        <c15:formulaRef>
                          <c15:sqref>Zinsreihen!$E$2:$E$551</c15:sqref>
                        </c15:formulaRef>
                      </c:ext>
                    </c:extLst>
                    <c:numCache>
                      <c:formatCode>General</c:formatCode>
                      <c:ptCount val="550"/>
                      <c:pt idx="371">
                        <c:v>4.3</c:v>
                      </c:pt>
                      <c:pt idx="372">
                        <c:v>4.17</c:v>
                      </c:pt>
                      <c:pt idx="373">
                        <c:v>4.2699999999999996</c:v>
                      </c:pt>
                      <c:pt idx="374">
                        <c:v>4.34</c:v>
                      </c:pt>
                      <c:pt idx="375">
                        <c:v>4.4800000000000004</c:v>
                      </c:pt>
                      <c:pt idx="376">
                        <c:v>4.57</c:v>
                      </c:pt>
                      <c:pt idx="377">
                        <c:v>4.7</c:v>
                      </c:pt>
                      <c:pt idx="378">
                        <c:v>4.5199999999999996</c:v>
                      </c:pt>
                      <c:pt idx="379">
                        <c:v>4.29</c:v>
                      </c:pt>
                      <c:pt idx="380">
                        <c:v>4.33</c:v>
                      </c:pt>
                      <c:pt idx="381">
                        <c:v>4.3</c:v>
                      </c:pt>
                      <c:pt idx="382">
                        <c:v>3.48</c:v>
                      </c:pt>
                      <c:pt idx="383">
                        <c:v>3.54</c:v>
                      </c:pt>
                      <c:pt idx="384">
                        <c:v>3.47</c:v>
                      </c:pt>
                      <c:pt idx="385">
                        <c:v>3.5</c:v>
                      </c:pt>
                      <c:pt idx="386">
                        <c:v>3.49</c:v>
                      </c:pt>
                      <c:pt idx="387">
                        <c:v>3.4</c:v>
                      </c:pt>
                      <c:pt idx="388">
                        <c:v>3.71</c:v>
                      </c:pt>
                      <c:pt idx="389">
                        <c:v>3.67</c:v>
                      </c:pt>
                      <c:pt idx="390">
                        <c:v>3.53</c:v>
                      </c:pt>
                      <c:pt idx="391">
                        <c:v>3.43</c:v>
                      </c:pt>
                      <c:pt idx="392">
                        <c:v>3.47</c:v>
                      </c:pt>
                      <c:pt idx="393">
                        <c:v>3.49</c:v>
                      </c:pt>
                      <c:pt idx="394">
                        <c:v>3.41</c:v>
                      </c:pt>
                      <c:pt idx="395">
                        <c:v>3.43</c:v>
                      </c:pt>
                      <c:pt idx="396">
                        <c:v>3.38</c:v>
                      </c:pt>
                      <c:pt idx="397">
                        <c:v>3.31</c:v>
                      </c:pt>
                      <c:pt idx="398">
                        <c:v>3.3</c:v>
                      </c:pt>
                      <c:pt idx="399">
                        <c:v>3.23</c:v>
                      </c:pt>
                      <c:pt idx="400">
                        <c:v>3</c:v>
                      </c:pt>
                      <c:pt idx="401">
                        <c:v>2.93</c:v>
                      </c:pt>
                      <c:pt idx="402">
                        <c:v>2.94</c:v>
                      </c:pt>
                      <c:pt idx="403">
                        <c:v>2.67</c:v>
                      </c:pt>
                      <c:pt idx="404">
                        <c:v>2.77</c:v>
                      </c:pt>
                      <c:pt idx="405">
                        <c:v>2.86</c:v>
                      </c:pt>
                      <c:pt idx="406">
                        <c:v>2.98</c:v>
                      </c:pt>
                      <c:pt idx="407">
                        <c:v>3.13</c:v>
                      </c:pt>
                      <c:pt idx="408">
                        <c:v>3.24</c:v>
                      </c:pt>
                      <c:pt idx="409">
                        <c:v>3.26</c:v>
                      </c:pt>
                      <c:pt idx="410">
                        <c:v>3.32</c:v>
                      </c:pt>
                      <c:pt idx="411">
                        <c:v>3.39</c:v>
                      </c:pt>
                      <c:pt idx="412">
                        <c:v>3.2</c:v>
                      </c:pt>
                      <c:pt idx="413">
                        <c:v>3.12</c:v>
                      </c:pt>
                      <c:pt idx="414">
                        <c:v>2.94</c:v>
                      </c:pt>
                      <c:pt idx="415">
                        <c:v>2.7</c:v>
                      </c:pt>
                      <c:pt idx="416">
                        <c:v>2.5499999999999998</c:v>
                      </c:pt>
                      <c:pt idx="417">
                        <c:v>2.61</c:v>
                      </c:pt>
                      <c:pt idx="418">
                        <c:v>2.5</c:v>
                      </c:pt>
                      <c:pt idx="419">
                        <c:v>2.39</c:v>
                      </c:pt>
                      <c:pt idx="420">
                        <c:v>2.2799999999999998</c:v>
                      </c:pt>
                      <c:pt idx="421">
                        <c:v>2.2200000000000002</c:v>
                      </c:pt>
                      <c:pt idx="422">
                        <c:v>2.29</c:v>
                      </c:pt>
                      <c:pt idx="423">
                        <c:v>2.23</c:v>
                      </c:pt>
                      <c:pt idx="424">
                        <c:v>2.0699999999999998</c:v>
                      </c:pt>
                      <c:pt idx="425">
                        <c:v>2.13</c:v>
                      </c:pt>
                      <c:pt idx="426">
                        <c:v>2.1</c:v>
                      </c:pt>
                      <c:pt idx="427">
                        <c:v>2.09</c:v>
                      </c:pt>
                      <c:pt idx="428">
                        <c:v>2.11</c:v>
                      </c:pt>
                      <c:pt idx="429">
                        <c:v>2.09</c:v>
                      </c:pt>
                      <c:pt idx="430">
                        <c:v>2.09</c:v>
                      </c:pt>
                      <c:pt idx="431">
                        <c:v>2.11</c:v>
                      </c:pt>
                      <c:pt idx="432">
                        <c:v>2.37</c:v>
                      </c:pt>
                      <c:pt idx="433">
                        <c:v>2.34</c:v>
                      </c:pt>
                      <c:pt idx="434">
                        <c:v>2.33</c:v>
                      </c:pt>
                      <c:pt idx="435">
                        <c:v>2.25</c:v>
                      </c:pt>
                      <c:pt idx="436">
                        <c:v>2.4</c:v>
                      </c:pt>
                      <c:pt idx="437">
                        <c:v>2.73</c:v>
                      </c:pt>
                      <c:pt idx="438">
                        <c:v>2.69</c:v>
                      </c:pt>
                      <c:pt idx="439">
                        <c:v>2.83</c:v>
                      </c:pt>
                      <c:pt idx="440">
                        <c:v>2.75</c:v>
                      </c:pt>
                      <c:pt idx="441">
                        <c:v>2.68</c:v>
                      </c:pt>
                      <c:pt idx="442">
                        <c:v>2.65</c:v>
                      </c:pt>
                      <c:pt idx="443">
                        <c:v>2.83</c:v>
                      </c:pt>
                      <c:pt idx="444">
                        <c:v>2.62</c:v>
                      </c:pt>
                      <c:pt idx="445">
                        <c:v>2.54</c:v>
                      </c:pt>
                      <c:pt idx="446">
                        <c:v>2.5099999999999998</c:v>
                      </c:pt>
                      <c:pt idx="447">
                        <c:v>2.41</c:v>
                      </c:pt>
                      <c:pt idx="448">
                        <c:v>2.29</c:v>
                      </c:pt>
                      <c:pt idx="449">
                        <c:v>2.25</c:v>
                      </c:pt>
                      <c:pt idx="450">
                        <c:v>2.2000000000000002</c:v>
                      </c:pt>
                      <c:pt idx="451">
                        <c:v>2.0699999999999998</c:v>
                      </c:pt>
                      <c:pt idx="452">
                        <c:v>2.0699999999999998</c:v>
                      </c:pt>
                      <c:pt idx="453">
                        <c:v>2.0299999999999998</c:v>
                      </c:pt>
                      <c:pt idx="454">
                        <c:v>1.92</c:v>
                      </c:pt>
                      <c:pt idx="455">
                        <c:v>1.79</c:v>
                      </c:pt>
                      <c:pt idx="456">
                        <c:v>1.67</c:v>
                      </c:pt>
                      <c:pt idx="457">
                        <c:v>1.86</c:v>
                      </c:pt>
                      <c:pt idx="458">
                        <c:v>1.91</c:v>
                      </c:pt>
                      <c:pt idx="459">
                        <c:v>1.92</c:v>
                      </c:pt>
                      <c:pt idx="460">
                        <c:v>1.97</c:v>
                      </c:pt>
                      <c:pt idx="461">
                        <c:v>2.0699999999999998</c:v>
                      </c:pt>
                      <c:pt idx="462">
                        <c:v>2.0099999999999998</c:v>
                      </c:pt>
                      <c:pt idx="463">
                        <c:v>1.95</c:v>
                      </c:pt>
                      <c:pt idx="464">
                        <c:v>1.95</c:v>
                      </c:pt>
                      <c:pt idx="465">
                        <c:v>1.87</c:v>
                      </c:pt>
                      <c:pt idx="466">
                        <c:v>1.84</c:v>
                      </c:pt>
                      <c:pt idx="467">
                        <c:v>1.92</c:v>
                      </c:pt>
                      <c:pt idx="468">
                        <c:v>1.8</c:v>
                      </c:pt>
                      <c:pt idx="469">
                        <c:v>1.71</c:v>
                      </c:pt>
                      <c:pt idx="470">
                        <c:v>1.67</c:v>
                      </c:pt>
                      <c:pt idx="471">
                        <c:v>1.67</c:v>
                      </c:pt>
                      <c:pt idx="472">
                        <c:v>1.65</c:v>
                      </c:pt>
                      <c:pt idx="473">
                        <c:v>1.58</c:v>
                      </c:pt>
                      <c:pt idx="474">
                        <c:v>1.54</c:v>
                      </c:pt>
                      <c:pt idx="475">
                        <c:v>1.53</c:v>
                      </c:pt>
                      <c:pt idx="476">
                        <c:v>1.52</c:v>
                      </c:pt>
                      <c:pt idx="477">
                        <c:v>1.56</c:v>
                      </c:pt>
                      <c:pt idx="478">
                        <c:v>1.68</c:v>
                      </c:pt>
                      <c:pt idx="479">
                        <c:v>1.74</c:v>
                      </c:pt>
                      <c:pt idx="480">
                        <c:v>1.75</c:v>
                      </c:pt>
                      <c:pt idx="481">
                        <c:v>1.67</c:v>
                      </c:pt>
                      <c:pt idx="482">
                        <c:v>1.69</c:v>
                      </c:pt>
                      <c:pt idx="483">
                        <c:v>1.66</c:v>
                      </c:pt>
                      <c:pt idx="484">
                        <c:v>1.63</c:v>
                      </c:pt>
                      <c:pt idx="485" formatCode="0.00">
                        <c:v>1.6419344300000001</c:v>
                      </c:pt>
                      <c:pt idx="486" formatCode="0.00">
                        <c:v>1.6999180300000001</c:v>
                      </c:pt>
                      <c:pt idx="487" formatCode="0.00">
                        <c:v>1.6072950799999999</c:v>
                      </c:pt>
                      <c:pt idx="488" formatCode="0.00">
                        <c:v>1.6559836099999998</c:v>
                      </c:pt>
                      <c:pt idx="489" formatCode="0.00">
                        <c:v>1.6357213100000001</c:v>
                      </c:pt>
                      <c:pt idx="490" formatCode="0.00">
                        <c:v>1.62844262</c:v>
                      </c:pt>
                      <c:pt idx="491" formatCode="0.00">
                        <c:v>1.6242656300000002</c:v>
                      </c:pt>
                      <c:pt idx="492" formatCode="0.00">
                        <c:v>1.7675156300000001</c:v>
                      </c:pt>
                      <c:pt idx="493" formatCode="0.00">
                        <c:v>1.7963281300000002</c:v>
                      </c:pt>
                      <c:pt idx="494" formatCode="0.00">
                        <c:v>1.72159375</c:v>
                      </c:pt>
                      <c:pt idx="495" formatCode="0.00">
                        <c:v>1.77725</c:v>
                      </c:pt>
                      <c:pt idx="496" formatCode="0.00">
                        <c:v>1.7214920599999999</c:v>
                      </c:pt>
                      <c:pt idx="497" formatCode="0.00">
                        <c:v>1.7132380999999999</c:v>
                      </c:pt>
                      <c:pt idx="498" formatCode="0.00">
                        <c:v>1.7366874999999999</c:v>
                      </c:pt>
                      <c:pt idx="499" formatCode="0.00">
                        <c:v>1.6971562499999999</c:v>
                      </c:pt>
                      <c:pt idx="500" formatCode="0.00">
                        <c:v>1.77889063</c:v>
                      </c:pt>
                      <c:pt idx="501" formatCode="0.00">
                        <c:v>1.7680624999999999</c:v>
                      </c:pt>
                      <c:pt idx="502" formatCode="0.00">
                        <c:v>1.7133906300000001</c:v>
                      </c:pt>
                      <c:pt idx="503" formatCode="0.00">
                        <c:v>1.6310781300000001</c:v>
                      </c:pt>
                      <c:pt idx="504" formatCode="0.00">
                        <c:v>1.5827538499999998</c:v>
                      </c:pt>
                      <c:pt idx="505" formatCode="0.00">
                        <c:v>1.5391692300000002</c:v>
                      </c:pt>
                      <c:pt idx="506" formatCode="0.00">
                        <c:v>1.4080153799999999</c:v>
                      </c:pt>
                      <c:pt idx="507" formatCode="0.00">
                        <c:v>1.4278769199999999</c:v>
                      </c:pt>
                      <c:pt idx="508" formatCode="0.00">
                        <c:v>1.3451846199999999</c:v>
                      </c:pt>
                      <c:pt idx="509" formatCode="0.00">
                        <c:v>1.2886307699999999</c:v>
                      </c:pt>
                      <c:pt idx="510" formatCode="0.00">
                        <c:v>1.2514000000000001</c:v>
                      </c:pt>
                      <c:pt idx="511" formatCode="0.00">
                        <c:v>1.19873846</c:v>
                      </c:pt>
                      <c:pt idx="512" formatCode="0.00">
                        <c:v>1.2191230799999999</c:v>
                      </c:pt>
                      <c:pt idx="513" formatCode="0.00">
                        <c:v>1.27586154</c:v>
                      </c:pt>
                      <c:pt idx="514" formatCode="0.00">
                        <c:v>1.26272308</c:v>
                      </c:pt>
                      <c:pt idx="515" formatCode="0.00">
                        <c:v>1.29126154</c:v>
                      </c:pt>
                      <c:pt idx="516" formatCode="0.00">
                        <c:v>1.22754545</c:v>
                      </c:pt>
                      <c:pt idx="517" formatCode="0.00">
                        <c:v>1.19756061</c:v>
                      </c:pt>
                      <c:pt idx="518" formatCode="0.00">
                        <c:v>1.3498030299999999</c:v>
                      </c:pt>
                      <c:pt idx="519" formatCode="0.00">
                        <c:v>1.3182121200000001</c:v>
                      </c:pt>
                      <c:pt idx="520" formatCode="0.00">
                        <c:v>1.28684848</c:v>
                      </c:pt>
                      <c:pt idx="521" formatCode="0.00">
                        <c:v>1.29654545</c:v>
                      </c:pt>
                      <c:pt idx="522" formatCode="0.00">
                        <c:v>1.2546470599999999</c:v>
                      </c:pt>
                      <c:pt idx="523" formatCode="0.00">
                        <c:v>1.29351471</c:v>
                      </c:pt>
                      <c:pt idx="524" formatCode="0.00">
                        <c:v>1.23370588</c:v>
                      </c:pt>
                      <c:pt idx="525" formatCode="0.00">
                        <c:v>1.2276323499999999</c:v>
                      </c:pt>
                      <c:pt idx="526" formatCode="0.00">
                        <c:v>1.2495692300000001</c:v>
                      </c:pt>
                      <c:pt idx="527" formatCode="0.00">
                        <c:v>1.24632353</c:v>
                      </c:pt>
                      <c:pt idx="528" formatCode="0.00">
                        <c:v>1.2476029399999999</c:v>
                      </c:pt>
                      <c:pt idx="529" formatCode="0.00">
                        <c:v>1.38655072</c:v>
                      </c:pt>
                      <c:pt idx="530" formatCode="0.00">
                        <c:v>1.36823188</c:v>
                      </c:pt>
                      <c:pt idx="531" formatCode="0.00">
                        <c:v>1.3693913</c:v>
                      </c:pt>
                      <c:pt idx="532" formatCode="0.00">
                        <c:v>1.36811594</c:v>
                      </c:pt>
                      <c:pt idx="533" formatCode="0.00">
                        <c:v>1.35491304</c:v>
                      </c:pt>
                      <c:pt idx="534" formatCode="0.00">
                        <c:v>1.2867681200000001</c:v>
                      </c:pt>
                      <c:pt idx="535" formatCode="0.00">
                        <c:v>1.27036232</c:v>
                      </c:pt>
                      <c:pt idx="536" formatCode="0.00">
                        <c:v>1.36704348</c:v>
                      </c:pt>
                      <c:pt idx="537" formatCode="0.00">
                        <c:v>1.4466087000000001</c:v>
                      </c:pt>
                      <c:pt idx="538" formatCode="0.00">
                        <c:v>1.3718115899999999</c:v>
                      </c:pt>
                      <c:pt idx="539" formatCode="0.00">
                        <c:v>1.38932857</c:v>
                      </c:pt>
                      <c:pt idx="540" formatCode="0.00">
                        <c:v>1.5459571400000001</c:v>
                      </c:pt>
                      <c:pt idx="541" formatCode="0.00">
                        <c:v>1.7246142900000001</c:v>
                      </c:pt>
                      <c:pt idx="542" formatCode="0.00">
                        <c:v>2.0800144899999999</c:v>
                      </c:pt>
                      <c:pt idx="543" formatCode="0.00">
                        <c:v>2.4157681200000001</c:v>
                      </c:pt>
                      <c:pt idx="544" formatCode="0.00">
                        <c:v>2.50231884</c:v>
                      </c:pt>
                      <c:pt idx="545" formatCode="0.00">
                        <c:v>3.0059420299999999</c:v>
                      </c:pt>
                      <c:pt idx="546" formatCode="0.00">
                        <c:v>2.5577647099999998</c:v>
                      </c:pt>
                      <c:pt idx="547" formatCode="0.00">
                        <c:v>2.8867449299999999</c:v>
                      </c:pt>
                      <c:pt idx="548" formatCode="0.00">
                        <c:v>3.2881565199999998</c:v>
                      </c:pt>
                      <c:pt idx="549" formatCode="0.00">
                        <c:v>3.1851173900000003</c:v>
                      </c:pt>
                    </c:numCache>
                  </c:numRef>
                </c:val>
                <c:smooth val="0"/>
                <c:extLst xmlns:c15="http://schemas.microsoft.com/office/drawing/2012/chart">
                  <c:ext xmlns:c16="http://schemas.microsoft.com/office/drawing/2014/chart" uri="{C3380CC4-5D6E-409C-BE32-E72D297353CC}">
                    <c16:uniqueId val="{00000006-A5CC-4439-AE82-2EA881677A8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Zinsreihen!$F$1</c15:sqref>
                        </c15:formulaRef>
                      </c:ext>
                    </c:extLst>
                    <c:strCache>
                      <c:ptCount val="1"/>
                      <c:pt idx="0">
                        <c:v>Geldmarkt Hypotheken, 3 Jahre Rahmen, CHF</c:v>
                      </c:pt>
                    </c:strCache>
                  </c:strRef>
                </c:tx>
                <c:spPr>
                  <a:ln w="158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Zinsreihen!$A$2:$A$558</c15:sqref>
                        </c15:formulaRef>
                      </c:ext>
                    </c:extLst>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extLst xmlns:c15="http://schemas.microsoft.com/office/drawing/2012/chart">
                      <c:ext xmlns:c15="http://schemas.microsoft.com/office/drawing/2012/chart" uri="{02D57815-91ED-43cb-92C2-25804820EDAC}">
                        <c15:formulaRef>
                          <c15:sqref>Zinsreihen!$F$2:$F$551</c15:sqref>
                        </c15:formulaRef>
                      </c:ext>
                    </c:extLst>
                    <c:numCache>
                      <c:formatCode>General</c:formatCode>
                      <c:ptCount val="550"/>
                      <c:pt idx="371">
                        <c:v>3.89</c:v>
                      </c:pt>
                      <c:pt idx="372">
                        <c:v>3.8</c:v>
                      </c:pt>
                      <c:pt idx="373">
                        <c:v>3.89</c:v>
                      </c:pt>
                      <c:pt idx="374">
                        <c:v>3.95</c:v>
                      </c:pt>
                      <c:pt idx="375">
                        <c:v>3.91</c:v>
                      </c:pt>
                      <c:pt idx="376">
                        <c:v>3.87</c:v>
                      </c:pt>
                      <c:pt idx="377">
                        <c:v>3.9</c:v>
                      </c:pt>
                      <c:pt idx="378">
                        <c:v>3.85</c:v>
                      </c:pt>
                      <c:pt idx="379">
                        <c:v>3.84</c:v>
                      </c:pt>
                      <c:pt idx="380">
                        <c:v>3.94</c:v>
                      </c:pt>
                      <c:pt idx="381">
                        <c:v>3.87</c:v>
                      </c:pt>
                      <c:pt idx="382">
                        <c:v>2.56</c:v>
                      </c:pt>
                      <c:pt idx="383">
                        <c:v>1.81</c:v>
                      </c:pt>
                      <c:pt idx="384">
                        <c:v>1.62</c:v>
                      </c:pt>
                      <c:pt idx="385">
                        <c:v>1.6</c:v>
                      </c:pt>
                      <c:pt idx="386">
                        <c:v>1.51</c:v>
                      </c:pt>
                      <c:pt idx="387">
                        <c:v>1.49</c:v>
                      </c:pt>
                      <c:pt idx="388">
                        <c:v>1.46</c:v>
                      </c:pt>
                      <c:pt idx="389">
                        <c:v>1.47</c:v>
                      </c:pt>
                      <c:pt idx="390">
                        <c:v>1.44</c:v>
                      </c:pt>
                      <c:pt idx="391">
                        <c:v>1.4</c:v>
                      </c:pt>
                      <c:pt idx="392">
                        <c:v>1.37</c:v>
                      </c:pt>
                      <c:pt idx="393">
                        <c:v>1.35</c:v>
                      </c:pt>
                      <c:pt idx="394">
                        <c:v>1.33</c:v>
                      </c:pt>
                      <c:pt idx="395">
                        <c:v>1.33</c:v>
                      </c:pt>
                      <c:pt idx="396">
                        <c:v>1.29</c:v>
                      </c:pt>
                      <c:pt idx="397">
                        <c:v>1.28</c:v>
                      </c:pt>
                      <c:pt idx="398">
                        <c:v>1.28</c:v>
                      </c:pt>
                      <c:pt idx="399">
                        <c:v>1.29</c:v>
                      </c:pt>
                      <c:pt idx="400">
                        <c:v>1.18</c:v>
                      </c:pt>
                      <c:pt idx="401">
                        <c:v>1.1599999999999999</c:v>
                      </c:pt>
                      <c:pt idx="402">
                        <c:v>1.21</c:v>
                      </c:pt>
                      <c:pt idx="403">
                        <c:v>1.21</c:v>
                      </c:pt>
                      <c:pt idx="404">
                        <c:v>1.23</c:v>
                      </c:pt>
                      <c:pt idx="405">
                        <c:v>1.22</c:v>
                      </c:pt>
                      <c:pt idx="406">
                        <c:v>1.22</c:v>
                      </c:pt>
                      <c:pt idx="407">
                        <c:v>1.23</c:v>
                      </c:pt>
                      <c:pt idx="408">
                        <c:v>1.24</c:v>
                      </c:pt>
                      <c:pt idx="409">
                        <c:v>1.23</c:v>
                      </c:pt>
                      <c:pt idx="410">
                        <c:v>1.24</c:v>
                      </c:pt>
                      <c:pt idx="411">
                        <c:v>1.25</c:v>
                      </c:pt>
                      <c:pt idx="412">
                        <c:v>1.26</c:v>
                      </c:pt>
                      <c:pt idx="413">
                        <c:v>1.27</c:v>
                      </c:pt>
                      <c:pt idx="414">
                        <c:v>1.27</c:v>
                      </c:pt>
                      <c:pt idx="415">
                        <c:v>1.1499999999999999</c:v>
                      </c:pt>
                      <c:pt idx="416">
                        <c:v>1.1499999999999999</c:v>
                      </c:pt>
                      <c:pt idx="417">
                        <c:v>1.1599999999999999</c:v>
                      </c:pt>
                      <c:pt idx="418">
                        <c:v>1.17</c:v>
                      </c:pt>
                      <c:pt idx="419">
                        <c:v>1.17</c:v>
                      </c:pt>
                      <c:pt idx="420">
                        <c:v>1.18</c:v>
                      </c:pt>
                      <c:pt idx="421">
                        <c:v>1.2</c:v>
                      </c:pt>
                      <c:pt idx="422">
                        <c:v>1.22</c:v>
                      </c:pt>
                      <c:pt idx="423">
                        <c:v>1.22</c:v>
                      </c:pt>
                      <c:pt idx="424">
                        <c:v>1.21</c:v>
                      </c:pt>
                      <c:pt idx="425">
                        <c:v>1.21</c:v>
                      </c:pt>
                      <c:pt idx="426">
                        <c:v>1.2</c:v>
                      </c:pt>
                      <c:pt idx="427">
                        <c:v>1.18</c:v>
                      </c:pt>
                      <c:pt idx="428">
                        <c:v>1.17</c:v>
                      </c:pt>
                      <c:pt idx="429">
                        <c:v>1.17</c:v>
                      </c:pt>
                      <c:pt idx="430">
                        <c:v>1.1599999999999999</c:v>
                      </c:pt>
                      <c:pt idx="431">
                        <c:v>1.1499999999999999</c:v>
                      </c:pt>
                      <c:pt idx="432">
                        <c:v>1.1599999999999999</c:v>
                      </c:pt>
                      <c:pt idx="433">
                        <c:v>1.1599999999999999</c:v>
                      </c:pt>
                      <c:pt idx="434">
                        <c:v>1.17</c:v>
                      </c:pt>
                      <c:pt idx="435">
                        <c:v>1.17</c:v>
                      </c:pt>
                      <c:pt idx="436">
                        <c:v>1.17</c:v>
                      </c:pt>
                      <c:pt idx="437">
                        <c:v>1.17</c:v>
                      </c:pt>
                      <c:pt idx="438">
                        <c:v>1.17</c:v>
                      </c:pt>
                      <c:pt idx="439">
                        <c:v>1.17</c:v>
                      </c:pt>
                      <c:pt idx="440">
                        <c:v>1.17</c:v>
                      </c:pt>
                      <c:pt idx="441">
                        <c:v>1.17</c:v>
                      </c:pt>
                      <c:pt idx="442">
                        <c:v>1.17</c:v>
                      </c:pt>
                      <c:pt idx="443">
                        <c:v>1.17</c:v>
                      </c:pt>
                      <c:pt idx="444">
                        <c:v>1.17</c:v>
                      </c:pt>
                      <c:pt idx="445">
                        <c:v>1.17</c:v>
                      </c:pt>
                      <c:pt idx="446">
                        <c:v>1.17</c:v>
                      </c:pt>
                      <c:pt idx="447">
                        <c:v>1.17</c:v>
                      </c:pt>
                      <c:pt idx="448">
                        <c:v>1.1599999999999999</c:v>
                      </c:pt>
                      <c:pt idx="449">
                        <c:v>1.1499999999999999</c:v>
                      </c:pt>
                      <c:pt idx="450">
                        <c:v>1.17</c:v>
                      </c:pt>
                      <c:pt idx="451">
                        <c:v>1.18</c:v>
                      </c:pt>
                      <c:pt idx="452">
                        <c:v>1.17</c:v>
                      </c:pt>
                      <c:pt idx="453">
                        <c:v>1.18</c:v>
                      </c:pt>
                      <c:pt idx="454">
                        <c:v>1.17</c:v>
                      </c:pt>
                      <c:pt idx="455">
                        <c:v>1.1599999999999999</c:v>
                      </c:pt>
                      <c:pt idx="456">
                        <c:v>1.1299999999999999</c:v>
                      </c:pt>
                      <c:pt idx="457">
                        <c:v>1.1399999999999999</c:v>
                      </c:pt>
                      <c:pt idx="458">
                        <c:v>1.1299999999999999</c:v>
                      </c:pt>
                      <c:pt idx="459">
                        <c:v>1.1299999999999999</c:v>
                      </c:pt>
                      <c:pt idx="460">
                        <c:v>1.1499999999999999</c:v>
                      </c:pt>
                      <c:pt idx="461">
                        <c:v>1.1499999999999999</c:v>
                      </c:pt>
                      <c:pt idx="462">
                        <c:v>1.1399999999999999</c:v>
                      </c:pt>
                      <c:pt idx="463">
                        <c:v>1.1399999999999999</c:v>
                      </c:pt>
                      <c:pt idx="464">
                        <c:v>1.1399999999999999</c:v>
                      </c:pt>
                      <c:pt idx="465">
                        <c:v>1.1299999999999999</c:v>
                      </c:pt>
                      <c:pt idx="466">
                        <c:v>1.1200000000000001</c:v>
                      </c:pt>
                      <c:pt idx="467">
                        <c:v>1.08</c:v>
                      </c:pt>
                      <c:pt idx="468">
                        <c:v>1.08</c:v>
                      </c:pt>
                      <c:pt idx="469">
                        <c:v>1.07</c:v>
                      </c:pt>
                      <c:pt idx="470">
                        <c:v>1.07</c:v>
                      </c:pt>
                      <c:pt idx="471">
                        <c:v>1.07</c:v>
                      </c:pt>
                      <c:pt idx="472">
                        <c:v>1.06</c:v>
                      </c:pt>
                      <c:pt idx="473">
                        <c:v>1.06</c:v>
                      </c:pt>
                      <c:pt idx="474">
                        <c:v>1.05</c:v>
                      </c:pt>
                      <c:pt idx="475">
                        <c:v>1.05</c:v>
                      </c:pt>
                      <c:pt idx="476">
                        <c:v>1.04</c:v>
                      </c:pt>
                      <c:pt idx="477">
                        <c:v>1.04</c:v>
                      </c:pt>
                      <c:pt idx="478">
                        <c:v>1.04</c:v>
                      </c:pt>
                      <c:pt idx="479">
                        <c:v>1.05</c:v>
                      </c:pt>
                      <c:pt idx="480">
                        <c:v>1.03</c:v>
                      </c:pt>
                      <c:pt idx="481">
                        <c:v>1.03</c:v>
                      </c:pt>
                      <c:pt idx="482">
                        <c:v>1.04</c:v>
                      </c:pt>
                      <c:pt idx="483">
                        <c:v>1.03</c:v>
                      </c:pt>
                      <c:pt idx="484">
                        <c:v>1.03</c:v>
                      </c:pt>
                      <c:pt idx="485" formatCode="0.00">
                        <c:v>1.0402631600000001</c:v>
                      </c:pt>
                      <c:pt idx="486" formatCode="0.00">
                        <c:v>1.0396052600000001</c:v>
                      </c:pt>
                      <c:pt idx="487" formatCode="0.00">
                        <c:v>1.0385526299999999</c:v>
                      </c:pt>
                      <c:pt idx="488" formatCode="0.00">
                        <c:v>1.0390789500000002</c:v>
                      </c:pt>
                      <c:pt idx="489" formatCode="0.00">
                        <c:v>1.0385526299999999</c:v>
                      </c:pt>
                      <c:pt idx="490" formatCode="0.00">
                        <c:v>1.0380263199999999</c:v>
                      </c:pt>
                      <c:pt idx="491" formatCode="0.00">
                        <c:v>1.0375641</c:v>
                      </c:pt>
                      <c:pt idx="492" formatCode="0.00">
                        <c:v>1.03934211</c:v>
                      </c:pt>
                      <c:pt idx="493" formatCode="0.00">
                        <c:v>1.03789474</c:v>
                      </c:pt>
                      <c:pt idx="494" formatCode="0.00">
                        <c:v>1.0481578899999999</c:v>
                      </c:pt>
                      <c:pt idx="495" formatCode="0.00">
                        <c:v>1.0502631599999999</c:v>
                      </c:pt>
                      <c:pt idx="496" formatCode="0.00">
                        <c:v>1.0502631599999999</c:v>
                      </c:pt>
                      <c:pt idx="497" formatCode="0.00">
                        <c:v>1.05039474</c:v>
                      </c:pt>
                      <c:pt idx="498" formatCode="0.00">
                        <c:v>1.0449999999999999</c:v>
                      </c:pt>
                      <c:pt idx="499" formatCode="0.00">
                        <c:v>1.04051282</c:v>
                      </c:pt>
                      <c:pt idx="500" formatCode="0.00">
                        <c:v>1.04051282</c:v>
                      </c:pt>
                      <c:pt idx="501" formatCode="0.00">
                        <c:v>1.04038462</c:v>
                      </c:pt>
                      <c:pt idx="502" formatCode="0.00">
                        <c:v>1.0397435900000001</c:v>
                      </c:pt>
                      <c:pt idx="503" formatCode="0.00">
                        <c:v>1.0449999999999999</c:v>
                      </c:pt>
                      <c:pt idx="504" formatCode="0.00">
                        <c:v>1.03222222</c:v>
                      </c:pt>
                      <c:pt idx="505" formatCode="0.00">
                        <c:v>1.0293055600000001</c:v>
                      </c:pt>
                      <c:pt idx="506" formatCode="0.00">
                        <c:v>1.0238888900000001</c:v>
                      </c:pt>
                      <c:pt idx="507" formatCode="0.00">
                        <c:v>1.0183333299999999</c:v>
                      </c:pt>
                      <c:pt idx="508" formatCode="0.00">
                        <c:v>1.01416667</c:v>
                      </c:pt>
                      <c:pt idx="509" formatCode="0.00">
                        <c:v>1.00606061</c:v>
                      </c:pt>
                      <c:pt idx="510" formatCode="0.00">
                        <c:v>0.99848485000000009</c:v>
                      </c:pt>
                      <c:pt idx="511" formatCode="0.00">
                        <c:v>0.99848485000000009</c:v>
                      </c:pt>
                      <c:pt idx="512" formatCode="0.00">
                        <c:v>0.99712120999999998</c:v>
                      </c:pt>
                      <c:pt idx="513" formatCode="0.00">
                        <c:v>0.99484848000000003</c:v>
                      </c:pt>
                      <c:pt idx="514" formatCode="0.00">
                        <c:v>0.99803029999999993</c:v>
                      </c:pt>
                      <c:pt idx="515" formatCode="0.00">
                        <c:v>0.99031250000000004</c:v>
                      </c:pt>
                      <c:pt idx="516" formatCode="0.00">
                        <c:v>1.00015152</c:v>
                      </c:pt>
                      <c:pt idx="517" formatCode="0.00">
                        <c:v>0.99312500000000004</c:v>
                      </c:pt>
                      <c:pt idx="518" formatCode="0.00">
                        <c:v>1.0003124999999999</c:v>
                      </c:pt>
                      <c:pt idx="519" formatCode="0.00">
                        <c:v>1.0090322599999999</c:v>
                      </c:pt>
                      <c:pt idx="520" formatCode="0.00">
                        <c:v>1.0009999999999999</c:v>
                      </c:pt>
                      <c:pt idx="521" formatCode="0.00">
                        <c:v>0.99551723999999997</c:v>
                      </c:pt>
                      <c:pt idx="522" formatCode="0.00">
                        <c:v>0.99137931000000001</c:v>
                      </c:pt>
                      <c:pt idx="523" formatCode="0.00">
                        <c:v>0.98683333000000006</c:v>
                      </c:pt>
                      <c:pt idx="524" formatCode="0.00">
                        <c:v>0.98065216999999993</c:v>
                      </c:pt>
                      <c:pt idx="525" formatCode="0.00">
                        <c:v>0.97954545000000004</c:v>
                      </c:pt>
                      <c:pt idx="526" formatCode="0.00">
                        <c:v>0.96289474000000008</c:v>
                      </c:pt>
                      <c:pt idx="527" formatCode="0.00">
                        <c:v>0.96055555999999997</c:v>
                      </c:pt>
                      <c:pt idx="528" formatCode="0.00">
                        <c:v>1.0012000000000001</c:v>
                      </c:pt>
                      <c:pt idx="529" formatCode="0.00">
                        <c:v>0.99884614999999999</c:v>
                      </c:pt>
                      <c:pt idx="530" formatCode="0.00">
                        <c:v>0.99068965999999992</c:v>
                      </c:pt>
                      <c:pt idx="531" formatCode="0.00">
                        <c:v>0.97687499999999994</c:v>
                      </c:pt>
                      <c:pt idx="532" formatCode="0.00">
                        <c:v>0.97687499999999994</c:v>
                      </c:pt>
                      <c:pt idx="533" formatCode="0.00">
                        <c:v>0.97499999999999998</c:v>
                      </c:pt>
                      <c:pt idx="534" formatCode="0.00">
                        <c:v>0.97152777999999995</c:v>
                      </c:pt>
                      <c:pt idx="535" formatCode="0.00">
                        <c:v>0.96763888999999992</c:v>
                      </c:pt>
                      <c:pt idx="536" formatCode="0.00">
                        <c:v>0.96932432000000002</c:v>
                      </c:pt>
                      <c:pt idx="537" formatCode="0.00">
                        <c:v>0.96418918999999992</c:v>
                      </c:pt>
                      <c:pt idx="538" formatCode="0.00">
                        <c:v>0.96756757000000004</c:v>
                      </c:pt>
                      <c:pt idx="539" formatCode="0.00">
                        <c:v>0.96960525999999991</c:v>
                      </c:pt>
                      <c:pt idx="540" formatCode="0.00">
                        <c:v>0.97473683999999994</c:v>
                      </c:pt>
                      <c:pt idx="541" formatCode="0.00">
                        <c:v>0.97289473999999998</c:v>
                      </c:pt>
                      <c:pt idx="542" formatCode="0.00">
                        <c:v>0.97197367999999995</c:v>
                      </c:pt>
                      <c:pt idx="543" formatCode="0.00">
                        <c:v>0.98289473999999999</c:v>
                      </c:pt>
                      <c:pt idx="544" formatCode="0.00">
                        <c:v>0.99052632000000007</c:v>
                      </c:pt>
                      <c:pt idx="545" formatCode="0.00">
                        <c:v>1.0047368421052629</c:v>
                      </c:pt>
                      <c:pt idx="546" formatCode="0.00">
                        <c:v>1.01054054</c:v>
                      </c:pt>
                      <c:pt idx="547" formatCode="0.00">
                        <c:v>1.01621622</c:v>
                      </c:pt>
                      <c:pt idx="548" formatCode="0.00">
                        <c:v>1.19</c:v>
                      </c:pt>
                      <c:pt idx="549" formatCode="0.00">
                        <c:v>1.29</c:v>
                      </c:pt>
                    </c:numCache>
                  </c:numRef>
                </c:val>
                <c:smooth val="0"/>
                <c:extLst xmlns:c15="http://schemas.microsoft.com/office/drawing/2012/chart">
                  <c:ext xmlns:c16="http://schemas.microsoft.com/office/drawing/2014/chart" uri="{C3380CC4-5D6E-409C-BE32-E72D297353CC}">
                    <c16:uniqueId val="{00000007-A5CC-4439-AE82-2EA881677A8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Zinsreihen!$G$1</c15:sqref>
                        </c15:formulaRef>
                      </c:ext>
                    </c:extLst>
                    <c:strCache>
                      <c:ptCount val="1"/>
                      <c:pt idx="0">
                        <c:v>Geldmarkt Hypotheken, 5 Jahre Rahmen, CHF</c:v>
                      </c:pt>
                    </c:strCache>
                  </c:strRef>
                </c:tx>
                <c:spPr>
                  <a:ln w="158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Zinsreihen!$A$2:$A$558</c15:sqref>
                        </c15:formulaRef>
                      </c:ext>
                    </c:extLst>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extLst xmlns:c15="http://schemas.microsoft.com/office/drawing/2012/chart">
                      <c:ext xmlns:c15="http://schemas.microsoft.com/office/drawing/2012/chart" uri="{02D57815-91ED-43cb-92C2-25804820EDAC}">
                        <c15:formulaRef>
                          <c15:sqref>Zinsreihen!$G$2:$G$551</c15:sqref>
                        </c15:formulaRef>
                      </c:ext>
                    </c:extLst>
                    <c:numCache>
                      <c:formatCode>General</c:formatCode>
                      <c:ptCount val="550"/>
                      <c:pt idx="371">
                        <c:v>3.88</c:v>
                      </c:pt>
                      <c:pt idx="372">
                        <c:v>3.79</c:v>
                      </c:pt>
                      <c:pt idx="373">
                        <c:v>3.86</c:v>
                      </c:pt>
                      <c:pt idx="374">
                        <c:v>3.94</c:v>
                      </c:pt>
                      <c:pt idx="375">
                        <c:v>3.87</c:v>
                      </c:pt>
                      <c:pt idx="376">
                        <c:v>3.81</c:v>
                      </c:pt>
                      <c:pt idx="377">
                        <c:v>3.83</c:v>
                      </c:pt>
                      <c:pt idx="378">
                        <c:v>3.79</c:v>
                      </c:pt>
                      <c:pt idx="379">
                        <c:v>3.77</c:v>
                      </c:pt>
                      <c:pt idx="380">
                        <c:v>3.91</c:v>
                      </c:pt>
                      <c:pt idx="381">
                        <c:v>3.81</c:v>
                      </c:pt>
                      <c:pt idx="382">
                        <c:v>2.33</c:v>
                      </c:pt>
                      <c:pt idx="383">
                        <c:v>1.79</c:v>
                      </c:pt>
                      <c:pt idx="384">
                        <c:v>1.59</c:v>
                      </c:pt>
                      <c:pt idx="385">
                        <c:v>1.58</c:v>
                      </c:pt>
                      <c:pt idx="386">
                        <c:v>1.5</c:v>
                      </c:pt>
                      <c:pt idx="387">
                        <c:v>1.49</c:v>
                      </c:pt>
                      <c:pt idx="388">
                        <c:v>1.44</c:v>
                      </c:pt>
                      <c:pt idx="389">
                        <c:v>1.45</c:v>
                      </c:pt>
                      <c:pt idx="390">
                        <c:v>1.42</c:v>
                      </c:pt>
                      <c:pt idx="391">
                        <c:v>1.37</c:v>
                      </c:pt>
                      <c:pt idx="392">
                        <c:v>1.35</c:v>
                      </c:pt>
                      <c:pt idx="393">
                        <c:v>1.33</c:v>
                      </c:pt>
                      <c:pt idx="394">
                        <c:v>1.31</c:v>
                      </c:pt>
                      <c:pt idx="395">
                        <c:v>1.31</c:v>
                      </c:pt>
                      <c:pt idx="396">
                        <c:v>1.3</c:v>
                      </c:pt>
                      <c:pt idx="397">
                        <c:v>1.29</c:v>
                      </c:pt>
                      <c:pt idx="398">
                        <c:v>1.25</c:v>
                      </c:pt>
                      <c:pt idx="399">
                        <c:v>1.28</c:v>
                      </c:pt>
                      <c:pt idx="400">
                        <c:v>1.1599999999999999</c:v>
                      </c:pt>
                      <c:pt idx="401">
                        <c:v>1.1599999999999999</c:v>
                      </c:pt>
                      <c:pt idx="402">
                        <c:v>1.22</c:v>
                      </c:pt>
                      <c:pt idx="403">
                        <c:v>1.22</c:v>
                      </c:pt>
                      <c:pt idx="404">
                        <c:v>1.24</c:v>
                      </c:pt>
                      <c:pt idx="405">
                        <c:v>1.24</c:v>
                      </c:pt>
                      <c:pt idx="406">
                        <c:v>1.24</c:v>
                      </c:pt>
                      <c:pt idx="407">
                        <c:v>1.25</c:v>
                      </c:pt>
                      <c:pt idx="408">
                        <c:v>1.25</c:v>
                      </c:pt>
                      <c:pt idx="409">
                        <c:v>1.25</c:v>
                      </c:pt>
                      <c:pt idx="410">
                        <c:v>1.26</c:v>
                      </c:pt>
                      <c:pt idx="411">
                        <c:v>1.27</c:v>
                      </c:pt>
                      <c:pt idx="412">
                        <c:v>1.28</c:v>
                      </c:pt>
                      <c:pt idx="413">
                        <c:v>1.3</c:v>
                      </c:pt>
                      <c:pt idx="414">
                        <c:v>1.3</c:v>
                      </c:pt>
                      <c:pt idx="415">
                        <c:v>1.17</c:v>
                      </c:pt>
                      <c:pt idx="416">
                        <c:v>1.17</c:v>
                      </c:pt>
                      <c:pt idx="417">
                        <c:v>1.18</c:v>
                      </c:pt>
                      <c:pt idx="418">
                        <c:v>1.19</c:v>
                      </c:pt>
                      <c:pt idx="419">
                        <c:v>1.2</c:v>
                      </c:pt>
                      <c:pt idx="420">
                        <c:v>1.21</c:v>
                      </c:pt>
                      <c:pt idx="421">
                        <c:v>1.23</c:v>
                      </c:pt>
                      <c:pt idx="422">
                        <c:v>1.25</c:v>
                      </c:pt>
                      <c:pt idx="423">
                        <c:v>1.25</c:v>
                      </c:pt>
                      <c:pt idx="424">
                        <c:v>1.24</c:v>
                      </c:pt>
                      <c:pt idx="425">
                        <c:v>1.23</c:v>
                      </c:pt>
                      <c:pt idx="426">
                        <c:v>1.21</c:v>
                      </c:pt>
                      <c:pt idx="427">
                        <c:v>1.19</c:v>
                      </c:pt>
                      <c:pt idx="428">
                        <c:v>1.19</c:v>
                      </c:pt>
                      <c:pt idx="429">
                        <c:v>1.17</c:v>
                      </c:pt>
                      <c:pt idx="430">
                        <c:v>1.1499999999999999</c:v>
                      </c:pt>
                      <c:pt idx="431">
                        <c:v>1.1399999999999999</c:v>
                      </c:pt>
                      <c:pt idx="432">
                        <c:v>1.1499999999999999</c:v>
                      </c:pt>
                      <c:pt idx="433">
                        <c:v>1.1499999999999999</c:v>
                      </c:pt>
                      <c:pt idx="434">
                        <c:v>1.1599999999999999</c:v>
                      </c:pt>
                      <c:pt idx="435">
                        <c:v>1.1599999999999999</c:v>
                      </c:pt>
                      <c:pt idx="436">
                        <c:v>1.1499999999999999</c:v>
                      </c:pt>
                      <c:pt idx="437">
                        <c:v>1.1599999999999999</c:v>
                      </c:pt>
                      <c:pt idx="438">
                        <c:v>1.1599999999999999</c:v>
                      </c:pt>
                      <c:pt idx="439">
                        <c:v>1.1499999999999999</c:v>
                      </c:pt>
                      <c:pt idx="440">
                        <c:v>1.1599999999999999</c:v>
                      </c:pt>
                      <c:pt idx="441">
                        <c:v>1.1599999999999999</c:v>
                      </c:pt>
                      <c:pt idx="442">
                        <c:v>1.1499999999999999</c:v>
                      </c:pt>
                      <c:pt idx="443">
                        <c:v>1.17</c:v>
                      </c:pt>
                      <c:pt idx="444">
                        <c:v>1.17</c:v>
                      </c:pt>
                      <c:pt idx="445">
                        <c:v>1.1599999999999999</c:v>
                      </c:pt>
                      <c:pt idx="446">
                        <c:v>1.1599999999999999</c:v>
                      </c:pt>
                      <c:pt idx="447">
                        <c:v>1.1599999999999999</c:v>
                      </c:pt>
                      <c:pt idx="448">
                        <c:v>1.1599999999999999</c:v>
                      </c:pt>
                      <c:pt idx="449">
                        <c:v>1.1499999999999999</c:v>
                      </c:pt>
                      <c:pt idx="450">
                        <c:v>1.17</c:v>
                      </c:pt>
                      <c:pt idx="451">
                        <c:v>1.17</c:v>
                      </c:pt>
                      <c:pt idx="452">
                        <c:v>1.1599999999999999</c:v>
                      </c:pt>
                      <c:pt idx="453">
                        <c:v>1.1599999999999999</c:v>
                      </c:pt>
                      <c:pt idx="454">
                        <c:v>1.1499999999999999</c:v>
                      </c:pt>
                      <c:pt idx="455">
                        <c:v>1.1499999999999999</c:v>
                      </c:pt>
                      <c:pt idx="456">
                        <c:v>1.1200000000000001</c:v>
                      </c:pt>
                      <c:pt idx="457">
                        <c:v>1.1299999999999999</c:v>
                      </c:pt>
                      <c:pt idx="458">
                        <c:v>1.1299999999999999</c:v>
                      </c:pt>
                      <c:pt idx="459">
                        <c:v>1.1200000000000001</c:v>
                      </c:pt>
                      <c:pt idx="460">
                        <c:v>1.1200000000000001</c:v>
                      </c:pt>
                      <c:pt idx="461">
                        <c:v>1.1200000000000001</c:v>
                      </c:pt>
                      <c:pt idx="462">
                        <c:v>1.1200000000000001</c:v>
                      </c:pt>
                      <c:pt idx="463">
                        <c:v>1.1200000000000001</c:v>
                      </c:pt>
                      <c:pt idx="464">
                        <c:v>1.1299999999999999</c:v>
                      </c:pt>
                      <c:pt idx="465">
                        <c:v>1.1200000000000001</c:v>
                      </c:pt>
                      <c:pt idx="466">
                        <c:v>1.1200000000000001</c:v>
                      </c:pt>
                      <c:pt idx="467">
                        <c:v>1.0900000000000001</c:v>
                      </c:pt>
                      <c:pt idx="468">
                        <c:v>1.08</c:v>
                      </c:pt>
                      <c:pt idx="469">
                        <c:v>1.08</c:v>
                      </c:pt>
                      <c:pt idx="470">
                        <c:v>1.07</c:v>
                      </c:pt>
                      <c:pt idx="471">
                        <c:v>1.08</c:v>
                      </c:pt>
                      <c:pt idx="472">
                        <c:v>1.07</c:v>
                      </c:pt>
                      <c:pt idx="473">
                        <c:v>1.07</c:v>
                      </c:pt>
                      <c:pt idx="474">
                        <c:v>1.07</c:v>
                      </c:pt>
                      <c:pt idx="475">
                        <c:v>1.06</c:v>
                      </c:pt>
                      <c:pt idx="476">
                        <c:v>1.05</c:v>
                      </c:pt>
                      <c:pt idx="477">
                        <c:v>1.05</c:v>
                      </c:pt>
                      <c:pt idx="478">
                        <c:v>1.05</c:v>
                      </c:pt>
                      <c:pt idx="479">
                        <c:v>1.06</c:v>
                      </c:pt>
                      <c:pt idx="480">
                        <c:v>1.06</c:v>
                      </c:pt>
                      <c:pt idx="481">
                        <c:v>1.06</c:v>
                      </c:pt>
                      <c:pt idx="482">
                        <c:v>1.06</c:v>
                      </c:pt>
                      <c:pt idx="483">
                        <c:v>1.06</c:v>
                      </c:pt>
                      <c:pt idx="484">
                        <c:v>1.06</c:v>
                      </c:pt>
                      <c:pt idx="485" formatCode="0.00">
                        <c:v>1.05428571</c:v>
                      </c:pt>
                      <c:pt idx="486" formatCode="0.00">
                        <c:v>1.05</c:v>
                      </c:pt>
                      <c:pt idx="487" formatCode="0.00">
                        <c:v>1.0490476199999998</c:v>
                      </c:pt>
                      <c:pt idx="488" formatCode="0.00">
                        <c:v>1.05</c:v>
                      </c:pt>
                      <c:pt idx="489" formatCode="0.00">
                        <c:v>1.0490476199999998</c:v>
                      </c:pt>
                      <c:pt idx="490" formatCode="0.00">
                        <c:v>1.0490476199999998</c:v>
                      </c:pt>
                      <c:pt idx="491" formatCode="0.00">
                        <c:v>1.04761905</c:v>
                      </c:pt>
                      <c:pt idx="492" formatCode="0.00">
                        <c:v>1.0505</c:v>
                      </c:pt>
                      <c:pt idx="493" formatCode="0.00">
                        <c:v>1.0505</c:v>
                      </c:pt>
                      <c:pt idx="494" formatCode="0.00">
                        <c:v>1.05315789</c:v>
                      </c:pt>
                      <c:pt idx="495" formatCode="0.00">
                        <c:v>1.05315789</c:v>
                      </c:pt>
                      <c:pt idx="496" formatCode="0.00">
                        <c:v>1.05315789</c:v>
                      </c:pt>
                      <c:pt idx="497" formatCode="0.00">
                        <c:v>1.05315789</c:v>
                      </c:pt>
                      <c:pt idx="498" formatCode="0.00">
                        <c:v>1.0505263199999999</c:v>
                      </c:pt>
                      <c:pt idx="499" formatCode="0.00">
                        <c:v>1.0477777799999999</c:v>
                      </c:pt>
                      <c:pt idx="500" formatCode="0.00">
                        <c:v>1.0477777799999999</c:v>
                      </c:pt>
                      <c:pt idx="501" formatCode="0.00">
                        <c:v>1.0477777799999999</c:v>
                      </c:pt>
                      <c:pt idx="502" formatCode="0.00">
                        <c:v>1.0476470599999999</c:v>
                      </c:pt>
                      <c:pt idx="503" formatCode="0.00">
                        <c:v>1.0535294100000001</c:v>
                      </c:pt>
                      <c:pt idx="504" formatCode="0.00">
                        <c:v>1.04222222</c:v>
                      </c:pt>
                      <c:pt idx="505" formatCode="0.00">
                        <c:v>1.04222222</c:v>
                      </c:pt>
                      <c:pt idx="506" formatCode="0.00">
                        <c:v>1.0388235299999999</c:v>
                      </c:pt>
                      <c:pt idx="507" formatCode="0.00">
                        <c:v>1.02277778</c:v>
                      </c:pt>
                      <c:pt idx="508" formatCode="0.00">
                        <c:v>1.02277778</c:v>
                      </c:pt>
                      <c:pt idx="509" formatCode="0.00">
                        <c:v>1.01176471</c:v>
                      </c:pt>
                      <c:pt idx="510" formatCode="0.00">
                        <c:v>0.99705882000000001</c:v>
                      </c:pt>
                      <c:pt idx="511" formatCode="0.00">
                        <c:v>0.99705882000000001</c:v>
                      </c:pt>
                      <c:pt idx="512" formatCode="0.00">
                        <c:v>0.9888235299999999</c:v>
                      </c:pt>
                      <c:pt idx="513" formatCode="0.00">
                        <c:v>0.98294117999999997</c:v>
                      </c:pt>
                      <c:pt idx="514" formatCode="0.00">
                        <c:v>0.98941175999999997</c:v>
                      </c:pt>
                      <c:pt idx="515" formatCode="0.00">
                        <c:v>0.979375</c:v>
                      </c:pt>
                      <c:pt idx="516" formatCode="0.00">
                        <c:v>0.979375</c:v>
                      </c:pt>
                      <c:pt idx="517" formatCode="0.00">
                        <c:v>0.96466667000000006</c:v>
                      </c:pt>
                      <c:pt idx="518" formatCode="0.00">
                        <c:v>0.97133332999999999</c:v>
                      </c:pt>
                      <c:pt idx="519" formatCode="0.00">
                        <c:v>0.9900000000000001</c:v>
                      </c:pt>
                      <c:pt idx="520" formatCode="0.00">
                        <c:v>0.98642856999999995</c:v>
                      </c:pt>
                      <c:pt idx="521" formatCode="0.00">
                        <c:v>0.98384614999999997</c:v>
                      </c:pt>
                      <c:pt idx="522" formatCode="0.00">
                        <c:v>0.98</c:v>
                      </c:pt>
                      <c:pt idx="523" formatCode="0.00">
                        <c:v>0.98</c:v>
                      </c:pt>
                      <c:pt idx="524" formatCode="0.00">
                        <c:v>0.97727273000000003</c:v>
                      </c:pt>
                      <c:pt idx="525" formatCode="0.00">
                        <c:v>0.97727273000000003</c:v>
                      </c:pt>
                      <c:pt idx="526" formatCode="0.00">
                        <c:v>0.93124999999999991</c:v>
                      </c:pt>
                      <c:pt idx="527" formatCode="0.00">
                        <c:v>0.94374999999999998</c:v>
                      </c:pt>
                      <c:pt idx="528" formatCode="0.00">
                        <c:v>0.99882353000000001</c:v>
                      </c:pt>
                      <c:pt idx="529" formatCode="0.00">
                        <c:v>0.99555556000000012</c:v>
                      </c:pt>
                      <c:pt idx="530" formatCode="0.00">
                        <c:v>0.99052632000000007</c:v>
                      </c:pt>
                      <c:pt idx="531" formatCode="0.00">
                        <c:v>0.98894736999999999</c:v>
                      </c:pt>
                      <c:pt idx="532" formatCode="0.00">
                        <c:v>0.98736842000000002</c:v>
                      </c:pt>
                      <c:pt idx="533" formatCode="0.00">
                        <c:v>0.98142856999999994</c:v>
                      </c:pt>
                      <c:pt idx="534" formatCode="0.00">
                        <c:v>0.98142856999999994</c:v>
                      </c:pt>
                      <c:pt idx="535" formatCode="0.00">
                        <c:v>0.98142856999999994</c:v>
                      </c:pt>
                      <c:pt idx="536" formatCode="0.00">
                        <c:v>0.98047619000000008</c:v>
                      </c:pt>
                      <c:pt idx="537" formatCode="0.00">
                        <c:v>0.98047619000000008</c:v>
                      </c:pt>
                      <c:pt idx="538" formatCode="0.00">
                        <c:v>0.97904762000000001</c:v>
                      </c:pt>
                      <c:pt idx="539" formatCode="0.00">
                        <c:v>0.98886363999999993</c:v>
                      </c:pt>
                      <c:pt idx="540" formatCode="0.00">
                        <c:v>0.98545455000000004</c:v>
                      </c:pt>
                      <c:pt idx="541" formatCode="0.00">
                        <c:v>0.98545455000000004</c:v>
                      </c:pt>
                      <c:pt idx="542" formatCode="0.00">
                        <c:v>0.9900000000000001</c:v>
                      </c:pt>
                      <c:pt idx="543" formatCode="0.00">
                        <c:v>0.99272726999999994</c:v>
                      </c:pt>
                      <c:pt idx="544" formatCode="0.00">
                        <c:v>1.0009090909090901</c:v>
                      </c:pt>
                      <c:pt idx="545" formatCode="0.00">
                        <c:v>1.0286363600000001</c:v>
                      </c:pt>
                      <c:pt idx="546" formatCode="0.00">
                        <c:v>1.0381818199999999</c:v>
                      </c:pt>
                      <c:pt idx="547" formatCode="0.00">
                        <c:v>1.04636364</c:v>
                      </c:pt>
                      <c:pt idx="548" formatCode="0.00">
                        <c:v>1.22</c:v>
                      </c:pt>
                      <c:pt idx="549" formatCode="0.00">
                        <c:v>1.28</c:v>
                      </c:pt>
                    </c:numCache>
                  </c:numRef>
                </c:val>
                <c:smooth val="0"/>
                <c:extLst xmlns:c15="http://schemas.microsoft.com/office/drawing/2012/chart">
                  <c:ext xmlns:c16="http://schemas.microsoft.com/office/drawing/2014/chart" uri="{C3380CC4-5D6E-409C-BE32-E72D297353CC}">
                    <c16:uniqueId val="{00000008-A5CC-4439-AE82-2EA881677A8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Zinsreihen!$H$1</c15:sqref>
                        </c15:formulaRef>
                      </c:ext>
                    </c:extLst>
                    <c:strCache>
                      <c:ptCount val="1"/>
                      <c:pt idx="0">
                        <c:v>Hypotheken - Mit Bindung an Geldmarktzinssätze - Mit Bindung an den SARON-Zinssatz - Laufzeit in Jahren - Unbefristet (vor 2021 LIBOR)</c:v>
                      </c:pt>
                    </c:strCache>
                  </c:strRef>
                </c:tx>
                <c:spPr>
                  <a:ln w="158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Zinsreihen!$A$2:$A$558</c15:sqref>
                        </c15:formulaRef>
                      </c:ext>
                    </c:extLst>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extLst xmlns:c15="http://schemas.microsoft.com/office/drawing/2012/chart">
                      <c:ext xmlns:c15="http://schemas.microsoft.com/office/drawing/2012/chart" uri="{02D57815-91ED-43cb-92C2-25804820EDAC}">
                        <c15:formulaRef>
                          <c15:sqref>Zinsreihen!$H$2:$H$551</c15:sqref>
                        </c15:formulaRef>
                      </c:ext>
                    </c:extLst>
                    <c:numCache>
                      <c:formatCode>General</c:formatCode>
                      <c:ptCount val="550"/>
                      <c:pt idx="371">
                        <c:v>3.79</c:v>
                      </c:pt>
                      <c:pt idx="372">
                        <c:v>3.7</c:v>
                      </c:pt>
                      <c:pt idx="373">
                        <c:v>3.79</c:v>
                      </c:pt>
                      <c:pt idx="374">
                        <c:v>3.8</c:v>
                      </c:pt>
                      <c:pt idx="375">
                        <c:v>3.73</c:v>
                      </c:pt>
                      <c:pt idx="376">
                        <c:v>3.71</c:v>
                      </c:pt>
                      <c:pt idx="377">
                        <c:v>3.69</c:v>
                      </c:pt>
                      <c:pt idx="378">
                        <c:v>3.69</c:v>
                      </c:pt>
                      <c:pt idx="379">
                        <c:v>3.68</c:v>
                      </c:pt>
                      <c:pt idx="380">
                        <c:v>3.82</c:v>
                      </c:pt>
                      <c:pt idx="381">
                        <c:v>3.74</c:v>
                      </c:pt>
                      <c:pt idx="382">
                        <c:v>2.2799999999999998</c:v>
                      </c:pt>
                      <c:pt idx="383">
                        <c:v>1.73</c:v>
                      </c:pt>
                      <c:pt idx="384">
                        <c:v>1.58</c:v>
                      </c:pt>
                      <c:pt idx="385">
                        <c:v>1.55</c:v>
                      </c:pt>
                      <c:pt idx="386">
                        <c:v>1.45</c:v>
                      </c:pt>
                      <c:pt idx="387">
                        <c:v>1.49</c:v>
                      </c:pt>
                      <c:pt idx="388">
                        <c:v>1.46</c:v>
                      </c:pt>
                      <c:pt idx="389">
                        <c:v>1.44</c:v>
                      </c:pt>
                      <c:pt idx="390">
                        <c:v>1.44</c:v>
                      </c:pt>
                      <c:pt idx="391">
                        <c:v>1.39</c:v>
                      </c:pt>
                      <c:pt idx="392">
                        <c:v>1.39</c:v>
                      </c:pt>
                      <c:pt idx="393">
                        <c:v>1.4</c:v>
                      </c:pt>
                      <c:pt idx="394">
                        <c:v>1.37</c:v>
                      </c:pt>
                      <c:pt idx="395">
                        <c:v>1.36</c:v>
                      </c:pt>
                      <c:pt idx="396">
                        <c:v>1.38</c:v>
                      </c:pt>
                      <c:pt idx="397">
                        <c:v>1.32</c:v>
                      </c:pt>
                      <c:pt idx="398">
                        <c:v>1.36</c:v>
                      </c:pt>
                      <c:pt idx="399">
                        <c:v>1.38</c:v>
                      </c:pt>
                      <c:pt idx="400">
                        <c:v>1.25</c:v>
                      </c:pt>
                      <c:pt idx="401">
                        <c:v>1.23</c:v>
                      </c:pt>
                      <c:pt idx="402">
                        <c:v>1.31</c:v>
                      </c:pt>
                      <c:pt idx="403">
                        <c:v>1.29</c:v>
                      </c:pt>
                      <c:pt idx="404">
                        <c:v>1.31</c:v>
                      </c:pt>
                      <c:pt idx="405">
                        <c:v>1.31</c:v>
                      </c:pt>
                      <c:pt idx="406">
                        <c:v>1.31</c:v>
                      </c:pt>
                      <c:pt idx="407">
                        <c:v>1.31</c:v>
                      </c:pt>
                      <c:pt idx="408">
                        <c:v>1.31</c:v>
                      </c:pt>
                      <c:pt idx="409">
                        <c:v>1.32</c:v>
                      </c:pt>
                      <c:pt idx="410">
                        <c:v>1.32</c:v>
                      </c:pt>
                      <c:pt idx="411">
                        <c:v>1.35</c:v>
                      </c:pt>
                      <c:pt idx="412">
                        <c:v>1.34</c:v>
                      </c:pt>
                      <c:pt idx="413">
                        <c:v>1.33</c:v>
                      </c:pt>
                      <c:pt idx="414">
                        <c:v>1.34</c:v>
                      </c:pt>
                      <c:pt idx="415">
                        <c:v>1.1599999999999999</c:v>
                      </c:pt>
                      <c:pt idx="416">
                        <c:v>1.18</c:v>
                      </c:pt>
                      <c:pt idx="417">
                        <c:v>1.2</c:v>
                      </c:pt>
                      <c:pt idx="418">
                        <c:v>1.22</c:v>
                      </c:pt>
                      <c:pt idx="419">
                        <c:v>1.22</c:v>
                      </c:pt>
                      <c:pt idx="420">
                        <c:v>1.24</c:v>
                      </c:pt>
                      <c:pt idx="421">
                        <c:v>1.25</c:v>
                      </c:pt>
                      <c:pt idx="422">
                        <c:v>1.28</c:v>
                      </c:pt>
                      <c:pt idx="423">
                        <c:v>1.29</c:v>
                      </c:pt>
                      <c:pt idx="424">
                        <c:v>1.26</c:v>
                      </c:pt>
                      <c:pt idx="425">
                        <c:v>1.24</c:v>
                      </c:pt>
                      <c:pt idx="426">
                        <c:v>1.23</c:v>
                      </c:pt>
                      <c:pt idx="427">
                        <c:v>1.21</c:v>
                      </c:pt>
                      <c:pt idx="428">
                        <c:v>1.21</c:v>
                      </c:pt>
                      <c:pt idx="429">
                        <c:v>1.23</c:v>
                      </c:pt>
                      <c:pt idx="430">
                        <c:v>1.25</c:v>
                      </c:pt>
                      <c:pt idx="431">
                        <c:v>1.24</c:v>
                      </c:pt>
                      <c:pt idx="432">
                        <c:v>1.25</c:v>
                      </c:pt>
                      <c:pt idx="433">
                        <c:v>1.26</c:v>
                      </c:pt>
                      <c:pt idx="434">
                        <c:v>1.26</c:v>
                      </c:pt>
                      <c:pt idx="435">
                        <c:v>1.26</c:v>
                      </c:pt>
                      <c:pt idx="436">
                        <c:v>1.26</c:v>
                      </c:pt>
                      <c:pt idx="437">
                        <c:v>1.26</c:v>
                      </c:pt>
                      <c:pt idx="438">
                        <c:v>1.26</c:v>
                      </c:pt>
                      <c:pt idx="439">
                        <c:v>1.26</c:v>
                      </c:pt>
                      <c:pt idx="440">
                        <c:v>1.26</c:v>
                      </c:pt>
                      <c:pt idx="441">
                        <c:v>1.26</c:v>
                      </c:pt>
                      <c:pt idx="442">
                        <c:v>1.26</c:v>
                      </c:pt>
                      <c:pt idx="443">
                        <c:v>1.26</c:v>
                      </c:pt>
                      <c:pt idx="444">
                        <c:v>1.26</c:v>
                      </c:pt>
                      <c:pt idx="445">
                        <c:v>1.26</c:v>
                      </c:pt>
                      <c:pt idx="446">
                        <c:v>1.26</c:v>
                      </c:pt>
                      <c:pt idx="447">
                        <c:v>1.18</c:v>
                      </c:pt>
                      <c:pt idx="448">
                        <c:v>1.18</c:v>
                      </c:pt>
                      <c:pt idx="449">
                        <c:v>1.18</c:v>
                      </c:pt>
                      <c:pt idx="450">
                        <c:v>1.21</c:v>
                      </c:pt>
                      <c:pt idx="451">
                        <c:v>1.21</c:v>
                      </c:pt>
                      <c:pt idx="452">
                        <c:v>1.2</c:v>
                      </c:pt>
                      <c:pt idx="453">
                        <c:v>1.21</c:v>
                      </c:pt>
                      <c:pt idx="454">
                        <c:v>1.2</c:v>
                      </c:pt>
                      <c:pt idx="455">
                        <c:v>1.18</c:v>
                      </c:pt>
                      <c:pt idx="456">
                        <c:v>1.1499999999999999</c:v>
                      </c:pt>
                      <c:pt idx="457">
                        <c:v>1.1200000000000001</c:v>
                      </c:pt>
                      <c:pt idx="458">
                        <c:v>1.1399999999999999</c:v>
                      </c:pt>
                      <c:pt idx="459">
                        <c:v>1.1499999999999999</c:v>
                      </c:pt>
                      <c:pt idx="460">
                        <c:v>1.1499999999999999</c:v>
                      </c:pt>
                      <c:pt idx="461">
                        <c:v>1.1599999999999999</c:v>
                      </c:pt>
                      <c:pt idx="462">
                        <c:v>1.1599999999999999</c:v>
                      </c:pt>
                      <c:pt idx="463">
                        <c:v>1.1599999999999999</c:v>
                      </c:pt>
                      <c:pt idx="464">
                        <c:v>1.1599999999999999</c:v>
                      </c:pt>
                      <c:pt idx="465">
                        <c:v>1.18</c:v>
                      </c:pt>
                      <c:pt idx="466">
                        <c:v>1.18</c:v>
                      </c:pt>
                      <c:pt idx="467">
                        <c:v>1.1200000000000001</c:v>
                      </c:pt>
                      <c:pt idx="468">
                        <c:v>1.1000000000000001</c:v>
                      </c:pt>
                      <c:pt idx="469">
                        <c:v>1.0900000000000001</c:v>
                      </c:pt>
                      <c:pt idx="470">
                        <c:v>1.0900000000000001</c:v>
                      </c:pt>
                      <c:pt idx="471">
                        <c:v>1.1000000000000001</c:v>
                      </c:pt>
                      <c:pt idx="472">
                        <c:v>1.1000000000000001</c:v>
                      </c:pt>
                      <c:pt idx="473">
                        <c:v>1.1100000000000001</c:v>
                      </c:pt>
                      <c:pt idx="474">
                        <c:v>1.1100000000000001</c:v>
                      </c:pt>
                      <c:pt idx="475">
                        <c:v>1.1000000000000001</c:v>
                      </c:pt>
                      <c:pt idx="476">
                        <c:v>1.1000000000000001</c:v>
                      </c:pt>
                      <c:pt idx="477">
                        <c:v>1.1100000000000001</c:v>
                      </c:pt>
                      <c:pt idx="478">
                        <c:v>1.0900000000000001</c:v>
                      </c:pt>
                      <c:pt idx="479">
                        <c:v>1.0900000000000001</c:v>
                      </c:pt>
                      <c:pt idx="480">
                        <c:v>1.0900000000000001</c:v>
                      </c:pt>
                      <c:pt idx="481">
                        <c:v>1.0900000000000001</c:v>
                      </c:pt>
                      <c:pt idx="482">
                        <c:v>1.0900000000000001</c:v>
                      </c:pt>
                      <c:pt idx="483">
                        <c:v>1.0900000000000001</c:v>
                      </c:pt>
                      <c:pt idx="484">
                        <c:v>1.0900000000000001</c:v>
                      </c:pt>
                      <c:pt idx="485" formatCode="0.00">
                        <c:v>1.075</c:v>
                      </c:pt>
                      <c:pt idx="486" formatCode="0.00">
                        <c:v>1.075</c:v>
                      </c:pt>
                      <c:pt idx="487" formatCode="0.00">
                        <c:v>1.075</c:v>
                      </c:pt>
                      <c:pt idx="488" formatCode="0.00">
                        <c:v>1.075</c:v>
                      </c:pt>
                      <c:pt idx="489" formatCode="0.00">
                        <c:v>1.0583333300000002</c:v>
                      </c:pt>
                      <c:pt idx="490" formatCode="0.00">
                        <c:v>1.0583333300000002</c:v>
                      </c:pt>
                      <c:pt idx="491" formatCode="0.00">
                        <c:v>1.0583333300000002</c:v>
                      </c:pt>
                      <c:pt idx="492" formatCode="0.00">
                        <c:v>1.05</c:v>
                      </c:pt>
                      <c:pt idx="493" formatCode="0.00">
                        <c:v>1.05</c:v>
                      </c:pt>
                      <c:pt idx="494" formatCode="0.00">
                        <c:v>1.05</c:v>
                      </c:pt>
                      <c:pt idx="495" formatCode="0.00">
                        <c:v>1.05</c:v>
                      </c:pt>
                      <c:pt idx="496" formatCode="0.00">
                        <c:v>1.05</c:v>
                      </c:pt>
                      <c:pt idx="497" formatCode="0.00">
                        <c:v>1.05</c:v>
                      </c:pt>
                      <c:pt idx="498" formatCode="0.00">
                        <c:v>1.05</c:v>
                      </c:pt>
                      <c:pt idx="499" formatCode="0.00">
                        <c:v>1.05</c:v>
                      </c:pt>
                      <c:pt idx="500" formatCode="0.00">
                        <c:v>1.05</c:v>
                      </c:pt>
                      <c:pt idx="501" formatCode="0.00">
                        <c:v>1.0416666700000001</c:v>
                      </c:pt>
                      <c:pt idx="502" formatCode="0.00">
                        <c:v>1.0423076899999999</c:v>
                      </c:pt>
                      <c:pt idx="503" formatCode="0.00">
                        <c:v>1.0423076899999999</c:v>
                      </c:pt>
                      <c:pt idx="504" formatCode="0.00">
                        <c:v>1.0423076899999999</c:v>
                      </c:pt>
                      <c:pt idx="505" formatCode="0.00">
                        <c:v>1.0423076899999999</c:v>
                      </c:pt>
                      <c:pt idx="506" formatCode="0.00">
                        <c:v>1.0423076899999999</c:v>
                      </c:pt>
                      <c:pt idx="507" formatCode="0.00">
                        <c:v>1.03461538</c:v>
                      </c:pt>
                      <c:pt idx="508" formatCode="0.00">
                        <c:v>1.03461538</c:v>
                      </c:pt>
                      <c:pt idx="509" formatCode="0.00">
                        <c:v>1.02692308</c:v>
                      </c:pt>
                      <c:pt idx="510" formatCode="0.00">
                        <c:v>1.0230769200000001</c:v>
                      </c:pt>
                      <c:pt idx="511" formatCode="0.00">
                        <c:v>1.0192307700000001</c:v>
                      </c:pt>
                      <c:pt idx="512" formatCode="0.00">
                        <c:v>1.03333333</c:v>
                      </c:pt>
                      <c:pt idx="513" formatCode="0.00">
                        <c:v>1.03333333</c:v>
                      </c:pt>
                      <c:pt idx="514" formatCode="0.00">
                        <c:v>1.0416666700000001</c:v>
                      </c:pt>
                      <c:pt idx="515" formatCode="0.00">
                        <c:v>1.0416666700000001</c:v>
                      </c:pt>
                      <c:pt idx="516" formatCode="0.00">
                        <c:v>1.0416666700000001</c:v>
                      </c:pt>
                      <c:pt idx="517" formatCode="0.00">
                        <c:v>1.0416666700000001</c:v>
                      </c:pt>
                      <c:pt idx="518" formatCode="0.00">
                        <c:v>1.0416666700000001</c:v>
                      </c:pt>
                      <c:pt idx="519" formatCode="0.00">
                        <c:v>1.0416666700000001</c:v>
                      </c:pt>
                      <c:pt idx="520" formatCode="0.00">
                        <c:v>1.0416666700000001</c:v>
                      </c:pt>
                      <c:pt idx="521" formatCode="0.00">
                        <c:v>1.0416666700000001</c:v>
                      </c:pt>
                      <c:pt idx="522" formatCode="0.00">
                        <c:v>1.0416666700000001</c:v>
                      </c:pt>
                      <c:pt idx="523" formatCode="0.00">
                        <c:v>1.0416666700000001</c:v>
                      </c:pt>
                      <c:pt idx="524" formatCode="0.00">
                        <c:v>1.0416666700000001</c:v>
                      </c:pt>
                      <c:pt idx="525" formatCode="0.00">
                        <c:v>1.02727273</c:v>
                      </c:pt>
                      <c:pt idx="526" formatCode="0.00">
                        <c:v>1.02727273</c:v>
                      </c:pt>
                      <c:pt idx="527" formatCode="0.00">
                        <c:v>1.02727273</c:v>
                      </c:pt>
                      <c:pt idx="528" formatCode="0.00">
                        <c:v>1.1633333299999999</c:v>
                      </c:pt>
                      <c:pt idx="529" formatCode="0.00">
                        <c:v>1.1225000000000001</c:v>
                      </c:pt>
                      <c:pt idx="530" formatCode="0.00">
                        <c:v>1.0748333299999999</c:v>
                      </c:pt>
                      <c:pt idx="531" formatCode="0.00">
                        <c:v>1.06842857</c:v>
                      </c:pt>
                      <c:pt idx="532" formatCode="0.00">
                        <c:v>1.0598750000000001</c:v>
                      </c:pt>
                      <c:pt idx="533" formatCode="0.00">
                        <c:v>1.07211111</c:v>
                      </c:pt>
                      <c:pt idx="534" formatCode="0.00">
                        <c:v>1.0448999999999999</c:v>
                      </c:pt>
                      <c:pt idx="535" formatCode="0.00">
                        <c:v>1.0249166699999999</c:v>
                      </c:pt>
                      <c:pt idx="536" formatCode="0.00">
                        <c:v>1.01146154</c:v>
                      </c:pt>
                      <c:pt idx="537" formatCode="0.00">
                        <c:v>0.99992857000000013</c:v>
                      </c:pt>
                      <c:pt idx="538" formatCode="0.00">
                        <c:v>0.99992857000000013</c:v>
                      </c:pt>
                      <c:pt idx="539" formatCode="0.00">
                        <c:v>0.99992857000000013</c:v>
                      </c:pt>
                      <c:pt idx="540" formatCode="0.00">
                        <c:v>0.99992857000000013</c:v>
                      </c:pt>
                      <c:pt idx="541" formatCode="0.00">
                        <c:v>0.99992857000000013</c:v>
                      </c:pt>
                      <c:pt idx="542" formatCode="0.00">
                        <c:v>0.99992857000000013</c:v>
                      </c:pt>
                      <c:pt idx="543" formatCode="0.00">
                        <c:v>0.99992857000000013</c:v>
                      </c:pt>
                      <c:pt idx="544" formatCode="0.00">
                        <c:v>1.0070714300000001</c:v>
                      </c:pt>
                      <c:pt idx="545" formatCode="0.00">
                        <c:v>1.0070714300000001</c:v>
                      </c:pt>
                      <c:pt idx="546" formatCode="0.00">
                        <c:v>1.0070714300000001</c:v>
                      </c:pt>
                      <c:pt idx="547" formatCode="0.00">
                        <c:v>1.0070714300000001</c:v>
                      </c:pt>
                      <c:pt idx="548" formatCode="0.00">
                        <c:v>1.0392142900000001</c:v>
                      </c:pt>
                      <c:pt idx="549" formatCode="0.00">
                        <c:v>1.41</c:v>
                      </c:pt>
                    </c:numCache>
                  </c:numRef>
                </c:val>
                <c:smooth val="0"/>
                <c:extLst xmlns:c15="http://schemas.microsoft.com/office/drawing/2012/chart">
                  <c:ext xmlns:c16="http://schemas.microsoft.com/office/drawing/2014/chart" uri="{C3380CC4-5D6E-409C-BE32-E72D297353CC}">
                    <c16:uniqueId val="{00000009-A5CC-4439-AE82-2EA881677A8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Zinsreihen!$L$1</c15:sqref>
                        </c15:formulaRef>
                      </c:ext>
                    </c:extLst>
                    <c:strCache>
                      <c:ptCount val="1"/>
                      <c:pt idx="0">
                        <c:v>Mittelwert Festhypotheken BEKB (2-10y)</c:v>
                      </c:pt>
                    </c:strCache>
                  </c:strRef>
                </c:tx>
                <c:spPr>
                  <a:ln w="158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Zinsreihen!$A$2:$A$558</c15:sqref>
                        </c15:formulaRef>
                      </c:ext>
                    </c:extLst>
                    <c:strCache>
                      <c:ptCount val="557"/>
                      <c:pt idx="0">
                        <c:v>1977-01</c:v>
                      </c:pt>
                      <c:pt idx="1">
                        <c:v>1977-02</c:v>
                      </c:pt>
                      <c:pt idx="2">
                        <c:v>1977-03</c:v>
                      </c:pt>
                      <c:pt idx="3">
                        <c:v>1977-04</c:v>
                      </c:pt>
                      <c:pt idx="4">
                        <c:v>1977-05</c:v>
                      </c:pt>
                      <c:pt idx="5">
                        <c:v>1977-06</c:v>
                      </c:pt>
                      <c:pt idx="6">
                        <c:v>1977-07</c:v>
                      </c:pt>
                      <c:pt idx="7">
                        <c:v>1977-08</c:v>
                      </c:pt>
                      <c:pt idx="8">
                        <c:v>1977-09</c:v>
                      </c:pt>
                      <c:pt idx="9">
                        <c:v>1977-10</c:v>
                      </c:pt>
                      <c:pt idx="10">
                        <c:v>1977-11</c:v>
                      </c:pt>
                      <c:pt idx="11">
                        <c:v>1977-12</c:v>
                      </c:pt>
                      <c:pt idx="12">
                        <c:v>1978-01</c:v>
                      </c:pt>
                      <c:pt idx="13">
                        <c:v>1978-02</c:v>
                      </c:pt>
                      <c:pt idx="14">
                        <c:v>1978-03</c:v>
                      </c:pt>
                      <c:pt idx="15">
                        <c:v>1978-04</c:v>
                      </c:pt>
                      <c:pt idx="16">
                        <c:v>1978-05</c:v>
                      </c:pt>
                      <c:pt idx="17">
                        <c:v>1978-06</c:v>
                      </c:pt>
                      <c:pt idx="18">
                        <c:v>1978-07</c:v>
                      </c:pt>
                      <c:pt idx="19">
                        <c:v>1978-08</c:v>
                      </c:pt>
                      <c:pt idx="20">
                        <c:v>1978-09</c:v>
                      </c:pt>
                      <c:pt idx="21">
                        <c:v>1978-10</c:v>
                      </c:pt>
                      <c:pt idx="22">
                        <c:v>1978-11</c:v>
                      </c:pt>
                      <c:pt idx="23">
                        <c:v>1978-12</c:v>
                      </c:pt>
                      <c:pt idx="24">
                        <c:v>1979-01</c:v>
                      </c:pt>
                      <c:pt idx="25">
                        <c:v>1979-02</c:v>
                      </c:pt>
                      <c:pt idx="26">
                        <c:v>1979-03</c:v>
                      </c:pt>
                      <c:pt idx="27">
                        <c:v>1979-04</c:v>
                      </c:pt>
                      <c:pt idx="28">
                        <c:v>1979-05</c:v>
                      </c:pt>
                      <c:pt idx="29">
                        <c:v>1979-06</c:v>
                      </c:pt>
                      <c:pt idx="30">
                        <c:v>1979-07</c:v>
                      </c:pt>
                      <c:pt idx="31">
                        <c:v>1979-08</c:v>
                      </c:pt>
                      <c:pt idx="32">
                        <c:v>1979-09</c:v>
                      </c:pt>
                      <c:pt idx="33">
                        <c:v>1979-10</c:v>
                      </c:pt>
                      <c:pt idx="34">
                        <c:v>1979-11</c:v>
                      </c:pt>
                      <c:pt idx="35">
                        <c:v>1979-12</c:v>
                      </c:pt>
                      <c:pt idx="36">
                        <c:v>1980-01</c:v>
                      </c:pt>
                      <c:pt idx="37">
                        <c:v>1980-02</c:v>
                      </c:pt>
                      <c:pt idx="38">
                        <c:v>1980-03</c:v>
                      </c:pt>
                      <c:pt idx="39">
                        <c:v>1980-04</c:v>
                      </c:pt>
                      <c:pt idx="40">
                        <c:v>1980-05</c:v>
                      </c:pt>
                      <c:pt idx="41">
                        <c:v>1980-06</c:v>
                      </c:pt>
                      <c:pt idx="42">
                        <c:v>1980-07</c:v>
                      </c:pt>
                      <c:pt idx="43">
                        <c:v>1980-08</c:v>
                      </c:pt>
                      <c:pt idx="44">
                        <c:v>1980-09</c:v>
                      </c:pt>
                      <c:pt idx="45">
                        <c:v>1980-10</c:v>
                      </c:pt>
                      <c:pt idx="46">
                        <c:v>1980-11</c:v>
                      </c:pt>
                      <c:pt idx="47">
                        <c:v>1980-12</c:v>
                      </c:pt>
                      <c:pt idx="48">
                        <c:v>1981-01</c:v>
                      </c:pt>
                      <c:pt idx="49">
                        <c:v>1981-02</c:v>
                      </c:pt>
                      <c:pt idx="50">
                        <c:v>1981-03</c:v>
                      </c:pt>
                      <c:pt idx="51">
                        <c:v>1981-04</c:v>
                      </c:pt>
                      <c:pt idx="52">
                        <c:v>1981-05</c:v>
                      </c:pt>
                      <c:pt idx="53">
                        <c:v>1981-06</c:v>
                      </c:pt>
                      <c:pt idx="54">
                        <c:v>1981-07</c:v>
                      </c:pt>
                      <c:pt idx="55">
                        <c:v>1981-08</c:v>
                      </c:pt>
                      <c:pt idx="56">
                        <c:v>1981-09</c:v>
                      </c:pt>
                      <c:pt idx="57">
                        <c:v>1981-10</c:v>
                      </c:pt>
                      <c:pt idx="58">
                        <c:v>1981-11</c:v>
                      </c:pt>
                      <c:pt idx="59">
                        <c:v>1981-12</c:v>
                      </c:pt>
                      <c:pt idx="60">
                        <c:v>1982-01</c:v>
                      </c:pt>
                      <c:pt idx="61">
                        <c:v>1982-02</c:v>
                      </c:pt>
                      <c:pt idx="62">
                        <c:v>1982-03</c:v>
                      </c:pt>
                      <c:pt idx="63">
                        <c:v>1982-04</c:v>
                      </c:pt>
                      <c:pt idx="64">
                        <c:v>1982-05</c:v>
                      </c:pt>
                      <c:pt idx="65">
                        <c:v>1982-06</c:v>
                      </c:pt>
                      <c:pt idx="66">
                        <c:v>1982-07</c:v>
                      </c:pt>
                      <c:pt idx="67">
                        <c:v>1982-08</c:v>
                      </c:pt>
                      <c:pt idx="68">
                        <c:v>1982-09</c:v>
                      </c:pt>
                      <c:pt idx="69">
                        <c:v>1982-10</c:v>
                      </c:pt>
                      <c:pt idx="70">
                        <c:v>1982-11</c:v>
                      </c:pt>
                      <c:pt idx="71">
                        <c:v>1982-12</c:v>
                      </c:pt>
                      <c:pt idx="72">
                        <c:v>1983-01</c:v>
                      </c:pt>
                      <c:pt idx="73">
                        <c:v>1983-02</c:v>
                      </c:pt>
                      <c:pt idx="74">
                        <c:v>1983-03</c:v>
                      </c:pt>
                      <c:pt idx="75">
                        <c:v>1983-04</c:v>
                      </c:pt>
                      <c:pt idx="76">
                        <c:v>1983-05</c:v>
                      </c:pt>
                      <c:pt idx="77">
                        <c:v>1983-06</c:v>
                      </c:pt>
                      <c:pt idx="78">
                        <c:v>1983-07</c:v>
                      </c:pt>
                      <c:pt idx="79">
                        <c:v>1983-08</c:v>
                      </c:pt>
                      <c:pt idx="80">
                        <c:v>1983-09</c:v>
                      </c:pt>
                      <c:pt idx="81">
                        <c:v>1983-10</c:v>
                      </c:pt>
                      <c:pt idx="82">
                        <c:v>1983-11</c:v>
                      </c:pt>
                      <c:pt idx="83">
                        <c:v>1983-12</c:v>
                      </c:pt>
                      <c:pt idx="84">
                        <c:v>1984-01</c:v>
                      </c:pt>
                      <c:pt idx="85">
                        <c:v>1984-02</c:v>
                      </c:pt>
                      <c:pt idx="86">
                        <c:v>1984-03</c:v>
                      </c:pt>
                      <c:pt idx="87">
                        <c:v>1984-04</c:v>
                      </c:pt>
                      <c:pt idx="88">
                        <c:v>1984-05</c:v>
                      </c:pt>
                      <c:pt idx="89">
                        <c:v>1984-06</c:v>
                      </c:pt>
                      <c:pt idx="90">
                        <c:v>1984-07</c:v>
                      </c:pt>
                      <c:pt idx="91">
                        <c:v>1984-08</c:v>
                      </c:pt>
                      <c:pt idx="92">
                        <c:v>1984-09</c:v>
                      </c:pt>
                      <c:pt idx="93">
                        <c:v>1984-10</c:v>
                      </c:pt>
                      <c:pt idx="94">
                        <c:v>1984-11</c:v>
                      </c:pt>
                      <c:pt idx="95">
                        <c:v>1984-12</c:v>
                      </c:pt>
                      <c:pt idx="96">
                        <c:v>1985-01</c:v>
                      </c:pt>
                      <c:pt idx="97">
                        <c:v>1985-02</c:v>
                      </c:pt>
                      <c:pt idx="98">
                        <c:v>1985-03</c:v>
                      </c:pt>
                      <c:pt idx="99">
                        <c:v>1985-04</c:v>
                      </c:pt>
                      <c:pt idx="100">
                        <c:v>1985-05</c:v>
                      </c:pt>
                      <c:pt idx="101">
                        <c:v>1985-06</c:v>
                      </c:pt>
                      <c:pt idx="102">
                        <c:v>1985-07</c:v>
                      </c:pt>
                      <c:pt idx="103">
                        <c:v>1985-08</c:v>
                      </c:pt>
                      <c:pt idx="104">
                        <c:v>1985-09</c:v>
                      </c:pt>
                      <c:pt idx="105">
                        <c:v>1985-10</c:v>
                      </c:pt>
                      <c:pt idx="106">
                        <c:v>1985-11</c:v>
                      </c:pt>
                      <c:pt idx="107">
                        <c:v>1985-12</c:v>
                      </c:pt>
                      <c:pt idx="108">
                        <c:v>1986-01</c:v>
                      </c:pt>
                      <c:pt idx="109">
                        <c:v>1986-02</c:v>
                      </c:pt>
                      <c:pt idx="110">
                        <c:v>1986-03</c:v>
                      </c:pt>
                      <c:pt idx="111">
                        <c:v>1986-04</c:v>
                      </c:pt>
                      <c:pt idx="112">
                        <c:v>1986-05</c:v>
                      </c:pt>
                      <c:pt idx="113">
                        <c:v>1986-06</c:v>
                      </c:pt>
                      <c:pt idx="114">
                        <c:v>1986-07</c:v>
                      </c:pt>
                      <c:pt idx="115">
                        <c:v>1986-08</c:v>
                      </c:pt>
                      <c:pt idx="116">
                        <c:v>1986-09</c:v>
                      </c:pt>
                      <c:pt idx="117">
                        <c:v>1986-10</c:v>
                      </c:pt>
                      <c:pt idx="118">
                        <c:v>1986-11</c:v>
                      </c:pt>
                      <c:pt idx="119">
                        <c:v>1986-12</c:v>
                      </c:pt>
                      <c:pt idx="120">
                        <c:v>1987-01</c:v>
                      </c:pt>
                      <c:pt idx="121">
                        <c:v>1987-02</c:v>
                      </c:pt>
                      <c:pt idx="122">
                        <c:v>1987-03</c:v>
                      </c:pt>
                      <c:pt idx="123">
                        <c:v>1987-04</c:v>
                      </c:pt>
                      <c:pt idx="124">
                        <c:v>1987-05</c:v>
                      </c:pt>
                      <c:pt idx="125">
                        <c:v>1987-06</c:v>
                      </c:pt>
                      <c:pt idx="126">
                        <c:v>1987-07</c:v>
                      </c:pt>
                      <c:pt idx="127">
                        <c:v>1987-08</c:v>
                      </c:pt>
                      <c:pt idx="128">
                        <c:v>1987-09</c:v>
                      </c:pt>
                      <c:pt idx="129">
                        <c:v>1987-10</c:v>
                      </c:pt>
                      <c:pt idx="130">
                        <c:v>1987-11</c:v>
                      </c:pt>
                      <c:pt idx="131">
                        <c:v>1987-12</c:v>
                      </c:pt>
                      <c:pt idx="132">
                        <c:v>1988-01</c:v>
                      </c:pt>
                      <c:pt idx="133">
                        <c:v>1988-02</c:v>
                      </c:pt>
                      <c:pt idx="134">
                        <c:v>1988-03</c:v>
                      </c:pt>
                      <c:pt idx="135">
                        <c:v>1988-04</c:v>
                      </c:pt>
                      <c:pt idx="136">
                        <c:v>1988-05</c:v>
                      </c:pt>
                      <c:pt idx="137">
                        <c:v>1988-06</c:v>
                      </c:pt>
                      <c:pt idx="138">
                        <c:v>1988-07</c:v>
                      </c:pt>
                      <c:pt idx="139">
                        <c:v>1988-08</c:v>
                      </c:pt>
                      <c:pt idx="140">
                        <c:v>1988-09</c:v>
                      </c:pt>
                      <c:pt idx="141">
                        <c:v>1988-10</c:v>
                      </c:pt>
                      <c:pt idx="142">
                        <c:v>1988-11</c:v>
                      </c:pt>
                      <c:pt idx="143">
                        <c:v>1988-12</c:v>
                      </c:pt>
                      <c:pt idx="144">
                        <c:v>1989-01</c:v>
                      </c:pt>
                      <c:pt idx="145">
                        <c:v>1989-02</c:v>
                      </c:pt>
                      <c:pt idx="146">
                        <c:v>1989-03</c:v>
                      </c:pt>
                      <c:pt idx="147">
                        <c:v>1989-04</c:v>
                      </c:pt>
                      <c:pt idx="148">
                        <c:v>1989-05</c:v>
                      </c:pt>
                      <c:pt idx="149">
                        <c:v>1989-06</c:v>
                      </c:pt>
                      <c:pt idx="150">
                        <c:v>1989-07</c:v>
                      </c:pt>
                      <c:pt idx="151">
                        <c:v>1989-08</c:v>
                      </c:pt>
                      <c:pt idx="152">
                        <c:v>1989-09</c:v>
                      </c:pt>
                      <c:pt idx="153">
                        <c:v>1989-10</c:v>
                      </c:pt>
                      <c:pt idx="154">
                        <c:v>1989-11</c:v>
                      </c:pt>
                      <c:pt idx="155">
                        <c:v>1989-12</c:v>
                      </c:pt>
                      <c:pt idx="156">
                        <c:v>1990-01</c:v>
                      </c:pt>
                      <c:pt idx="157">
                        <c:v>1990-02</c:v>
                      </c:pt>
                      <c:pt idx="158">
                        <c:v>1990-03</c:v>
                      </c:pt>
                      <c:pt idx="159">
                        <c:v>1990-04</c:v>
                      </c:pt>
                      <c:pt idx="160">
                        <c:v>1990-05</c:v>
                      </c:pt>
                      <c:pt idx="161">
                        <c:v>1990-06</c:v>
                      </c:pt>
                      <c:pt idx="162">
                        <c:v>1990-07</c:v>
                      </c:pt>
                      <c:pt idx="163">
                        <c:v>1990-08</c:v>
                      </c:pt>
                      <c:pt idx="164">
                        <c:v>1990-09</c:v>
                      </c:pt>
                      <c:pt idx="165">
                        <c:v>1990-10</c:v>
                      </c:pt>
                      <c:pt idx="166">
                        <c:v>1990-11</c:v>
                      </c:pt>
                      <c:pt idx="167">
                        <c:v>1990-12</c:v>
                      </c:pt>
                      <c:pt idx="168">
                        <c:v>1991-01</c:v>
                      </c:pt>
                      <c:pt idx="169">
                        <c:v>1991-02</c:v>
                      </c:pt>
                      <c:pt idx="170">
                        <c:v>1991-03</c:v>
                      </c:pt>
                      <c:pt idx="171">
                        <c:v>1991-04</c:v>
                      </c:pt>
                      <c:pt idx="172">
                        <c:v>1991-05</c:v>
                      </c:pt>
                      <c:pt idx="173">
                        <c:v>1991-06</c:v>
                      </c:pt>
                      <c:pt idx="174">
                        <c:v>1991-07</c:v>
                      </c:pt>
                      <c:pt idx="175">
                        <c:v>1991-08</c:v>
                      </c:pt>
                      <c:pt idx="176">
                        <c:v>1991-09</c:v>
                      </c:pt>
                      <c:pt idx="177">
                        <c:v>1991-10</c:v>
                      </c:pt>
                      <c:pt idx="178">
                        <c:v>1991-11</c:v>
                      </c:pt>
                      <c:pt idx="179">
                        <c:v>1991-12</c:v>
                      </c:pt>
                      <c:pt idx="180">
                        <c:v>1992-01</c:v>
                      </c:pt>
                      <c:pt idx="181">
                        <c:v>1992-02</c:v>
                      </c:pt>
                      <c:pt idx="182">
                        <c:v>1992-03</c:v>
                      </c:pt>
                      <c:pt idx="183">
                        <c:v>1992-04</c:v>
                      </c:pt>
                      <c:pt idx="184">
                        <c:v>1992-05</c:v>
                      </c:pt>
                      <c:pt idx="185">
                        <c:v>1992-06</c:v>
                      </c:pt>
                      <c:pt idx="186">
                        <c:v>1992-07</c:v>
                      </c:pt>
                      <c:pt idx="187">
                        <c:v>1992-08</c:v>
                      </c:pt>
                      <c:pt idx="188">
                        <c:v>1992-09</c:v>
                      </c:pt>
                      <c:pt idx="189">
                        <c:v>1992-10</c:v>
                      </c:pt>
                      <c:pt idx="190">
                        <c:v>1992-11</c:v>
                      </c:pt>
                      <c:pt idx="191">
                        <c:v>1992-12</c:v>
                      </c:pt>
                      <c:pt idx="192">
                        <c:v>1993-01</c:v>
                      </c:pt>
                      <c:pt idx="193">
                        <c:v>1993-02</c:v>
                      </c:pt>
                      <c:pt idx="194">
                        <c:v>1993-03</c:v>
                      </c:pt>
                      <c:pt idx="195">
                        <c:v>1993-04</c:v>
                      </c:pt>
                      <c:pt idx="196">
                        <c:v>1993-05</c:v>
                      </c:pt>
                      <c:pt idx="197">
                        <c:v>1993-06</c:v>
                      </c:pt>
                      <c:pt idx="198">
                        <c:v>1993-07</c:v>
                      </c:pt>
                      <c:pt idx="199">
                        <c:v>1993-08</c:v>
                      </c:pt>
                      <c:pt idx="200">
                        <c:v>1993-09</c:v>
                      </c:pt>
                      <c:pt idx="201">
                        <c:v>1993-10</c:v>
                      </c:pt>
                      <c:pt idx="202">
                        <c:v>1993-11</c:v>
                      </c:pt>
                      <c:pt idx="203">
                        <c:v>1993-12</c:v>
                      </c:pt>
                      <c:pt idx="204">
                        <c:v>1994-01</c:v>
                      </c:pt>
                      <c:pt idx="205">
                        <c:v>1994-02</c:v>
                      </c:pt>
                      <c:pt idx="206">
                        <c:v>1994-03</c:v>
                      </c:pt>
                      <c:pt idx="207">
                        <c:v>1994-04</c:v>
                      </c:pt>
                      <c:pt idx="208">
                        <c:v>1994-05</c:v>
                      </c:pt>
                      <c:pt idx="209">
                        <c:v>1994-06</c:v>
                      </c:pt>
                      <c:pt idx="210">
                        <c:v>1994-07</c:v>
                      </c:pt>
                      <c:pt idx="211">
                        <c:v>1994-08</c:v>
                      </c:pt>
                      <c:pt idx="212">
                        <c:v>1994-09</c:v>
                      </c:pt>
                      <c:pt idx="213">
                        <c:v>1994-10</c:v>
                      </c:pt>
                      <c:pt idx="214">
                        <c:v>1994-11</c:v>
                      </c:pt>
                      <c:pt idx="215">
                        <c:v>1994-12</c:v>
                      </c:pt>
                      <c:pt idx="216">
                        <c:v>1995-01</c:v>
                      </c:pt>
                      <c:pt idx="217">
                        <c:v>1995-02</c:v>
                      </c:pt>
                      <c:pt idx="218">
                        <c:v>1995-03</c:v>
                      </c:pt>
                      <c:pt idx="219">
                        <c:v>1995-04</c:v>
                      </c:pt>
                      <c:pt idx="220">
                        <c:v>1995-05</c:v>
                      </c:pt>
                      <c:pt idx="221">
                        <c:v>1995-06</c:v>
                      </c:pt>
                      <c:pt idx="222">
                        <c:v>1995-07</c:v>
                      </c:pt>
                      <c:pt idx="223">
                        <c:v>1995-08</c:v>
                      </c:pt>
                      <c:pt idx="224">
                        <c:v>1995-09</c:v>
                      </c:pt>
                      <c:pt idx="225">
                        <c:v>1995-10</c:v>
                      </c:pt>
                      <c:pt idx="226">
                        <c:v>1995-11</c:v>
                      </c:pt>
                      <c:pt idx="227">
                        <c:v>1995-12</c:v>
                      </c:pt>
                      <c:pt idx="228">
                        <c:v>1996-01</c:v>
                      </c:pt>
                      <c:pt idx="229">
                        <c:v>1996-02</c:v>
                      </c:pt>
                      <c:pt idx="230">
                        <c:v>1996-03</c:v>
                      </c:pt>
                      <c:pt idx="231">
                        <c:v>1996-04</c:v>
                      </c:pt>
                      <c:pt idx="232">
                        <c:v>1996-05</c:v>
                      </c:pt>
                      <c:pt idx="233">
                        <c:v>1996-06</c:v>
                      </c:pt>
                      <c:pt idx="234">
                        <c:v>1996-07</c:v>
                      </c:pt>
                      <c:pt idx="235">
                        <c:v>1996-08</c:v>
                      </c:pt>
                      <c:pt idx="236">
                        <c:v>1996-09</c:v>
                      </c:pt>
                      <c:pt idx="237">
                        <c:v>1996-10</c:v>
                      </c:pt>
                      <c:pt idx="238">
                        <c:v>1996-11</c:v>
                      </c:pt>
                      <c:pt idx="239">
                        <c:v>1996-12</c:v>
                      </c:pt>
                      <c:pt idx="240">
                        <c:v>1997-01</c:v>
                      </c:pt>
                      <c:pt idx="241">
                        <c:v>1997-02</c:v>
                      </c:pt>
                      <c:pt idx="242">
                        <c:v>1997-03</c:v>
                      </c:pt>
                      <c:pt idx="243">
                        <c:v>1997-04</c:v>
                      </c:pt>
                      <c:pt idx="244">
                        <c:v>1997-05</c:v>
                      </c:pt>
                      <c:pt idx="245">
                        <c:v>1997-06</c:v>
                      </c:pt>
                      <c:pt idx="246">
                        <c:v>1997-07</c:v>
                      </c:pt>
                      <c:pt idx="247">
                        <c:v>1997-08</c:v>
                      </c:pt>
                      <c:pt idx="248">
                        <c:v>1997-09</c:v>
                      </c:pt>
                      <c:pt idx="249">
                        <c:v>1997-10</c:v>
                      </c:pt>
                      <c:pt idx="250">
                        <c:v>1997-11</c:v>
                      </c:pt>
                      <c:pt idx="251">
                        <c:v>1997-12</c:v>
                      </c:pt>
                      <c:pt idx="252">
                        <c:v>1998-01</c:v>
                      </c:pt>
                      <c:pt idx="253">
                        <c:v>1998-02</c:v>
                      </c:pt>
                      <c:pt idx="254">
                        <c:v>1998-03</c:v>
                      </c:pt>
                      <c:pt idx="255">
                        <c:v>1998-04</c:v>
                      </c:pt>
                      <c:pt idx="256">
                        <c:v>1998-05</c:v>
                      </c:pt>
                      <c:pt idx="257">
                        <c:v>1998-06</c:v>
                      </c:pt>
                      <c:pt idx="258">
                        <c:v>1998-07</c:v>
                      </c:pt>
                      <c:pt idx="259">
                        <c:v>1998-08</c:v>
                      </c:pt>
                      <c:pt idx="260">
                        <c:v>1998-09</c:v>
                      </c:pt>
                      <c:pt idx="261">
                        <c:v>1998-10</c:v>
                      </c:pt>
                      <c:pt idx="262">
                        <c:v>1998-11</c:v>
                      </c:pt>
                      <c:pt idx="263">
                        <c:v>1998-12</c:v>
                      </c:pt>
                      <c:pt idx="264">
                        <c:v>1999-01</c:v>
                      </c:pt>
                      <c:pt idx="265">
                        <c:v>1999-02</c:v>
                      </c:pt>
                      <c:pt idx="266">
                        <c:v>1999-03</c:v>
                      </c:pt>
                      <c:pt idx="267">
                        <c:v>1999-04</c:v>
                      </c:pt>
                      <c:pt idx="268">
                        <c:v>1999-05</c:v>
                      </c:pt>
                      <c:pt idx="269">
                        <c:v>1999-06</c:v>
                      </c:pt>
                      <c:pt idx="270">
                        <c:v>1999-07</c:v>
                      </c:pt>
                      <c:pt idx="271">
                        <c:v>1999-08</c:v>
                      </c:pt>
                      <c:pt idx="272">
                        <c:v>1999-09</c:v>
                      </c:pt>
                      <c:pt idx="273">
                        <c:v>1999-10</c:v>
                      </c:pt>
                      <c:pt idx="274">
                        <c:v>1999-11</c:v>
                      </c:pt>
                      <c:pt idx="275">
                        <c:v>1999-12</c:v>
                      </c:pt>
                      <c:pt idx="276">
                        <c:v>2000-01</c:v>
                      </c:pt>
                      <c:pt idx="277">
                        <c:v>2000-02</c:v>
                      </c:pt>
                      <c:pt idx="278">
                        <c:v>2000-03</c:v>
                      </c:pt>
                      <c:pt idx="279">
                        <c:v>2000-04</c:v>
                      </c:pt>
                      <c:pt idx="280">
                        <c:v>2000-05</c:v>
                      </c:pt>
                      <c:pt idx="281">
                        <c:v>2000-06</c:v>
                      </c:pt>
                      <c:pt idx="282">
                        <c:v>2000-07</c:v>
                      </c:pt>
                      <c:pt idx="283">
                        <c:v>2000-08</c:v>
                      </c:pt>
                      <c:pt idx="284">
                        <c:v>2000-09</c:v>
                      </c:pt>
                      <c:pt idx="285">
                        <c:v>2000-10</c:v>
                      </c:pt>
                      <c:pt idx="286">
                        <c:v>2000-11</c:v>
                      </c:pt>
                      <c:pt idx="287">
                        <c:v>2000-12</c:v>
                      </c:pt>
                      <c:pt idx="288">
                        <c:v>2001-01</c:v>
                      </c:pt>
                      <c:pt idx="289">
                        <c:v>2001-02</c:v>
                      </c:pt>
                      <c:pt idx="290">
                        <c:v>2001-03</c:v>
                      </c:pt>
                      <c:pt idx="291">
                        <c:v>2001-04</c:v>
                      </c:pt>
                      <c:pt idx="292">
                        <c:v>2001-05</c:v>
                      </c:pt>
                      <c:pt idx="293">
                        <c:v>2001-06</c:v>
                      </c:pt>
                      <c:pt idx="294">
                        <c:v>2001-07</c:v>
                      </c:pt>
                      <c:pt idx="295">
                        <c:v>2001-08</c:v>
                      </c:pt>
                      <c:pt idx="296">
                        <c:v>2001-09</c:v>
                      </c:pt>
                      <c:pt idx="297">
                        <c:v>2001-10</c:v>
                      </c:pt>
                      <c:pt idx="298">
                        <c:v>2001-11</c:v>
                      </c:pt>
                      <c:pt idx="299">
                        <c:v>2001-12</c:v>
                      </c:pt>
                      <c:pt idx="300">
                        <c:v>2002-01</c:v>
                      </c:pt>
                      <c:pt idx="301">
                        <c:v>2002-02</c:v>
                      </c:pt>
                      <c:pt idx="302">
                        <c:v>2002-03</c:v>
                      </c:pt>
                      <c:pt idx="303">
                        <c:v>2002-04</c:v>
                      </c:pt>
                      <c:pt idx="304">
                        <c:v>2002-05</c:v>
                      </c:pt>
                      <c:pt idx="305">
                        <c:v>2002-06</c:v>
                      </c:pt>
                      <c:pt idx="306">
                        <c:v>2002-07</c:v>
                      </c:pt>
                      <c:pt idx="307">
                        <c:v>2002-08</c:v>
                      </c:pt>
                      <c:pt idx="308">
                        <c:v>2002-09</c:v>
                      </c:pt>
                      <c:pt idx="309">
                        <c:v>2002-10</c:v>
                      </c:pt>
                      <c:pt idx="310">
                        <c:v>2002-11</c:v>
                      </c:pt>
                      <c:pt idx="311">
                        <c:v>2002-12</c:v>
                      </c:pt>
                      <c:pt idx="312">
                        <c:v>2003-01</c:v>
                      </c:pt>
                      <c:pt idx="313">
                        <c:v>2003-02</c:v>
                      </c:pt>
                      <c:pt idx="314">
                        <c:v>2003-03</c:v>
                      </c:pt>
                      <c:pt idx="315">
                        <c:v>2003-04</c:v>
                      </c:pt>
                      <c:pt idx="316">
                        <c:v>2003-05</c:v>
                      </c:pt>
                      <c:pt idx="317">
                        <c:v>2003-06</c:v>
                      </c:pt>
                      <c:pt idx="318">
                        <c:v>2003-07</c:v>
                      </c:pt>
                      <c:pt idx="319">
                        <c:v>2003-08</c:v>
                      </c:pt>
                      <c:pt idx="320">
                        <c:v>2003-09</c:v>
                      </c:pt>
                      <c:pt idx="321">
                        <c:v>2003-10</c:v>
                      </c:pt>
                      <c:pt idx="322">
                        <c:v>2003-11</c:v>
                      </c:pt>
                      <c:pt idx="323">
                        <c:v>2003-12</c:v>
                      </c:pt>
                      <c:pt idx="324">
                        <c:v>2004-01</c:v>
                      </c:pt>
                      <c:pt idx="325">
                        <c:v>2004-02</c:v>
                      </c:pt>
                      <c:pt idx="326">
                        <c:v>2004-03</c:v>
                      </c:pt>
                      <c:pt idx="327">
                        <c:v>2004-04</c:v>
                      </c:pt>
                      <c:pt idx="328">
                        <c:v>2004-05</c:v>
                      </c:pt>
                      <c:pt idx="329">
                        <c:v>2004-06</c:v>
                      </c:pt>
                      <c:pt idx="330">
                        <c:v>2004-07</c:v>
                      </c:pt>
                      <c:pt idx="331">
                        <c:v>2004-08</c:v>
                      </c:pt>
                      <c:pt idx="332">
                        <c:v>2004-09</c:v>
                      </c:pt>
                      <c:pt idx="333">
                        <c:v>2004-10</c:v>
                      </c:pt>
                      <c:pt idx="334">
                        <c:v>2004-11</c:v>
                      </c:pt>
                      <c:pt idx="335">
                        <c:v>2004-12</c:v>
                      </c:pt>
                      <c:pt idx="336">
                        <c:v>2005-01</c:v>
                      </c:pt>
                      <c:pt idx="337">
                        <c:v>2005-02</c:v>
                      </c:pt>
                      <c:pt idx="338">
                        <c:v>2005-03</c:v>
                      </c:pt>
                      <c:pt idx="339">
                        <c:v>2005-04</c:v>
                      </c:pt>
                      <c:pt idx="340">
                        <c:v>2005-05</c:v>
                      </c:pt>
                      <c:pt idx="341">
                        <c:v>2005-06</c:v>
                      </c:pt>
                      <c:pt idx="342">
                        <c:v>2005-07</c:v>
                      </c:pt>
                      <c:pt idx="343">
                        <c:v>2005-08</c:v>
                      </c:pt>
                      <c:pt idx="344">
                        <c:v>2005-09</c:v>
                      </c:pt>
                      <c:pt idx="345">
                        <c:v>2005-10</c:v>
                      </c:pt>
                      <c:pt idx="346">
                        <c:v>2005-11</c:v>
                      </c:pt>
                      <c:pt idx="347">
                        <c:v>2005-12</c:v>
                      </c:pt>
                      <c:pt idx="348">
                        <c:v>2006-01</c:v>
                      </c:pt>
                      <c:pt idx="349">
                        <c:v>2006-02</c:v>
                      </c:pt>
                      <c:pt idx="350">
                        <c:v>2006-03</c:v>
                      </c:pt>
                      <c:pt idx="351">
                        <c:v>2006-04</c:v>
                      </c:pt>
                      <c:pt idx="352">
                        <c:v>2006-05</c:v>
                      </c:pt>
                      <c:pt idx="353">
                        <c:v>2006-06</c:v>
                      </c:pt>
                      <c:pt idx="354">
                        <c:v>2006-07</c:v>
                      </c:pt>
                      <c:pt idx="355">
                        <c:v>2006-08</c:v>
                      </c:pt>
                      <c:pt idx="356">
                        <c:v>2006-09</c:v>
                      </c:pt>
                      <c:pt idx="357">
                        <c:v>2006-10</c:v>
                      </c:pt>
                      <c:pt idx="358">
                        <c:v>2006-11</c:v>
                      </c:pt>
                      <c:pt idx="359">
                        <c:v>2006-12</c:v>
                      </c:pt>
                      <c:pt idx="360">
                        <c:v>2007-01</c:v>
                      </c:pt>
                      <c:pt idx="361">
                        <c:v>2007-02</c:v>
                      </c:pt>
                      <c:pt idx="362">
                        <c:v>2007-03</c:v>
                      </c:pt>
                      <c:pt idx="363">
                        <c:v>2007-04</c:v>
                      </c:pt>
                      <c:pt idx="364">
                        <c:v>2007-05</c:v>
                      </c:pt>
                      <c:pt idx="365">
                        <c:v>2007-06</c:v>
                      </c:pt>
                      <c:pt idx="366">
                        <c:v>2007-07</c:v>
                      </c:pt>
                      <c:pt idx="367">
                        <c:v>2007-08</c:v>
                      </c:pt>
                      <c:pt idx="368">
                        <c:v>2007-09</c:v>
                      </c:pt>
                      <c:pt idx="369">
                        <c:v>2007-10</c:v>
                      </c:pt>
                      <c:pt idx="370">
                        <c:v>2007-11</c:v>
                      </c:pt>
                      <c:pt idx="371">
                        <c:v>2007-12</c:v>
                      </c:pt>
                      <c:pt idx="372">
                        <c:v>2008-01</c:v>
                      </c:pt>
                      <c:pt idx="373">
                        <c:v>2008-02</c:v>
                      </c:pt>
                      <c:pt idx="374">
                        <c:v>2008-03</c:v>
                      </c:pt>
                      <c:pt idx="375">
                        <c:v>2008-04</c:v>
                      </c:pt>
                      <c:pt idx="376">
                        <c:v>2008-05</c:v>
                      </c:pt>
                      <c:pt idx="377">
                        <c:v>2008-06</c:v>
                      </c:pt>
                      <c:pt idx="378">
                        <c:v>2008-07</c:v>
                      </c:pt>
                      <c:pt idx="379">
                        <c:v>2008-08</c:v>
                      </c:pt>
                      <c:pt idx="380">
                        <c:v>2008-09</c:v>
                      </c:pt>
                      <c:pt idx="381">
                        <c:v>2008-10</c:v>
                      </c:pt>
                      <c:pt idx="382">
                        <c:v>2008-11</c:v>
                      </c:pt>
                      <c:pt idx="383">
                        <c:v>2008-12</c:v>
                      </c:pt>
                      <c:pt idx="384">
                        <c:v>2009-01</c:v>
                      </c:pt>
                      <c:pt idx="385">
                        <c:v>2009-02</c:v>
                      </c:pt>
                      <c:pt idx="386">
                        <c:v>2009-03</c:v>
                      </c:pt>
                      <c:pt idx="387">
                        <c:v>2009-04</c:v>
                      </c:pt>
                      <c:pt idx="388">
                        <c:v>2009-05</c:v>
                      </c:pt>
                      <c:pt idx="389">
                        <c:v>2009-06</c:v>
                      </c:pt>
                      <c:pt idx="390">
                        <c:v>2009-07</c:v>
                      </c:pt>
                      <c:pt idx="391">
                        <c:v>2009-08</c:v>
                      </c:pt>
                      <c:pt idx="392">
                        <c:v>2009-09</c:v>
                      </c:pt>
                      <c:pt idx="393">
                        <c:v>2009-10</c:v>
                      </c:pt>
                      <c:pt idx="394">
                        <c:v>2009-11</c:v>
                      </c:pt>
                      <c:pt idx="395">
                        <c:v>2009-12</c:v>
                      </c:pt>
                      <c:pt idx="396">
                        <c:v>2010-01</c:v>
                      </c:pt>
                      <c:pt idx="397">
                        <c:v>2010-02</c:v>
                      </c:pt>
                      <c:pt idx="398">
                        <c:v>2010-03</c:v>
                      </c:pt>
                      <c:pt idx="399">
                        <c:v>2010-04</c:v>
                      </c:pt>
                      <c:pt idx="400">
                        <c:v>2010-05</c:v>
                      </c:pt>
                      <c:pt idx="401">
                        <c:v>2010-06</c:v>
                      </c:pt>
                      <c:pt idx="402">
                        <c:v>2010-07</c:v>
                      </c:pt>
                      <c:pt idx="403">
                        <c:v>2010-08</c:v>
                      </c:pt>
                      <c:pt idx="404">
                        <c:v>2010-09</c:v>
                      </c:pt>
                      <c:pt idx="405">
                        <c:v>2010-10</c:v>
                      </c:pt>
                      <c:pt idx="406">
                        <c:v>2010-11</c:v>
                      </c:pt>
                      <c:pt idx="407">
                        <c:v>2010-12</c:v>
                      </c:pt>
                      <c:pt idx="408">
                        <c:v>2011-01</c:v>
                      </c:pt>
                      <c:pt idx="409">
                        <c:v>2011-02</c:v>
                      </c:pt>
                      <c:pt idx="410">
                        <c:v>2011-03</c:v>
                      </c:pt>
                      <c:pt idx="411">
                        <c:v>2011-04</c:v>
                      </c:pt>
                      <c:pt idx="412">
                        <c:v>2011-05</c:v>
                      </c:pt>
                      <c:pt idx="413">
                        <c:v>2011-06</c:v>
                      </c:pt>
                      <c:pt idx="414">
                        <c:v>2011-07</c:v>
                      </c:pt>
                      <c:pt idx="415">
                        <c:v>2011-08</c:v>
                      </c:pt>
                      <c:pt idx="416">
                        <c:v>2011-09</c:v>
                      </c:pt>
                      <c:pt idx="417">
                        <c:v>2011-10</c:v>
                      </c:pt>
                      <c:pt idx="418">
                        <c:v>2011-11</c:v>
                      </c:pt>
                      <c:pt idx="419">
                        <c:v>2011-12</c:v>
                      </c:pt>
                      <c:pt idx="420">
                        <c:v>2012-01</c:v>
                      </c:pt>
                      <c:pt idx="421">
                        <c:v>2012-02</c:v>
                      </c:pt>
                      <c:pt idx="422">
                        <c:v>2012-03</c:v>
                      </c:pt>
                      <c:pt idx="423">
                        <c:v>2012-04</c:v>
                      </c:pt>
                      <c:pt idx="424">
                        <c:v>2012-05</c:v>
                      </c:pt>
                      <c:pt idx="425">
                        <c:v>2012-06</c:v>
                      </c:pt>
                      <c:pt idx="426">
                        <c:v>2012-07</c:v>
                      </c:pt>
                      <c:pt idx="427">
                        <c:v>2012-08</c:v>
                      </c:pt>
                      <c:pt idx="428">
                        <c:v>2012-09</c:v>
                      </c:pt>
                      <c:pt idx="429">
                        <c:v>2012-10</c:v>
                      </c:pt>
                      <c:pt idx="430">
                        <c:v>2012-11</c:v>
                      </c:pt>
                      <c:pt idx="431">
                        <c:v>2012-12</c:v>
                      </c:pt>
                      <c:pt idx="432">
                        <c:v>2013-01</c:v>
                      </c:pt>
                      <c:pt idx="433">
                        <c:v>2013-02</c:v>
                      </c:pt>
                      <c:pt idx="434">
                        <c:v>2013-03</c:v>
                      </c:pt>
                      <c:pt idx="435">
                        <c:v>2013-04</c:v>
                      </c:pt>
                      <c:pt idx="436">
                        <c:v>2013-05</c:v>
                      </c:pt>
                      <c:pt idx="437">
                        <c:v>2013-06</c:v>
                      </c:pt>
                      <c:pt idx="438">
                        <c:v>2013-07</c:v>
                      </c:pt>
                      <c:pt idx="439">
                        <c:v>2013-08</c:v>
                      </c:pt>
                      <c:pt idx="440">
                        <c:v>2013-09</c:v>
                      </c:pt>
                      <c:pt idx="441">
                        <c:v>2013-10</c:v>
                      </c:pt>
                      <c:pt idx="442">
                        <c:v>2013-11</c:v>
                      </c:pt>
                      <c:pt idx="443">
                        <c:v>2013-12</c:v>
                      </c:pt>
                      <c:pt idx="444">
                        <c:v>2014-01</c:v>
                      </c:pt>
                      <c:pt idx="445">
                        <c:v>2014-02</c:v>
                      </c:pt>
                      <c:pt idx="446">
                        <c:v>2014-03</c:v>
                      </c:pt>
                      <c:pt idx="447">
                        <c:v>2014-04</c:v>
                      </c:pt>
                      <c:pt idx="448">
                        <c:v>2014-05</c:v>
                      </c:pt>
                      <c:pt idx="449">
                        <c:v>2014-06</c:v>
                      </c:pt>
                      <c:pt idx="450">
                        <c:v>2014-07</c:v>
                      </c:pt>
                      <c:pt idx="451">
                        <c:v>2014-08</c:v>
                      </c:pt>
                      <c:pt idx="452">
                        <c:v>2014-09</c:v>
                      </c:pt>
                      <c:pt idx="453">
                        <c:v>2014-10</c:v>
                      </c:pt>
                      <c:pt idx="454">
                        <c:v>2014-11</c:v>
                      </c:pt>
                      <c:pt idx="455">
                        <c:v>2014-12</c:v>
                      </c:pt>
                      <c:pt idx="456">
                        <c:v>2015-01</c:v>
                      </c:pt>
                      <c:pt idx="457">
                        <c:v>2015-02</c:v>
                      </c:pt>
                      <c:pt idx="458">
                        <c:v>2015-03</c:v>
                      </c:pt>
                      <c:pt idx="459">
                        <c:v>2015-04</c:v>
                      </c:pt>
                      <c:pt idx="460">
                        <c:v>2015-05</c:v>
                      </c:pt>
                      <c:pt idx="461">
                        <c:v>2015-06</c:v>
                      </c:pt>
                      <c:pt idx="462">
                        <c:v>2015-07</c:v>
                      </c:pt>
                      <c:pt idx="463">
                        <c:v>2015-08</c:v>
                      </c:pt>
                      <c:pt idx="464">
                        <c:v>2015-09</c:v>
                      </c:pt>
                      <c:pt idx="465">
                        <c:v>2015-10</c:v>
                      </c:pt>
                      <c:pt idx="466">
                        <c:v>2015-11</c:v>
                      </c:pt>
                      <c:pt idx="467">
                        <c:v>2015-12</c:v>
                      </c:pt>
                      <c:pt idx="468">
                        <c:v>2016-01</c:v>
                      </c:pt>
                      <c:pt idx="469">
                        <c:v>2016-02</c:v>
                      </c:pt>
                      <c:pt idx="470">
                        <c:v>2016-03</c:v>
                      </c:pt>
                      <c:pt idx="471">
                        <c:v>2016-04</c:v>
                      </c:pt>
                      <c:pt idx="472">
                        <c:v>2016-05</c:v>
                      </c:pt>
                      <c:pt idx="473">
                        <c:v>2016-06</c:v>
                      </c:pt>
                      <c:pt idx="474">
                        <c:v>2016-07</c:v>
                      </c:pt>
                      <c:pt idx="475">
                        <c:v>2016-08</c:v>
                      </c:pt>
                      <c:pt idx="476">
                        <c:v>2016-09</c:v>
                      </c:pt>
                      <c:pt idx="477">
                        <c:v>2016-10</c:v>
                      </c:pt>
                      <c:pt idx="478">
                        <c:v>2016-11</c:v>
                      </c:pt>
                      <c:pt idx="479">
                        <c:v>2016-12</c:v>
                      </c:pt>
                      <c:pt idx="480">
                        <c:v>2017-01</c:v>
                      </c:pt>
                      <c:pt idx="481">
                        <c:v>2017-02</c:v>
                      </c:pt>
                      <c:pt idx="482">
                        <c:v>2017-03</c:v>
                      </c:pt>
                      <c:pt idx="483">
                        <c:v>2017-04</c:v>
                      </c:pt>
                      <c:pt idx="484">
                        <c:v>2017-05</c:v>
                      </c:pt>
                      <c:pt idx="485">
                        <c:v>2017-06</c:v>
                      </c:pt>
                      <c:pt idx="486">
                        <c:v>2017-07</c:v>
                      </c:pt>
                      <c:pt idx="487">
                        <c:v>2017-08</c:v>
                      </c:pt>
                      <c:pt idx="488">
                        <c:v>2017-09</c:v>
                      </c:pt>
                      <c:pt idx="489">
                        <c:v>2017-10</c:v>
                      </c:pt>
                      <c:pt idx="490">
                        <c:v>2017-11</c:v>
                      </c:pt>
                      <c:pt idx="491">
                        <c:v>2017-12</c:v>
                      </c:pt>
                      <c:pt idx="492">
                        <c:v>2018-01</c:v>
                      </c:pt>
                      <c:pt idx="493">
                        <c:v>2018-02</c:v>
                      </c:pt>
                      <c:pt idx="494">
                        <c:v>2018-03</c:v>
                      </c:pt>
                      <c:pt idx="495">
                        <c:v>2018-04</c:v>
                      </c:pt>
                      <c:pt idx="496">
                        <c:v>2018-05</c:v>
                      </c:pt>
                      <c:pt idx="497">
                        <c:v>2018-06</c:v>
                      </c:pt>
                      <c:pt idx="498">
                        <c:v>2018-07</c:v>
                      </c:pt>
                      <c:pt idx="499">
                        <c:v>2018-08</c:v>
                      </c:pt>
                      <c:pt idx="500">
                        <c:v>2018-09</c:v>
                      </c:pt>
                      <c:pt idx="501">
                        <c:v>2018-10</c:v>
                      </c:pt>
                      <c:pt idx="502">
                        <c:v>2018-11</c:v>
                      </c:pt>
                      <c:pt idx="503">
                        <c:v>2018-12</c:v>
                      </c:pt>
                      <c:pt idx="504">
                        <c:v>2019-01</c:v>
                      </c:pt>
                      <c:pt idx="505">
                        <c:v>2019-02</c:v>
                      </c:pt>
                      <c:pt idx="506">
                        <c:v>2019-03</c:v>
                      </c:pt>
                      <c:pt idx="507">
                        <c:v>2019-04</c:v>
                      </c:pt>
                      <c:pt idx="508">
                        <c:v>2019-05</c:v>
                      </c:pt>
                      <c:pt idx="509">
                        <c:v>2019-06</c:v>
                      </c:pt>
                      <c:pt idx="510">
                        <c:v>2019-07</c:v>
                      </c:pt>
                      <c:pt idx="511">
                        <c:v>2019-08</c:v>
                      </c:pt>
                      <c:pt idx="512">
                        <c:v>2019-09</c:v>
                      </c:pt>
                      <c:pt idx="513">
                        <c:v>2019-10</c:v>
                      </c:pt>
                      <c:pt idx="514">
                        <c:v>2019-11</c:v>
                      </c:pt>
                      <c:pt idx="515">
                        <c:v>2019-12</c:v>
                      </c:pt>
                      <c:pt idx="516">
                        <c:v>2020-01</c:v>
                      </c:pt>
                      <c:pt idx="517">
                        <c:v>2020-02</c:v>
                      </c:pt>
                      <c:pt idx="518">
                        <c:v>2020-03</c:v>
                      </c:pt>
                      <c:pt idx="519">
                        <c:v>2020-04</c:v>
                      </c:pt>
                      <c:pt idx="520">
                        <c:v>2020-05</c:v>
                      </c:pt>
                      <c:pt idx="521">
                        <c:v>2020-06</c:v>
                      </c:pt>
                      <c:pt idx="522">
                        <c:v>2020-07</c:v>
                      </c:pt>
                      <c:pt idx="523">
                        <c:v>2020-08</c:v>
                      </c:pt>
                      <c:pt idx="524">
                        <c:v>2020-09</c:v>
                      </c:pt>
                      <c:pt idx="525">
                        <c:v>2020-10</c:v>
                      </c:pt>
                      <c:pt idx="526">
                        <c:v>2020-11</c:v>
                      </c:pt>
                      <c:pt idx="527">
                        <c:v>2020-12</c:v>
                      </c:pt>
                      <c:pt idx="528">
                        <c:v>2021-01</c:v>
                      </c:pt>
                      <c:pt idx="529">
                        <c:v>2021-02</c:v>
                      </c:pt>
                      <c:pt idx="530">
                        <c:v>2021-03</c:v>
                      </c:pt>
                      <c:pt idx="531">
                        <c:v>2021-04</c:v>
                      </c:pt>
                      <c:pt idx="532">
                        <c:v>2021-05</c:v>
                      </c:pt>
                      <c:pt idx="533">
                        <c:v>2021-06</c:v>
                      </c:pt>
                      <c:pt idx="534">
                        <c:v>2021-07</c:v>
                      </c:pt>
                      <c:pt idx="535">
                        <c:v>2021-08</c:v>
                      </c:pt>
                      <c:pt idx="536">
                        <c:v>2021-09</c:v>
                      </c:pt>
                      <c:pt idx="537">
                        <c:v>2021-10</c:v>
                      </c:pt>
                      <c:pt idx="538">
                        <c:v>2021-11</c:v>
                      </c:pt>
                      <c:pt idx="539">
                        <c:v>2021-12</c:v>
                      </c:pt>
                      <c:pt idx="540">
                        <c:v>2022-01</c:v>
                      </c:pt>
                      <c:pt idx="541">
                        <c:v>2022-02</c:v>
                      </c:pt>
                      <c:pt idx="542">
                        <c:v>2022-03</c:v>
                      </c:pt>
                      <c:pt idx="543">
                        <c:v>2022-04</c:v>
                      </c:pt>
                      <c:pt idx="544">
                        <c:v>2022-05</c:v>
                      </c:pt>
                      <c:pt idx="545">
                        <c:v>2022-06</c:v>
                      </c:pt>
                      <c:pt idx="546">
                        <c:v>2022-07</c:v>
                      </c:pt>
                      <c:pt idx="547">
                        <c:v>2022-08</c:v>
                      </c:pt>
                      <c:pt idx="548">
                        <c:v>2022-09</c:v>
                      </c:pt>
                      <c:pt idx="549">
                        <c:v>2022-10</c:v>
                      </c:pt>
                      <c:pt idx="550">
                        <c:v>2022-11</c:v>
                      </c:pt>
                      <c:pt idx="551">
                        <c:v>2022-12</c:v>
                      </c:pt>
                      <c:pt idx="552">
                        <c:v>2023-01</c:v>
                      </c:pt>
                      <c:pt idx="553">
                        <c:v>2023-02</c:v>
                      </c:pt>
                      <c:pt idx="554">
                        <c:v>2023-03</c:v>
                      </c:pt>
                      <c:pt idx="555">
                        <c:v>2023-04</c:v>
                      </c:pt>
                      <c:pt idx="556">
                        <c:v>2023-05</c:v>
                      </c:pt>
                    </c:strCache>
                  </c:strRef>
                </c:cat>
                <c:val>
                  <c:numRef>
                    <c:extLst xmlns:c15="http://schemas.microsoft.com/office/drawing/2012/chart">
                      <c:ext xmlns:c15="http://schemas.microsoft.com/office/drawing/2012/chart" uri="{02D57815-91ED-43cb-92C2-25804820EDAC}">
                        <c15:formulaRef>
                          <c15:sqref>Zinsreihen!$L$2:$L$551</c15:sqref>
                        </c15:formulaRef>
                      </c:ext>
                    </c:extLst>
                    <c:numCache>
                      <c:formatCode>General</c:formatCode>
                      <c:ptCount val="550"/>
                      <c:pt idx="192">
                        <c:v>6.8750000000000009</c:v>
                      </c:pt>
                      <c:pt idx="193">
                        <c:v>6.625</c:v>
                      </c:pt>
                      <c:pt idx="194">
                        <c:v>6.25</c:v>
                      </c:pt>
                      <c:pt idx="195">
                        <c:v>6.25</c:v>
                      </c:pt>
                      <c:pt idx="196">
                        <c:v>6</c:v>
                      </c:pt>
                      <c:pt idx="197">
                        <c:v>6</c:v>
                      </c:pt>
                      <c:pt idx="198">
                        <c:v>5.875</c:v>
                      </c:pt>
                      <c:pt idx="199">
                        <c:v>5.875</c:v>
                      </c:pt>
                      <c:pt idx="200">
                        <c:v>5.875</c:v>
                      </c:pt>
                      <c:pt idx="201">
                        <c:v>5.75</c:v>
                      </c:pt>
                      <c:pt idx="202">
                        <c:v>5.75</c:v>
                      </c:pt>
                      <c:pt idx="203">
                        <c:v>5.75</c:v>
                      </c:pt>
                      <c:pt idx="204">
                        <c:v>5.625</c:v>
                      </c:pt>
                      <c:pt idx="205">
                        <c:v>5.625</c:v>
                      </c:pt>
                      <c:pt idx="206">
                        <c:v>5.75</c:v>
                      </c:pt>
                      <c:pt idx="207">
                        <c:v>5.75</c:v>
                      </c:pt>
                      <c:pt idx="208">
                        <c:v>5.75</c:v>
                      </c:pt>
                      <c:pt idx="209">
                        <c:v>6.25</c:v>
                      </c:pt>
                      <c:pt idx="210">
                        <c:v>6.25</c:v>
                      </c:pt>
                      <c:pt idx="211">
                        <c:v>6.25</c:v>
                      </c:pt>
                      <c:pt idx="212">
                        <c:v>6.25</c:v>
                      </c:pt>
                      <c:pt idx="213">
                        <c:v>6.25</c:v>
                      </c:pt>
                      <c:pt idx="214">
                        <c:v>6.25</c:v>
                      </c:pt>
                      <c:pt idx="215">
                        <c:v>6.25</c:v>
                      </c:pt>
                      <c:pt idx="216">
                        <c:v>6.25</c:v>
                      </c:pt>
                      <c:pt idx="217">
                        <c:v>6.25</c:v>
                      </c:pt>
                      <c:pt idx="218">
                        <c:v>6.25</c:v>
                      </c:pt>
                      <c:pt idx="219">
                        <c:v>6</c:v>
                      </c:pt>
                      <c:pt idx="220">
                        <c:v>5.75</c:v>
                      </c:pt>
                      <c:pt idx="221">
                        <c:v>5.75</c:v>
                      </c:pt>
                      <c:pt idx="222">
                        <c:v>5.5</c:v>
                      </c:pt>
                      <c:pt idx="223">
                        <c:v>5.5</c:v>
                      </c:pt>
                      <c:pt idx="224">
                        <c:v>5.2500000000000009</c:v>
                      </c:pt>
                      <c:pt idx="225">
                        <c:v>5.125</c:v>
                      </c:pt>
                      <c:pt idx="226">
                        <c:v>5</c:v>
                      </c:pt>
                      <c:pt idx="227">
                        <c:v>5</c:v>
                      </c:pt>
                      <c:pt idx="228">
                        <c:v>5</c:v>
                      </c:pt>
                      <c:pt idx="229">
                        <c:v>5</c:v>
                      </c:pt>
                      <c:pt idx="230">
                        <c:v>5.125</c:v>
                      </c:pt>
                      <c:pt idx="231">
                        <c:v>5.125</c:v>
                      </c:pt>
                      <c:pt idx="232">
                        <c:v>5.125</c:v>
                      </c:pt>
                      <c:pt idx="233">
                        <c:v>5.2500000000000009</c:v>
                      </c:pt>
                      <c:pt idx="234">
                        <c:v>5.375</c:v>
                      </c:pt>
                      <c:pt idx="235">
                        <c:v>5.25</c:v>
                      </c:pt>
                      <c:pt idx="236">
                        <c:v>5.25</c:v>
                      </c:pt>
                      <c:pt idx="237">
                        <c:v>5.125</c:v>
                      </c:pt>
                      <c:pt idx="238">
                        <c:v>5.125</c:v>
                      </c:pt>
                      <c:pt idx="239">
                        <c:v>5.125</c:v>
                      </c:pt>
                      <c:pt idx="240">
                        <c:v>5.125</c:v>
                      </c:pt>
                      <c:pt idx="241">
                        <c:v>4.875</c:v>
                      </c:pt>
                      <c:pt idx="242">
                        <c:v>4.875</c:v>
                      </c:pt>
                      <c:pt idx="243">
                        <c:v>4.875</c:v>
                      </c:pt>
                      <c:pt idx="244">
                        <c:v>4.875</c:v>
                      </c:pt>
                      <c:pt idx="245">
                        <c:v>4.875</c:v>
                      </c:pt>
                      <c:pt idx="246">
                        <c:v>4.75</c:v>
                      </c:pt>
                      <c:pt idx="247">
                        <c:v>4.75</c:v>
                      </c:pt>
                      <c:pt idx="248">
                        <c:v>4.75</c:v>
                      </c:pt>
                      <c:pt idx="249">
                        <c:v>4.75</c:v>
                      </c:pt>
                      <c:pt idx="250">
                        <c:v>4.75</c:v>
                      </c:pt>
                      <c:pt idx="251">
                        <c:v>4.75</c:v>
                      </c:pt>
                      <c:pt idx="252">
                        <c:v>4.625</c:v>
                      </c:pt>
                      <c:pt idx="253">
                        <c:v>4.625</c:v>
                      </c:pt>
                      <c:pt idx="254">
                        <c:v>4.625</c:v>
                      </c:pt>
                      <c:pt idx="255">
                        <c:v>4.625</c:v>
                      </c:pt>
                      <c:pt idx="256">
                        <c:v>4.625</c:v>
                      </c:pt>
                      <c:pt idx="257">
                        <c:v>4.625</c:v>
                      </c:pt>
                      <c:pt idx="258">
                        <c:v>4.625</c:v>
                      </c:pt>
                      <c:pt idx="259">
                        <c:v>4.625</c:v>
                      </c:pt>
                      <c:pt idx="260">
                        <c:v>4.5</c:v>
                      </c:pt>
                      <c:pt idx="261">
                        <c:v>4.125</c:v>
                      </c:pt>
                      <c:pt idx="262">
                        <c:v>4.125</c:v>
                      </c:pt>
                      <c:pt idx="263">
                        <c:v>3.8125</c:v>
                      </c:pt>
                      <c:pt idx="264">
                        <c:v>3.8125</c:v>
                      </c:pt>
                      <c:pt idx="265">
                        <c:v>3.8125</c:v>
                      </c:pt>
                      <c:pt idx="266">
                        <c:v>3.8125</c:v>
                      </c:pt>
                      <c:pt idx="267">
                        <c:v>3.6250000000000004</c:v>
                      </c:pt>
                      <c:pt idx="268">
                        <c:v>3.6250000000000004</c:v>
                      </c:pt>
                      <c:pt idx="269">
                        <c:v>3.875</c:v>
                      </c:pt>
                      <c:pt idx="270">
                        <c:v>4.25</c:v>
                      </c:pt>
                      <c:pt idx="271">
                        <c:v>4.3125</c:v>
                      </c:pt>
                      <c:pt idx="272">
                        <c:v>4.3125</c:v>
                      </c:pt>
                      <c:pt idx="273">
                        <c:v>4.8125</c:v>
                      </c:pt>
                      <c:pt idx="274">
                        <c:v>4.8125</c:v>
                      </c:pt>
                      <c:pt idx="275">
                        <c:v>4.75</c:v>
                      </c:pt>
                      <c:pt idx="276">
                        <c:v>4.8125</c:v>
                      </c:pt>
                      <c:pt idx="277">
                        <c:v>5.0625</c:v>
                      </c:pt>
                      <c:pt idx="278">
                        <c:v>5.3125000000000009</c:v>
                      </c:pt>
                      <c:pt idx="279">
                        <c:v>5.3125000000000009</c:v>
                      </c:pt>
                      <c:pt idx="280">
                        <c:v>5.3125000000000009</c:v>
                      </c:pt>
                      <c:pt idx="281">
                        <c:v>5.3125000000000009</c:v>
                      </c:pt>
                      <c:pt idx="282">
                        <c:v>5.3750000000000009</c:v>
                      </c:pt>
                      <c:pt idx="283">
                        <c:v>5.3750000000000009</c:v>
                      </c:pt>
                      <c:pt idx="284">
                        <c:v>5.1875</c:v>
                      </c:pt>
                      <c:pt idx="285">
                        <c:v>5.1875</c:v>
                      </c:pt>
                      <c:pt idx="286">
                        <c:v>5.125</c:v>
                      </c:pt>
                      <c:pt idx="287">
                        <c:v>5</c:v>
                      </c:pt>
                      <c:pt idx="288">
                        <c:v>4.8125</c:v>
                      </c:pt>
                      <c:pt idx="289">
                        <c:v>4.75</c:v>
                      </c:pt>
                      <c:pt idx="290">
                        <c:v>4.625</c:v>
                      </c:pt>
                      <c:pt idx="291">
                        <c:v>4.625</c:v>
                      </c:pt>
                      <c:pt idx="292">
                        <c:v>4.6875</c:v>
                      </c:pt>
                      <c:pt idx="293">
                        <c:v>4.6875</c:v>
                      </c:pt>
                      <c:pt idx="294">
                        <c:v>4.6875</c:v>
                      </c:pt>
                      <c:pt idx="295">
                        <c:v>4.375</c:v>
                      </c:pt>
                      <c:pt idx="296">
                        <c:v>4.3125</c:v>
                      </c:pt>
                      <c:pt idx="297">
                        <c:v>4.25</c:v>
                      </c:pt>
                      <c:pt idx="298">
                        <c:v>4.25</c:v>
                      </c:pt>
                      <c:pt idx="299">
                        <c:v>4.3125</c:v>
                      </c:pt>
                      <c:pt idx="300">
                        <c:v>4.3125</c:v>
                      </c:pt>
                      <c:pt idx="301">
                        <c:v>4.3125</c:v>
                      </c:pt>
                      <c:pt idx="302">
                        <c:v>4.5</c:v>
                      </c:pt>
                      <c:pt idx="303">
                        <c:v>4.375</c:v>
                      </c:pt>
                      <c:pt idx="304">
                        <c:v>4.3125</c:v>
                      </c:pt>
                      <c:pt idx="305">
                        <c:v>4.25</c:v>
                      </c:pt>
                      <c:pt idx="306">
                        <c:v>3.875</c:v>
                      </c:pt>
                      <c:pt idx="307">
                        <c:v>3.8125</c:v>
                      </c:pt>
                      <c:pt idx="308">
                        <c:v>3.6250000000000004</c:v>
                      </c:pt>
                      <c:pt idx="309">
                        <c:v>3.6250000000000004</c:v>
                      </c:pt>
                      <c:pt idx="310">
                        <c:v>3.6250000000000004</c:v>
                      </c:pt>
                      <c:pt idx="311">
                        <c:v>3.6250000000000004</c:v>
                      </c:pt>
                      <c:pt idx="312">
                        <c:v>3.3125</c:v>
                      </c:pt>
                      <c:pt idx="313">
                        <c:v>3.1875</c:v>
                      </c:pt>
                      <c:pt idx="314">
                        <c:v>3.125</c:v>
                      </c:pt>
                      <c:pt idx="315">
                        <c:v>3.1875</c:v>
                      </c:pt>
                      <c:pt idx="316">
                        <c:v>3.0625</c:v>
                      </c:pt>
                      <c:pt idx="317">
                        <c:v>3</c:v>
                      </c:pt>
                      <c:pt idx="318">
                        <c:v>3.125</c:v>
                      </c:pt>
                      <c:pt idx="319">
                        <c:v>3.25</c:v>
                      </c:pt>
                      <c:pt idx="320">
                        <c:v>3.25</c:v>
                      </c:pt>
                      <c:pt idx="321">
                        <c:v>3.1875</c:v>
                      </c:pt>
                      <c:pt idx="322">
                        <c:v>3.3125</c:v>
                      </c:pt>
                      <c:pt idx="323">
                        <c:v>3.375</c:v>
                      </c:pt>
                      <c:pt idx="324">
                        <c:v>3.25</c:v>
                      </c:pt>
                      <c:pt idx="325">
                        <c:v>3.125</c:v>
                      </c:pt>
                      <c:pt idx="326">
                        <c:v>3</c:v>
                      </c:pt>
                      <c:pt idx="327">
                        <c:v>3.1875</c:v>
                      </c:pt>
                      <c:pt idx="328">
                        <c:v>3.3125</c:v>
                      </c:pt>
                      <c:pt idx="329">
                        <c:v>3.5000000000000004</c:v>
                      </c:pt>
                      <c:pt idx="330">
                        <c:v>3.5000000000000004</c:v>
                      </c:pt>
                      <c:pt idx="331">
                        <c:v>3.25</c:v>
                      </c:pt>
                      <c:pt idx="332">
                        <c:v>3.25</c:v>
                      </c:pt>
                      <c:pt idx="333">
                        <c:v>3.125</c:v>
                      </c:pt>
                      <c:pt idx="334">
                        <c:v>3.0625</c:v>
                      </c:pt>
                      <c:pt idx="335">
                        <c:v>3.0625</c:v>
                      </c:pt>
                      <c:pt idx="336">
                        <c:v>3.0625</c:v>
                      </c:pt>
                      <c:pt idx="337">
                        <c:v>2.875</c:v>
                      </c:pt>
                      <c:pt idx="338">
                        <c:v>2.9375</c:v>
                      </c:pt>
                      <c:pt idx="339">
                        <c:v>3.0000000000000004</c:v>
                      </c:pt>
                      <c:pt idx="340">
                        <c:v>2.9375</c:v>
                      </c:pt>
                      <c:pt idx="341">
                        <c:v>2.875</c:v>
                      </c:pt>
                      <c:pt idx="342">
                        <c:v>2.875</c:v>
                      </c:pt>
                      <c:pt idx="343">
                        <c:v>2.9375</c:v>
                      </c:pt>
                      <c:pt idx="344">
                        <c:v>2.875</c:v>
                      </c:pt>
                      <c:pt idx="345">
                        <c:v>2.9375</c:v>
                      </c:pt>
                      <c:pt idx="346">
                        <c:v>3.1875</c:v>
                      </c:pt>
                      <c:pt idx="347">
                        <c:v>3.1875</c:v>
                      </c:pt>
                      <c:pt idx="348">
                        <c:v>3.1875</c:v>
                      </c:pt>
                      <c:pt idx="349">
                        <c:v>3.1875</c:v>
                      </c:pt>
                      <c:pt idx="350">
                        <c:v>3.5000000000000004</c:v>
                      </c:pt>
                      <c:pt idx="351">
                        <c:v>3.5625000000000004</c:v>
                      </c:pt>
                      <c:pt idx="352">
                        <c:v>3.6250000000000004</c:v>
                      </c:pt>
                      <c:pt idx="353">
                        <c:v>3.6250000000000004</c:v>
                      </c:pt>
                      <c:pt idx="354">
                        <c:v>3.7500000000000004</c:v>
                      </c:pt>
                      <c:pt idx="355">
                        <c:v>3.6875000000000004</c:v>
                      </c:pt>
                      <c:pt idx="356">
                        <c:v>3.6250000000000004</c:v>
                      </c:pt>
                      <c:pt idx="357">
                        <c:v>3.6250000000000004</c:v>
                      </c:pt>
                      <c:pt idx="358">
                        <c:v>3.5625000000000004</c:v>
                      </c:pt>
                      <c:pt idx="359">
                        <c:v>3.6000000000000005</c:v>
                      </c:pt>
                      <c:pt idx="360">
                        <c:v>3.7249999999999996</c:v>
                      </c:pt>
                      <c:pt idx="361">
                        <c:v>3.7249999999999996</c:v>
                      </c:pt>
                      <c:pt idx="362">
                        <c:v>3.7249999999999996</c:v>
                      </c:pt>
                      <c:pt idx="363">
                        <c:v>3.6750000000000007</c:v>
                      </c:pt>
                      <c:pt idx="364">
                        <c:v>3.9</c:v>
                      </c:pt>
                      <c:pt idx="365">
                        <c:v>4.25</c:v>
                      </c:pt>
                      <c:pt idx="366">
                        <c:v>4.3</c:v>
                      </c:pt>
                      <c:pt idx="367">
                        <c:v>4.0249999999999995</c:v>
                      </c:pt>
                      <c:pt idx="368">
                        <c:v>4.0249999999999995</c:v>
                      </c:pt>
                      <c:pt idx="369">
                        <c:v>3.9249999999999998</c:v>
                      </c:pt>
                      <c:pt idx="370">
                        <c:v>3.7750000000000004</c:v>
                      </c:pt>
                      <c:pt idx="371">
                        <c:v>3.8250000000000006</c:v>
                      </c:pt>
                      <c:pt idx="372">
                        <c:v>3.6750000000000007</c:v>
                      </c:pt>
                      <c:pt idx="373">
                        <c:v>3.6500000000000004</c:v>
                      </c:pt>
                      <c:pt idx="374">
                        <c:v>3.7750000000000004</c:v>
                      </c:pt>
                      <c:pt idx="375">
                        <c:v>4</c:v>
                      </c:pt>
                      <c:pt idx="376">
                        <c:v>4.05</c:v>
                      </c:pt>
                      <c:pt idx="377">
                        <c:v>4.1499999999999995</c:v>
                      </c:pt>
                      <c:pt idx="378">
                        <c:v>4.1499999999999995</c:v>
                      </c:pt>
                      <c:pt idx="379">
                        <c:v>3.9</c:v>
                      </c:pt>
                      <c:pt idx="380">
                        <c:v>3.75</c:v>
                      </c:pt>
                      <c:pt idx="381">
                        <c:v>3.5500000000000003</c:v>
                      </c:pt>
                      <c:pt idx="382">
                        <c:v>2.9000000000000004</c:v>
                      </c:pt>
                      <c:pt idx="383">
                        <c:v>2.7</c:v>
                      </c:pt>
                      <c:pt idx="384">
                        <c:v>2.5500000000000003</c:v>
                      </c:pt>
                      <c:pt idx="385">
                        <c:v>2.4</c:v>
                      </c:pt>
                      <c:pt idx="386">
                        <c:v>2.4</c:v>
                      </c:pt>
                      <c:pt idx="387">
                        <c:v>2.4</c:v>
                      </c:pt>
                      <c:pt idx="388">
                        <c:v>2.4</c:v>
                      </c:pt>
                      <c:pt idx="389">
                        <c:v>2.5500000000000003</c:v>
                      </c:pt>
                      <c:pt idx="390">
                        <c:v>2.4500000000000002</c:v>
                      </c:pt>
                      <c:pt idx="391">
                        <c:v>2.4</c:v>
                      </c:pt>
                      <c:pt idx="392">
                        <c:v>2.2999999999999998</c:v>
                      </c:pt>
                      <c:pt idx="393">
                        <c:v>2.2999999999999998</c:v>
                      </c:pt>
                      <c:pt idx="394">
                        <c:v>2.2999999999999998</c:v>
                      </c:pt>
                      <c:pt idx="395">
                        <c:v>2.2999999999999998</c:v>
                      </c:pt>
                      <c:pt idx="396">
                        <c:v>2.2999999999999998</c:v>
                      </c:pt>
                      <c:pt idx="397">
                        <c:v>2.2999999999999998</c:v>
                      </c:pt>
                      <c:pt idx="398">
                        <c:v>2.25</c:v>
                      </c:pt>
                      <c:pt idx="399">
                        <c:v>2.25</c:v>
                      </c:pt>
                      <c:pt idx="400">
                        <c:v>2.0999999999999996</c:v>
                      </c:pt>
                      <c:pt idx="401">
                        <c:v>2.0999999999999996</c:v>
                      </c:pt>
                      <c:pt idx="402">
                        <c:v>2.0999999999999996</c:v>
                      </c:pt>
                      <c:pt idx="403">
                        <c:v>1.95</c:v>
                      </c:pt>
                      <c:pt idx="404">
                        <c:v>1.95</c:v>
                      </c:pt>
                      <c:pt idx="405">
                        <c:v>1.95</c:v>
                      </c:pt>
                      <c:pt idx="406">
                        <c:v>2</c:v>
                      </c:pt>
                      <c:pt idx="407">
                        <c:v>2.1500000000000004</c:v>
                      </c:pt>
                      <c:pt idx="408">
                        <c:v>2.1500000000000004</c:v>
                      </c:pt>
                      <c:pt idx="409">
                        <c:v>2.2250000000000001</c:v>
                      </c:pt>
                      <c:pt idx="410">
                        <c:v>2.2250000000000001</c:v>
                      </c:pt>
                      <c:pt idx="411">
                        <c:v>2.4500000000000002</c:v>
                      </c:pt>
                      <c:pt idx="412">
                        <c:v>2.3250000000000002</c:v>
                      </c:pt>
                      <c:pt idx="413">
                        <c:v>2.1749999999999998</c:v>
                      </c:pt>
                      <c:pt idx="414">
                        <c:v>2.0500000000000003</c:v>
                      </c:pt>
                      <c:pt idx="415">
                        <c:v>1.8000000000000003</c:v>
                      </c:pt>
                      <c:pt idx="416">
                        <c:v>1.8000000000000003</c:v>
                      </c:pt>
                      <c:pt idx="417">
                        <c:v>1.8000000000000003</c:v>
                      </c:pt>
                      <c:pt idx="418">
                        <c:v>1.7250000000000001</c:v>
                      </c:pt>
                      <c:pt idx="419">
                        <c:v>1.7250000000000001</c:v>
                      </c:pt>
                      <c:pt idx="420">
                        <c:v>1.6500000000000001</c:v>
                      </c:pt>
                      <c:pt idx="421">
                        <c:v>1.6</c:v>
                      </c:pt>
                      <c:pt idx="422">
                        <c:v>1.6</c:v>
                      </c:pt>
                      <c:pt idx="423">
                        <c:v>1.6</c:v>
                      </c:pt>
                      <c:pt idx="424">
                        <c:v>1.55</c:v>
                      </c:pt>
                      <c:pt idx="425">
                        <c:v>1.55</c:v>
                      </c:pt>
                      <c:pt idx="426">
                        <c:v>1.55</c:v>
                      </c:pt>
                      <c:pt idx="427">
                        <c:v>1.55</c:v>
                      </c:pt>
                      <c:pt idx="428">
                        <c:v>1.55</c:v>
                      </c:pt>
                      <c:pt idx="429">
                        <c:v>1.55</c:v>
                      </c:pt>
                      <c:pt idx="430">
                        <c:v>1.55</c:v>
                      </c:pt>
                      <c:pt idx="431">
                        <c:v>1.55</c:v>
                      </c:pt>
                      <c:pt idx="432">
                        <c:v>1.55</c:v>
                      </c:pt>
                      <c:pt idx="433">
                        <c:v>1.55</c:v>
                      </c:pt>
                      <c:pt idx="434">
                        <c:v>1.55</c:v>
                      </c:pt>
                      <c:pt idx="435">
                        <c:v>1.55</c:v>
                      </c:pt>
                      <c:pt idx="436">
                        <c:v>1.55</c:v>
                      </c:pt>
                      <c:pt idx="437">
                        <c:v>1.7750000000000001</c:v>
                      </c:pt>
                      <c:pt idx="438">
                        <c:v>1.7750000000000001</c:v>
                      </c:pt>
                      <c:pt idx="439">
                        <c:v>1.8499999999999999</c:v>
                      </c:pt>
                      <c:pt idx="440">
                        <c:v>1.9750000000000001</c:v>
                      </c:pt>
                      <c:pt idx="441">
                        <c:v>1.9</c:v>
                      </c:pt>
                      <c:pt idx="442">
                        <c:v>1.8250000000000002</c:v>
                      </c:pt>
                      <c:pt idx="443">
                        <c:v>1.8000000000000003</c:v>
                      </c:pt>
                      <c:pt idx="444">
                        <c:v>1.8000000000000003</c:v>
                      </c:pt>
                      <c:pt idx="445">
                        <c:v>1.7750000000000001</c:v>
                      </c:pt>
                      <c:pt idx="446">
                        <c:v>1.7250000000000001</c:v>
                      </c:pt>
                      <c:pt idx="447">
                        <c:v>1.675</c:v>
                      </c:pt>
                      <c:pt idx="448">
                        <c:v>1.625</c:v>
                      </c:pt>
                      <c:pt idx="449">
                        <c:v>1.625</c:v>
                      </c:pt>
                      <c:pt idx="450">
                        <c:v>1.575</c:v>
                      </c:pt>
                      <c:pt idx="451">
                        <c:v>1.5249999999999999</c:v>
                      </c:pt>
                      <c:pt idx="452">
                        <c:v>1.5249999999999999</c:v>
                      </c:pt>
                      <c:pt idx="453">
                        <c:v>1.4750000000000001</c:v>
                      </c:pt>
                      <c:pt idx="454">
                        <c:v>1.4750000000000001</c:v>
                      </c:pt>
                      <c:pt idx="455">
                        <c:v>1.4500000000000002</c:v>
                      </c:pt>
                      <c:pt idx="456">
                        <c:v>1.25</c:v>
                      </c:pt>
                      <c:pt idx="457">
                        <c:v>1.425</c:v>
                      </c:pt>
                      <c:pt idx="458">
                        <c:v>1.4750000000000001</c:v>
                      </c:pt>
                      <c:pt idx="459">
                        <c:v>1.4750000000000001</c:v>
                      </c:pt>
                      <c:pt idx="460">
                        <c:v>1.55</c:v>
                      </c:pt>
                      <c:pt idx="461">
                        <c:v>1.575</c:v>
                      </c:pt>
                      <c:pt idx="462">
                        <c:v>1.4750000000000001</c:v>
                      </c:pt>
                      <c:pt idx="463">
                        <c:v>1.4750000000000001</c:v>
                      </c:pt>
                      <c:pt idx="464">
                        <c:v>1.4750000000000001</c:v>
                      </c:pt>
                      <c:pt idx="465">
                        <c:v>1.425</c:v>
                      </c:pt>
                      <c:pt idx="466">
                        <c:v>1.4000000000000001</c:v>
                      </c:pt>
                      <c:pt idx="467">
                        <c:v>1.4000000000000001</c:v>
                      </c:pt>
                      <c:pt idx="468">
                        <c:v>1.4000000000000001</c:v>
                      </c:pt>
                      <c:pt idx="469">
                        <c:v>1.4000000000000001</c:v>
                      </c:pt>
                      <c:pt idx="470">
                        <c:v>1.375</c:v>
                      </c:pt>
                      <c:pt idx="471">
                        <c:v>1.375</c:v>
                      </c:pt>
                      <c:pt idx="472">
                        <c:v>1.3</c:v>
                      </c:pt>
                      <c:pt idx="473">
                        <c:v>1.3</c:v>
                      </c:pt>
                      <c:pt idx="474">
                        <c:v>1.2750000000000001</c:v>
                      </c:pt>
                      <c:pt idx="475">
                        <c:v>1.2750000000000001</c:v>
                      </c:pt>
                      <c:pt idx="476">
                        <c:v>1.2750000000000001</c:v>
                      </c:pt>
                      <c:pt idx="477">
                        <c:v>1.2750000000000001</c:v>
                      </c:pt>
                      <c:pt idx="478">
                        <c:v>1.3</c:v>
                      </c:pt>
                      <c:pt idx="479">
                        <c:v>1.3</c:v>
                      </c:pt>
                      <c:pt idx="480">
                        <c:v>1.3</c:v>
                      </c:pt>
                      <c:pt idx="481">
                        <c:v>1.3</c:v>
                      </c:pt>
                      <c:pt idx="482">
                        <c:v>1.3</c:v>
                      </c:pt>
                      <c:pt idx="483">
                        <c:v>1.3</c:v>
                      </c:pt>
                      <c:pt idx="484">
                        <c:v>1.3</c:v>
                      </c:pt>
                      <c:pt idx="485">
                        <c:v>1.3</c:v>
                      </c:pt>
                      <c:pt idx="486">
                        <c:v>1.3</c:v>
                      </c:pt>
                      <c:pt idx="487">
                        <c:v>1.3</c:v>
                      </c:pt>
                      <c:pt idx="488">
                        <c:v>1.3</c:v>
                      </c:pt>
                      <c:pt idx="489">
                        <c:v>1.3</c:v>
                      </c:pt>
                      <c:pt idx="490">
                        <c:v>1.3</c:v>
                      </c:pt>
                      <c:pt idx="491">
                        <c:v>1.3</c:v>
                      </c:pt>
                      <c:pt idx="492">
                        <c:v>1.325</c:v>
                      </c:pt>
                      <c:pt idx="493">
                        <c:v>1.375</c:v>
                      </c:pt>
                      <c:pt idx="494">
                        <c:v>1.35</c:v>
                      </c:pt>
                      <c:pt idx="495">
                        <c:v>1.325</c:v>
                      </c:pt>
                      <c:pt idx="496">
                        <c:v>1.325</c:v>
                      </c:pt>
                      <c:pt idx="497">
                        <c:v>1.325</c:v>
                      </c:pt>
                      <c:pt idx="498">
                        <c:v>1.325</c:v>
                      </c:pt>
                      <c:pt idx="499">
                        <c:v>1.325</c:v>
                      </c:pt>
                      <c:pt idx="500">
                        <c:v>1.325</c:v>
                      </c:pt>
                      <c:pt idx="501">
                        <c:v>1.325</c:v>
                      </c:pt>
                      <c:pt idx="502">
                        <c:v>1.3</c:v>
                      </c:pt>
                      <c:pt idx="503">
                        <c:v>1.3</c:v>
                      </c:pt>
                      <c:pt idx="504">
                        <c:v>1.25</c:v>
                      </c:pt>
                      <c:pt idx="505">
                        <c:v>1.25</c:v>
                      </c:pt>
                      <c:pt idx="506">
                        <c:v>1.2250000000000001</c:v>
                      </c:pt>
                      <c:pt idx="507">
                        <c:v>1.2250000000000001</c:v>
                      </c:pt>
                      <c:pt idx="508">
                        <c:v>1.175</c:v>
                      </c:pt>
                      <c:pt idx="509">
                        <c:v>1.1499999999999999</c:v>
                      </c:pt>
                      <c:pt idx="510">
                        <c:v>1.1499999999999999</c:v>
                      </c:pt>
                      <c:pt idx="511">
                        <c:v>1.1499999999999999</c:v>
                      </c:pt>
                      <c:pt idx="512">
                        <c:v>1.1499999999999999</c:v>
                      </c:pt>
                      <c:pt idx="513">
                        <c:v>1.1499999999999999</c:v>
                      </c:pt>
                      <c:pt idx="514">
                        <c:v>1.175</c:v>
                      </c:pt>
                      <c:pt idx="515">
                        <c:v>1.175</c:v>
                      </c:pt>
                      <c:pt idx="516">
                        <c:v>1.175</c:v>
                      </c:pt>
                      <c:pt idx="517">
                        <c:v>1.125</c:v>
                      </c:pt>
                      <c:pt idx="518">
                        <c:v>1.175</c:v>
                      </c:pt>
                      <c:pt idx="519">
                        <c:v>1.175</c:v>
                      </c:pt>
                      <c:pt idx="520">
                        <c:v>1.1499999999999999</c:v>
                      </c:pt>
                      <c:pt idx="521">
                        <c:v>1.125</c:v>
                      </c:pt>
                      <c:pt idx="522">
                        <c:v>1.125</c:v>
                      </c:pt>
                      <c:pt idx="523">
                        <c:v>1.1499999999999999</c:v>
                      </c:pt>
                      <c:pt idx="524">
                        <c:v>1.1499999999999999</c:v>
                      </c:pt>
                      <c:pt idx="525">
                        <c:v>1.125</c:v>
                      </c:pt>
                      <c:pt idx="526">
                        <c:v>1.1499999999999999</c:v>
                      </c:pt>
                      <c:pt idx="527">
                        <c:v>1.1499999999999999</c:v>
                      </c:pt>
                      <c:pt idx="528">
                        <c:v>1.1400000000000001</c:v>
                      </c:pt>
                      <c:pt idx="529">
                        <c:v>1.175</c:v>
                      </c:pt>
                      <c:pt idx="530">
                        <c:v>1.175</c:v>
                      </c:pt>
                      <c:pt idx="531">
                        <c:v>1.175</c:v>
                      </c:pt>
                      <c:pt idx="532">
                        <c:v>1.175</c:v>
                      </c:pt>
                      <c:pt idx="533">
                        <c:v>1.175</c:v>
                      </c:pt>
                      <c:pt idx="534">
                        <c:v>1.145</c:v>
                      </c:pt>
                      <c:pt idx="535">
                        <c:v>1.0999999999999999</c:v>
                      </c:pt>
                      <c:pt idx="536">
                        <c:v>1.165</c:v>
                      </c:pt>
                      <c:pt idx="537">
                        <c:v>1.2050000000000001</c:v>
                      </c:pt>
                      <c:pt idx="538">
                        <c:v>1.175</c:v>
                      </c:pt>
                      <c:pt idx="539">
                        <c:v>1.1499999999999999</c:v>
                      </c:pt>
                      <c:pt idx="540">
                        <c:v>1.2549999999999999</c:v>
                      </c:pt>
                      <c:pt idx="541">
                        <c:v>1.3599999999999999</c:v>
                      </c:pt>
                      <c:pt idx="542">
                        <c:v>1.585</c:v>
                      </c:pt>
                      <c:pt idx="543">
                        <c:v>1.8849999999999998</c:v>
                      </c:pt>
                      <c:pt idx="544">
                        <c:v>1.8900000000000001</c:v>
                      </c:pt>
                      <c:pt idx="545">
                        <c:v>2.65</c:v>
                      </c:pt>
                      <c:pt idx="546">
                        <c:v>2.15</c:v>
                      </c:pt>
                      <c:pt idx="547">
                        <c:v>2.5250000000000004</c:v>
                      </c:pt>
                      <c:pt idx="548">
                        <c:v>2.9749999999999996</c:v>
                      </c:pt>
                      <c:pt idx="549">
                        <c:v>2.85</c:v>
                      </c:pt>
                    </c:numCache>
                  </c:numRef>
                </c:val>
                <c:smooth val="0"/>
                <c:extLst xmlns:c15="http://schemas.microsoft.com/office/drawing/2012/chart">
                  <c:ext xmlns:c16="http://schemas.microsoft.com/office/drawing/2014/chart" uri="{C3380CC4-5D6E-409C-BE32-E72D297353CC}">
                    <c16:uniqueId val="{0000000A-A5CC-4439-AE82-2EA881677A8E}"/>
                  </c:ext>
                </c:extLst>
              </c15:ser>
            </c15:filteredLineSeries>
          </c:ext>
        </c:extLst>
      </c:lineChart>
      <c:dateAx>
        <c:axId val="134190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de-DE"/>
          </a:p>
        </c:txPr>
        <c:crossAx val="1341907007"/>
        <c:crosses val="autoZero"/>
        <c:auto val="0"/>
        <c:lblOffset val="100"/>
        <c:baseTimeUnit val="days"/>
        <c:majorUnit val="20"/>
        <c:minorUnit val="3"/>
      </c:dateAx>
      <c:valAx>
        <c:axId val="1341907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latin typeface="+mj-lt"/>
                  </a:rPr>
                  <a:t>Tasso di interesse in %</a:t>
                </a:r>
              </a:p>
            </c:rich>
          </c:tx>
          <c:layout>
            <c:manualLayout>
              <c:xMode val="edge"/>
              <c:yMode val="edge"/>
              <c:x val="3.534478068215705E-3"/>
              <c:y val="0.4450629447181171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de-DE"/>
          </a:p>
        </c:txPr>
        <c:crossAx val="1341901599"/>
        <c:crosses val="autoZero"/>
        <c:crossBetween val="midCat"/>
      </c:valAx>
      <c:spPr>
        <a:noFill/>
        <a:ln>
          <a:noFill/>
        </a:ln>
        <a:effectLst/>
      </c:spPr>
    </c:plotArea>
    <c:legend>
      <c:legendPos val="b"/>
      <c:layout>
        <c:manualLayout>
          <c:xMode val="edge"/>
          <c:yMode val="edge"/>
          <c:x val="0.05"/>
          <c:y val="0.90908296843641667"/>
          <c:w val="0.8442799166392454"/>
          <c:h val="9.09170315635832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4146141215107E-2"/>
          <c:y val="7.8354636307987127E-2"/>
          <c:w val="0.82844499178981923"/>
          <c:h val="0.67064885496183202"/>
        </c:manualLayout>
      </c:layout>
      <c:lineChart>
        <c:grouping val="standard"/>
        <c:varyColors val="0"/>
        <c:ser>
          <c:idx val="0"/>
          <c:order val="0"/>
          <c:tx>
            <c:strRef>
              <c:f>Zinsreihen!$B$1</c:f>
              <c:strCache>
                <c:ptCount val="1"/>
                <c:pt idx="0">
                  <c:v>Variable Hypotheken CHF</c:v>
                </c:pt>
              </c:strCache>
            </c:strRef>
          </c:tx>
          <c:spPr>
            <a:ln w="15875" cap="rnd">
              <a:solidFill>
                <a:schemeClr val="accent3"/>
              </a:solidFill>
              <a:round/>
            </a:ln>
            <a:effectLst/>
          </c:spPr>
          <c:marker>
            <c:symbol val="none"/>
          </c:marker>
          <c:cat>
            <c:strRef>
              <c:f>Zinsreihen!$A$494:$A$558</c:f>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extLst/>
            </c:strRef>
          </c:cat>
          <c:val>
            <c:numRef>
              <c:f>Zinsreihen!$B$494:$B$558</c:f>
              <c:numCache>
                <c:formatCode>0.00</c:formatCode>
                <c:ptCount val="65"/>
                <c:pt idx="0">
                  <c:v>2.6228125000000002</c:v>
                </c:pt>
                <c:pt idx="1">
                  <c:v>2.6228125000000002</c:v>
                </c:pt>
                <c:pt idx="2">
                  <c:v>2.6228125000000002</c:v>
                </c:pt>
                <c:pt idx="3">
                  <c:v>2.6228125000000002</c:v>
                </c:pt>
                <c:pt idx="4">
                  <c:v>2.6247619000000002</c:v>
                </c:pt>
                <c:pt idx="5">
                  <c:v>2.6248412700000001</c:v>
                </c:pt>
                <c:pt idx="6">
                  <c:v>2.6247619000000002</c:v>
                </c:pt>
                <c:pt idx="7">
                  <c:v>2.6326984099999997</c:v>
                </c:pt>
                <c:pt idx="8">
                  <c:v>2.6326984099999997</c:v>
                </c:pt>
                <c:pt idx="9">
                  <c:v>2.6326984099999997</c:v>
                </c:pt>
                <c:pt idx="10">
                  <c:v>2.6326984099999997</c:v>
                </c:pt>
                <c:pt idx="11">
                  <c:v>2.6326984099999997</c:v>
                </c:pt>
                <c:pt idx="12">
                  <c:v>2.6329687499999999</c:v>
                </c:pt>
                <c:pt idx="13">
                  <c:v>2.6329687499999999</c:v>
                </c:pt>
                <c:pt idx="14">
                  <c:v>2.6329687499999999</c:v>
                </c:pt>
                <c:pt idx="15">
                  <c:v>2.6328906299999999</c:v>
                </c:pt>
                <c:pt idx="16">
                  <c:v>2.6328906299999999</c:v>
                </c:pt>
                <c:pt idx="17">
                  <c:v>2.6328906299999999</c:v>
                </c:pt>
                <c:pt idx="18">
                  <c:v>2.6328906299999999</c:v>
                </c:pt>
                <c:pt idx="19">
                  <c:v>2.6328906299999999</c:v>
                </c:pt>
                <c:pt idx="20">
                  <c:v>2.6329687499999999</c:v>
                </c:pt>
                <c:pt idx="21">
                  <c:v>2.6328906299999999</c:v>
                </c:pt>
                <c:pt idx="22">
                  <c:v>2.6328906299999999</c:v>
                </c:pt>
                <c:pt idx="23">
                  <c:v>2.6329687499999999</c:v>
                </c:pt>
                <c:pt idx="24">
                  <c:v>2.6329687499999999</c:v>
                </c:pt>
                <c:pt idx="25">
                  <c:v>2.6329687499999999</c:v>
                </c:pt>
                <c:pt idx="26">
                  <c:v>2.6329687499999999</c:v>
                </c:pt>
                <c:pt idx="27">
                  <c:v>2.6329687499999999</c:v>
                </c:pt>
                <c:pt idx="28">
                  <c:v>2.6329687499999999</c:v>
                </c:pt>
                <c:pt idx="29">
                  <c:v>2.6329687499999999</c:v>
                </c:pt>
                <c:pt idx="30">
                  <c:v>2.6329687499999999</c:v>
                </c:pt>
                <c:pt idx="31">
                  <c:v>2.6329687499999999</c:v>
                </c:pt>
                <c:pt idx="32">
                  <c:v>2.6365151500000001</c:v>
                </c:pt>
                <c:pt idx="33">
                  <c:v>2.6365151500000001</c:v>
                </c:pt>
                <c:pt idx="34">
                  <c:v>2.6363076900000002</c:v>
                </c:pt>
                <c:pt idx="35">
                  <c:v>2.6450724599999997</c:v>
                </c:pt>
                <c:pt idx="36">
                  <c:v>2.6450724599999997</c:v>
                </c:pt>
                <c:pt idx="37">
                  <c:v>2.6450724599999997</c:v>
                </c:pt>
                <c:pt idx="38">
                  <c:v>2.64307143</c:v>
                </c:pt>
                <c:pt idx="39">
                  <c:v>2.64307143</c:v>
                </c:pt>
                <c:pt idx="40">
                  <c:v>2.6429999999999998</c:v>
                </c:pt>
                <c:pt idx="41">
                  <c:v>2.64292857</c:v>
                </c:pt>
                <c:pt idx="42">
                  <c:v>2.6443571399999999</c:v>
                </c:pt>
                <c:pt idx="43">
                  <c:v>2.6443571399999999</c:v>
                </c:pt>
                <c:pt idx="44">
                  <c:v>2.6443571399999999</c:v>
                </c:pt>
                <c:pt idx="45">
                  <c:v>2.6265000000000001</c:v>
                </c:pt>
                <c:pt idx="46">
                  <c:v>2.6265000000000001</c:v>
                </c:pt>
                <c:pt idx="47">
                  <c:v>2.63</c:v>
                </c:pt>
                <c:pt idx="48">
                  <c:v>2.629</c:v>
                </c:pt>
                <c:pt idx="49">
                  <c:v>2.629</c:v>
                </c:pt>
                <c:pt idx="50">
                  <c:v>2.629</c:v>
                </c:pt>
                <c:pt idx="51">
                  <c:v>2.6343571400000001</c:v>
                </c:pt>
                <c:pt idx="52">
                  <c:v>2.6343571400000001</c:v>
                </c:pt>
                <c:pt idx="53">
                  <c:v>2.6471739099999998</c:v>
                </c:pt>
                <c:pt idx="54">
                  <c:v>2.6537500000000001</c:v>
                </c:pt>
                <c:pt idx="55">
                  <c:v>2.6537500000000001</c:v>
                </c:pt>
                <c:pt idx="56">
                  <c:v>2.6611029400000001</c:v>
                </c:pt>
                <c:pt idx="57">
                  <c:v>2.6611029400000001</c:v>
                </c:pt>
                <c:pt idx="58">
                  <c:v>2.66</c:v>
                </c:pt>
                <c:pt idx="59">
                  <c:v>2.67</c:v>
                </c:pt>
                <c:pt idx="60">
                  <c:v>2.68</c:v>
                </c:pt>
                <c:pt idx="61">
                  <c:v>2.7</c:v>
                </c:pt>
                <c:pt idx="62">
                  <c:v>2.71</c:v>
                </c:pt>
                <c:pt idx="63">
                  <c:v>2.76</c:v>
                </c:pt>
                <c:pt idx="64">
                  <c:v>2.84</c:v>
                </c:pt>
              </c:numCache>
              <c:extLst/>
            </c:numRef>
          </c:val>
          <c:smooth val="0"/>
          <c:extLst>
            <c:ext xmlns:c16="http://schemas.microsoft.com/office/drawing/2014/chart" uri="{C3380CC4-5D6E-409C-BE32-E72D297353CC}">
              <c16:uniqueId val="{00000000-BA5A-43A2-A3C2-549EE983400B}"/>
            </c:ext>
          </c:extLst>
        </c:ser>
        <c:ser>
          <c:idx val="2"/>
          <c:order val="2"/>
          <c:tx>
            <c:strRef>
              <c:f>Zinsreihen!$D$1</c:f>
              <c:strCache>
                <c:ptCount val="1"/>
                <c:pt idx="0">
                  <c:v>Festhypotheken - 5 Jahre, CHF</c:v>
                </c:pt>
              </c:strCache>
              <c:extLst xmlns:c15="http://schemas.microsoft.com/office/drawing/2012/chart"/>
            </c:strRef>
          </c:tx>
          <c:spPr>
            <a:ln w="15875" cap="rnd">
              <a:solidFill>
                <a:schemeClr val="accent2">
                  <a:lumMod val="60000"/>
                  <a:lumOff val="40000"/>
                </a:schemeClr>
              </a:solidFill>
              <a:round/>
            </a:ln>
            <a:effectLst/>
          </c:spPr>
          <c:marker>
            <c:symbol val="none"/>
          </c:marker>
          <c:dPt>
            <c:idx val="55"/>
            <c:marker>
              <c:symbol val="none"/>
            </c:marker>
            <c:bubble3D val="0"/>
            <c:extLst>
              <c:ext xmlns:c16="http://schemas.microsoft.com/office/drawing/2014/chart" uri="{C3380CC4-5D6E-409C-BE32-E72D297353CC}">
                <c16:uniqueId val="{00000001-BA5A-43A2-A3C2-549EE983400B}"/>
              </c:ext>
            </c:extLst>
          </c:dPt>
          <c:cat>
            <c:strRef>
              <c:f>Zinsreihen!$A$494:$A$558</c:f>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extLst/>
            </c:strRef>
          </c:cat>
          <c:val>
            <c:numRef>
              <c:f>Zinsreihen!$D$494:$D$558</c:f>
              <c:numCache>
                <c:formatCode>0.00</c:formatCode>
                <c:ptCount val="65"/>
                <c:pt idx="0">
                  <c:v>1.31643939</c:v>
                </c:pt>
                <c:pt idx="1">
                  <c:v>1.30978788</c:v>
                </c:pt>
                <c:pt idx="2">
                  <c:v>1.2571969699999999</c:v>
                </c:pt>
                <c:pt idx="3">
                  <c:v>1.2915606099999999</c:v>
                </c:pt>
                <c:pt idx="4">
                  <c:v>1.22558462</c:v>
                </c:pt>
                <c:pt idx="5">
                  <c:v>1.2195538500000001</c:v>
                </c:pt>
                <c:pt idx="6">
                  <c:v>1.22523077</c:v>
                </c:pt>
                <c:pt idx="7">
                  <c:v>1.2011538500000001</c:v>
                </c:pt>
                <c:pt idx="8">
                  <c:v>1.25218462</c:v>
                </c:pt>
                <c:pt idx="9">
                  <c:v>1.2427692299999999</c:v>
                </c:pt>
                <c:pt idx="10">
                  <c:v>1.20938462</c:v>
                </c:pt>
                <c:pt idx="11">
                  <c:v>1.16943077</c:v>
                </c:pt>
                <c:pt idx="12">
                  <c:v>1.15571212</c:v>
                </c:pt>
                <c:pt idx="13">
                  <c:v>1.1471212099999999</c:v>
                </c:pt>
                <c:pt idx="14">
                  <c:v>1.1132272699999999</c:v>
                </c:pt>
                <c:pt idx="15">
                  <c:v>1.12839394</c:v>
                </c:pt>
                <c:pt idx="16">
                  <c:v>1.1032089599999999</c:v>
                </c:pt>
                <c:pt idx="17">
                  <c:v>1.08916418</c:v>
                </c:pt>
                <c:pt idx="18">
                  <c:v>1.0822835799999999</c:v>
                </c:pt>
                <c:pt idx="19">
                  <c:v>1.0679696999999999</c:v>
                </c:pt>
                <c:pt idx="20">
                  <c:v>1.0768181800000001</c:v>
                </c:pt>
                <c:pt idx="21">
                  <c:v>1.09843939</c:v>
                </c:pt>
                <c:pt idx="22">
                  <c:v>1.0966212100000001</c:v>
                </c:pt>
                <c:pt idx="23">
                  <c:v>1.105</c:v>
                </c:pt>
                <c:pt idx="24">
                  <c:v>1.08362687</c:v>
                </c:pt>
                <c:pt idx="25">
                  <c:v>1.0708656699999999</c:v>
                </c:pt>
                <c:pt idx="26">
                  <c:v>1.1295074599999999</c:v>
                </c:pt>
                <c:pt idx="27">
                  <c:v>1.1176417900000002</c:v>
                </c:pt>
                <c:pt idx="28">
                  <c:v>1.1069403</c:v>
                </c:pt>
                <c:pt idx="29">
                  <c:v>1.11259701</c:v>
                </c:pt>
                <c:pt idx="30">
                  <c:v>1.09761194</c:v>
                </c:pt>
                <c:pt idx="31">
                  <c:v>1.11004478</c:v>
                </c:pt>
                <c:pt idx="32">
                  <c:v>1.0822238799999999</c:v>
                </c:pt>
                <c:pt idx="33">
                  <c:v>1.07737313</c:v>
                </c:pt>
                <c:pt idx="34">
                  <c:v>1.0786818199999999</c:v>
                </c:pt>
                <c:pt idx="35">
                  <c:v>1.0777826100000001</c:v>
                </c:pt>
                <c:pt idx="36">
                  <c:v>1.07375362</c:v>
                </c:pt>
                <c:pt idx="37">
                  <c:v>1.1090579700000001</c:v>
                </c:pt>
                <c:pt idx="38">
                  <c:v>1.0881884099999999</c:v>
                </c:pt>
                <c:pt idx="39">
                  <c:v>1.0889855100000001</c:v>
                </c:pt>
                <c:pt idx="40">
                  <c:v>1.09007246</c:v>
                </c:pt>
                <c:pt idx="41">
                  <c:v>1.08869565</c:v>
                </c:pt>
                <c:pt idx="42">
                  <c:v>1.0683623200000001</c:v>
                </c:pt>
                <c:pt idx="43">
                  <c:v>1.0622028999999999</c:v>
                </c:pt>
                <c:pt idx="44">
                  <c:v>1.0895652199999999</c:v>
                </c:pt>
                <c:pt idx="45">
                  <c:v>1.13984058</c:v>
                </c:pt>
                <c:pt idx="46">
                  <c:v>1.0880000000000001</c:v>
                </c:pt>
                <c:pt idx="47">
                  <c:v>1.10468571</c:v>
                </c:pt>
                <c:pt idx="48">
                  <c:v>1.2163285699999999</c:v>
                </c:pt>
                <c:pt idx="49">
                  <c:v>1.36665714</c:v>
                </c:pt>
                <c:pt idx="50">
                  <c:v>1.66973913</c:v>
                </c:pt>
                <c:pt idx="51">
                  <c:v>1.9366087000000001</c:v>
                </c:pt>
                <c:pt idx="52">
                  <c:v>1.9852318800000002</c:v>
                </c:pt>
                <c:pt idx="53">
                  <c:v>2.4850869599999998</c:v>
                </c:pt>
                <c:pt idx="54">
                  <c:v>2.0760735299999999</c:v>
                </c:pt>
                <c:pt idx="55">
                  <c:v>2.5048029000000001</c:v>
                </c:pt>
                <c:pt idx="56">
                  <c:v>2.9245782600000001</c:v>
                </c:pt>
                <c:pt idx="57">
                  <c:v>2.7892391299999999</c:v>
                </c:pt>
                <c:pt idx="58">
                  <c:v>2.56</c:v>
                </c:pt>
                <c:pt idx="59">
                  <c:v>2.93</c:v>
                </c:pt>
                <c:pt idx="60">
                  <c:v>2.66</c:v>
                </c:pt>
                <c:pt idx="61">
                  <c:v>2.94</c:v>
                </c:pt>
                <c:pt idx="62">
                  <c:v>3.04</c:v>
                </c:pt>
                <c:pt idx="63">
                  <c:v>3.03</c:v>
                </c:pt>
                <c:pt idx="64">
                  <c:v>2.92</c:v>
                </c:pt>
              </c:numCache>
              <c:extLst/>
            </c:numRef>
          </c:val>
          <c:smooth val="0"/>
          <c:extLst xmlns:c15="http://schemas.microsoft.com/office/drawing/2012/chart">
            <c:ext xmlns:c16="http://schemas.microsoft.com/office/drawing/2014/chart" uri="{C3380CC4-5D6E-409C-BE32-E72D297353CC}">
              <c16:uniqueId val="{00000002-BA5A-43A2-A3C2-549EE983400B}"/>
            </c:ext>
          </c:extLst>
        </c:ser>
        <c:ser>
          <c:idx val="3"/>
          <c:order val="3"/>
          <c:tx>
            <c:strRef>
              <c:f>Zinsreihen!$E$1</c:f>
              <c:strCache>
                <c:ptCount val="1"/>
                <c:pt idx="0">
                  <c:v>Festhypotheken - 10 Jahre, CHF</c:v>
                </c:pt>
              </c:strCache>
              <c:extLst xmlns:c15="http://schemas.microsoft.com/office/drawing/2012/chart"/>
            </c:strRef>
          </c:tx>
          <c:spPr>
            <a:ln w="15875" cap="rnd">
              <a:solidFill>
                <a:schemeClr val="tx1"/>
              </a:solidFill>
              <a:round/>
            </a:ln>
            <a:effectLst/>
          </c:spPr>
          <c:marker>
            <c:symbol val="none"/>
          </c:marker>
          <c:cat>
            <c:strRef>
              <c:f>Zinsreihen!$A$494:$A$558</c:f>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extLst/>
            </c:strRef>
          </c:cat>
          <c:val>
            <c:numRef>
              <c:f>Zinsreihen!$E$494:$E$558</c:f>
              <c:numCache>
                <c:formatCode>0.00</c:formatCode>
                <c:ptCount val="65"/>
                <c:pt idx="0">
                  <c:v>1.7675156300000001</c:v>
                </c:pt>
                <c:pt idx="1">
                  <c:v>1.7963281300000002</c:v>
                </c:pt>
                <c:pt idx="2">
                  <c:v>1.72159375</c:v>
                </c:pt>
                <c:pt idx="3">
                  <c:v>1.77725</c:v>
                </c:pt>
                <c:pt idx="4">
                  <c:v>1.7214920599999999</c:v>
                </c:pt>
                <c:pt idx="5">
                  <c:v>1.7132380999999999</c:v>
                </c:pt>
                <c:pt idx="6">
                  <c:v>1.7366874999999999</c:v>
                </c:pt>
                <c:pt idx="7">
                  <c:v>1.6971562499999999</c:v>
                </c:pt>
                <c:pt idx="8">
                  <c:v>1.77889063</c:v>
                </c:pt>
                <c:pt idx="9">
                  <c:v>1.7680624999999999</c:v>
                </c:pt>
                <c:pt idx="10">
                  <c:v>1.7133906300000001</c:v>
                </c:pt>
                <c:pt idx="11">
                  <c:v>1.6310781300000001</c:v>
                </c:pt>
                <c:pt idx="12">
                  <c:v>1.5827538499999998</c:v>
                </c:pt>
                <c:pt idx="13">
                  <c:v>1.5391692300000002</c:v>
                </c:pt>
                <c:pt idx="14">
                  <c:v>1.4080153799999999</c:v>
                </c:pt>
                <c:pt idx="15">
                  <c:v>1.4278769199999999</c:v>
                </c:pt>
                <c:pt idx="16">
                  <c:v>1.3451846199999999</c:v>
                </c:pt>
                <c:pt idx="17">
                  <c:v>1.2886307699999999</c:v>
                </c:pt>
                <c:pt idx="18">
                  <c:v>1.2514000000000001</c:v>
                </c:pt>
                <c:pt idx="19">
                  <c:v>1.19873846</c:v>
                </c:pt>
                <c:pt idx="20">
                  <c:v>1.2191230799999999</c:v>
                </c:pt>
                <c:pt idx="21">
                  <c:v>1.27586154</c:v>
                </c:pt>
                <c:pt idx="22">
                  <c:v>1.26272308</c:v>
                </c:pt>
                <c:pt idx="23">
                  <c:v>1.29126154</c:v>
                </c:pt>
                <c:pt idx="24">
                  <c:v>1.22754545</c:v>
                </c:pt>
                <c:pt idx="25">
                  <c:v>1.19756061</c:v>
                </c:pt>
                <c:pt idx="26">
                  <c:v>1.3498030299999999</c:v>
                </c:pt>
                <c:pt idx="27">
                  <c:v>1.3182121200000001</c:v>
                </c:pt>
                <c:pt idx="28">
                  <c:v>1.28684848</c:v>
                </c:pt>
                <c:pt idx="29">
                  <c:v>1.29654545</c:v>
                </c:pt>
                <c:pt idx="30">
                  <c:v>1.2546470599999999</c:v>
                </c:pt>
                <c:pt idx="31">
                  <c:v>1.29351471</c:v>
                </c:pt>
                <c:pt idx="32">
                  <c:v>1.23370588</c:v>
                </c:pt>
                <c:pt idx="33">
                  <c:v>1.2276323499999999</c:v>
                </c:pt>
                <c:pt idx="34">
                  <c:v>1.2495692300000001</c:v>
                </c:pt>
                <c:pt idx="35">
                  <c:v>1.24632353</c:v>
                </c:pt>
                <c:pt idx="36">
                  <c:v>1.2476029399999999</c:v>
                </c:pt>
                <c:pt idx="37">
                  <c:v>1.38655072</c:v>
                </c:pt>
                <c:pt idx="38">
                  <c:v>1.36823188</c:v>
                </c:pt>
                <c:pt idx="39">
                  <c:v>1.3693913</c:v>
                </c:pt>
                <c:pt idx="40">
                  <c:v>1.36811594</c:v>
                </c:pt>
                <c:pt idx="41">
                  <c:v>1.35491304</c:v>
                </c:pt>
                <c:pt idx="42">
                  <c:v>1.2867681200000001</c:v>
                </c:pt>
                <c:pt idx="43">
                  <c:v>1.27036232</c:v>
                </c:pt>
                <c:pt idx="44">
                  <c:v>1.36704348</c:v>
                </c:pt>
                <c:pt idx="45">
                  <c:v>1.4466087000000001</c:v>
                </c:pt>
                <c:pt idx="46">
                  <c:v>1.3718115899999999</c:v>
                </c:pt>
                <c:pt idx="47">
                  <c:v>1.38932857</c:v>
                </c:pt>
                <c:pt idx="48">
                  <c:v>1.5459571400000001</c:v>
                </c:pt>
                <c:pt idx="49">
                  <c:v>1.7246142900000001</c:v>
                </c:pt>
                <c:pt idx="50">
                  <c:v>2.0800144899999999</c:v>
                </c:pt>
                <c:pt idx="51">
                  <c:v>2.4157681200000001</c:v>
                </c:pt>
                <c:pt idx="52">
                  <c:v>2.50231884</c:v>
                </c:pt>
                <c:pt idx="53">
                  <c:v>3.0059420299999999</c:v>
                </c:pt>
                <c:pt idx="54">
                  <c:v>2.5577647099999998</c:v>
                </c:pt>
                <c:pt idx="55">
                  <c:v>2.8867449299999999</c:v>
                </c:pt>
                <c:pt idx="56">
                  <c:v>3.2881565199999998</c:v>
                </c:pt>
                <c:pt idx="57">
                  <c:v>3.1851173900000003</c:v>
                </c:pt>
                <c:pt idx="58">
                  <c:v>2.83</c:v>
                </c:pt>
                <c:pt idx="59">
                  <c:v>3.19</c:v>
                </c:pt>
                <c:pt idx="60">
                  <c:v>2.9</c:v>
                </c:pt>
                <c:pt idx="61">
                  <c:v>3.14</c:v>
                </c:pt>
                <c:pt idx="62">
                  <c:v>3.14</c:v>
                </c:pt>
                <c:pt idx="63">
                  <c:v>3.17</c:v>
                </c:pt>
                <c:pt idx="64">
                  <c:v>3.06</c:v>
                </c:pt>
              </c:numCache>
              <c:extLst/>
            </c:numRef>
          </c:val>
          <c:smooth val="0"/>
          <c:extLst xmlns:c15="http://schemas.microsoft.com/office/drawing/2012/chart">
            <c:ext xmlns:c16="http://schemas.microsoft.com/office/drawing/2014/chart" uri="{C3380CC4-5D6E-409C-BE32-E72D297353CC}">
              <c16:uniqueId val="{00000003-BA5A-43A2-A3C2-549EE983400B}"/>
            </c:ext>
          </c:extLst>
        </c:ser>
        <c:ser>
          <c:idx val="5"/>
          <c:order val="5"/>
          <c:tx>
            <c:strRef>
              <c:f>Zinsreihen!$G$1</c:f>
              <c:strCache>
                <c:ptCount val="1"/>
                <c:pt idx="0">
                  <c:v>Geldmarkt Hypotheken, 5 Jahre Rahmen, CHF</c:v>
                </c:pt>
              </c:strCache>
              <c:extLst xmlns:c15="http://schemas.microsoft.com/office/drawing/2012/chart"/>
            </c:strRef>
          </c:tx>
          <c:spPr>
            <a:ln w="15875" cap="rnd">
              <a:solidFill>
                <a:schemeClr val="tx2"/>
              </a:solidFill>
              <a:round/>
            </a:ln>
            <a:effectLst/>
          </c:spPr>
          <c:marker>
            <c:symbol val="none"/>
          </c:marker>
          <c:cat>
            <c:strRef>
              <c:f>Zinsreihen!$A$494:$A$558</c:f>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extLst/>
            </c:strRef>
          </c:cat>
          <c:val>
            <c:numRef>
              <c:f>Zinsreihen!$G$494:$G$558</c:f>
              <c:numCache>
                <c:formatCode>0.00</c:formatCode>
                <c:ptCount val="65"/>
                <c:pt idx="0">
                  <c:v>1.0505</c:v>
                </c:pt>
                <c:pt idx="1">
                  <c:v>1.0505</c:v>
                </c:pt>
                <c:pt idx="2">
                  <c:v>1.05315789</c:v>
                </c:pt>
                <c:pt idx="3">
                  <c:v>1.05315789</c:v>
                </c:pt>
                <c:pt idx="4">
                  <c:v>1.05315789</c:v>
                </c:pt>
                <c:pt idx="5">
                  <c:v>1.05315789</c:v>
                </c:pt>
                <c:pt idx="6">
                  <c:v>1.0505263199999999</c:v>
                </c:pt>
                <c:pt idx="7">
                  <c:v>1.0477777799999999</c:v>
                </c:pt>
                <c:pt idx="8">
                  <c:v>1.0477777799999999</c:v>
                </c:pt>
                <c:pt idx="9">
                  <c:v>1.0477777799999999</c:v>
                </c:pt>
                <c:pt idx="10">
                  <c:v>1.0476470599999999</c:v>
                </c:pt>
                <c:pt idx="11">
                  <c:v>1.0535294100000001</c:v>
                </c:pt>
                <c:pt idx="12">
                  <c:v>1.04222222</c:v>
                </c:pt>
                <c:pt idx="13">
                  <c:v>1.04222222</c:v>
                </c:pt>
                <c:pt idx="14">
                  <c:v>1.0388235299999999</c:v>
                </c:pt>
                <c:pt idx="15">
                  <c:v>1.02277778</c:v>
                </c:pt>
                <c:pt idx="16">
                  <c:v>1.02277778</c:v>
                </c:pt>
                <c:pt idx="17">
                  <c:v>1.01176471</c:v>
                </c:pt>
                <c:pt idx="18">
                  <c:v>0.99705882000000001</c:v>
                </c:pt>
                <c:pt idx="19">
                  <c:v>0.99705882000000001</c:v>
                </c:pt>
                <c:pt idx="20">
                  <c:v>0.9888235299999999</c:v>
                </c:pt>
                <c:pt idx="21">
                  <c:v>0.98294117999999997</c:v>
                </c:pt>
                <c:pt idx="22">
                  <c:v>0.98941175999999997</c:v>
                </c:pt>
                <c:pt idx="23">
                  <c:v>0.979375</c:v>
                </c:pt>
                <c:pt idx="24">
                  <c:v>0.979375</c:v>
                </c:pt>
                <c:pt idx="25">
                  <c:v>0.96466667000000006</c:v>
                </c:pt>
                <c:pt idx="26">
                  <c:v>0.97133332999999999</c:v>
                </c:pt>
                <c:pt idx="27">
                  <c:v>0.9900000000000001</c:v>
                </c:pt>
                <c:pt idx="28">
                  <c:v>0.98642856999999995</c:v>
                </c:pt>
                <c:pt idx="29">
                  <c:v>0.98384614999999997</c:v>
                </c:pt>
                <c:pt idx="30">
                  <c:v>0.98</c:v>
                </c:pt>
                <c:pt idx="31">
                  <c:v>0.98</c:v>
                </c:pt>
                <c:pt idx="32">
                  <c:v>0.97727273000000003</c:v>
                </c:pt>
                <c:pt idx="33">
                  <c:v>0.97727273000000003</c:v>
                </c:pt>
                <c:pt idx="34">
                  <c:v>0.93124999999999991</c:v>
                </c:pt>
                <c:pt idx="35">
                  <c:v>0.94374999999999998</c:v>
                </c:pt>
                <c:pt idx="36">
                  <c:v>0.99882353000000001</c:v>
                </c:pt>
                <c:pt idx="37">
                  <c:v>0.99555556000000012</c:v>
                </c:pt>
                <c:pt idx="38">
                  <c:v>0.99052632000000007</c:v>
                </c:pt>
                <c:pt idx="39">
                  <c:v>0.98894736999999999</c:v>
                </c:pt>
                <c:pt idx="40">
                  <c:v>0.98736842000000002</c:v>
                </c:pt>
                <c:pt idx="41">
                  <c:v>0.98142856999999994</c:v>
                </c:pt>
                <c:pt idx="42">
                  <c:v>0.98142856999999994</c:v>
                </c:pt>
                <c:pt idx="43">
                  <c:v>0.98142856999999994</c:v>
                </c:pt>
                <c:pt idx="44">
                  <c:v>0.98047619000000008</c:v>
                </c:pt>
                <c:pt idx="45">
                  <c:v>0.98047619000000008</c:v>
                </c:pt>
                <c:pt idx="46">
                  <c:v>0.97904762000000001</c:v>
                </c:pt>
                <c:pt idx="47">
                  <c:v>0.98886363999999993</c:v>
                </c:pt>
                <c:pt idx="48">
                  <c:v>0.98545455000000004</c:v>
                </c:pt>
                <c:pt idx="49">
                  <c:v>0.98545455000000004</c:v>
                </c:pt>
                <c:pt idx="50">
                  <c:v>0.9900000000000001</c:v>
                </c:pt>
                <c:pt idx="51">
                  <c:v>0.99272726999999994</c:v>
                </c:pt>
                <c:pt idx="52">
                  <c:v>1.0009090909090901</c:v>
                </c:pt>
                <c:pt idx="53">
                  <c:v>1.0286363600000001</c:v>
                </c:pt>
                <c:pt idx="54">
                  <c:v>1.0381818199999999</c:v>
                </c:pt>
                <c:pt idx="55">
                  <c:v>1.04636364</c:v>
                </c:pt>
                <c:pt idx="56">
                  <c:v>1.22</c:v>
                </c:pt>
                <c:pt idx="57">
                  <c:v>1.28</c:v>
                </c:pt>
                <c:pt idx="58">
                  <c:v>1.33</c:v>
                </c:pt>
                <c:pt idx="59">
                  <c:v>1.64</c:v>
                </c:pt>
                <c:pt idx="60">
                  <c:v>1.82</c:v>
                </c:pt>
                <c:pt idx="61">
                  <c:v>1.84</c:v>
                </c:pt>
                <c:pt idx="62">
                  <c:v>2.16</c:v>
                </c:pt>
                <c:pt idx="63">
                  <c:v>2.3199999999999998</c:v>
                </c:pt>
                <c:pt idx="64">
                  <c:v>2.37</c:v>
                </c:pt>
              </c:numCache>
              <c:extLst/>
            </c:numRef>
          </c:val>
          <c:smooth val="0"/>
          <c:extLst xmlns:c15="http://schemas.microsoft.com/office/drawing/2012/chart">
            <c:ext xmlns:c16="http://schemas.microsoft.com/office/drawing/2014/chart" uri="{C3380CC4-5D6E-409C-BE32-E72D297353CC}">
              <c16:uniqueId val="{00000004-BA5A-43A2-A3C2-549EE983400B}"/>
            </c:ext>
          </c:extLst>
        </c:ser>
        <c:ser>
          <c:idx val="7"/>
          <c:order val="7"/>
          <c:tx>
            <c:strRef>
              <c:f>Zinsreihen!$I$1</c:f>
              <c:strCache>
                <c:ptCount val="1"/>
                <c:pt idx="0">
                  <c:v>WIR Hypothek</c:v>
                </c:pt>
              </c:strCache>
            </c:strRef>
          </c:tx>
          <c:spPr>
            <a:ln w="15875" cap="rnd">
              <a:solidFill>
                <a:srgbClr val="FF0000"/>
              </a:solidFill>
              <a:round/>
            </a:ln>
            <a:effectLst/>
          </c:spPr>
          <c:marker>
            <c:symbol val="none"/>
          </c:marker>
          <c:cat>
            <c:strRef>
              <c:f>Zinsreihen!$A$494:$A$558</c:f>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extLst/>
            </c:strRef>
          </c:cat>
          <c:val>
            <c:numRef>
              <c:f>Zinsreihen!$I$494:$I$558</c:f>
              <c:numCache>
                <c:formatCode>General</c:formatCode>
                <c:ptCount val="65"/>
                <c:pt idx="0">
                  <c:v>1.25</c:v>
                </c:pt>
                <c:pt idx="1">
                  <c:v>1.25</c:v>
                </c:pt>
                <c:pt idx="2">
                  <c:v>1.25</c:v>
                </c:pt>
                <c:pt idx="3">
                  <c:v>1.25</c:v>
                </c:pt>
                <c:pt idx="4">
                  <c:v>1.25</c:v>
                </c:pt>
                <c:pt idx="5">
                  <c:v>1.25</c:v>
                </c:pt>
                <c:pt idx="6">
                  <c:v>1.25</c:v>
                </c:pt>
                <c:pt idx="7">
                  <c:v>1.25</c:v>
                </c:pt>
                <c:pt idx="8">
                  <c:v>1.25</c:v>
                </c:pt>
                <c:pt idx="9">
                  <c:v>1.25</c:v>
                </c:pt>
                <c:pt idx="10">
                  <c:v>1.25</c:v>
                </c:pt>
                <c:pt idx="11">
                  <c:v>1.25</c:v>
                </c:pt>
                <c:pt idx="12">
                  <c:v>1.25</c:v>
                </c:pt>
                <c:pt idx="13">
                  <c:v>1.25</c:v>
                </c:pt>
                <c:pt idx="14">
                  <c:v>1.25</c:v>
                </c:pt>
                <c:pt idx="15">
                  <c:v>1.25</c:v>
                </c:pt>
                <c:pt idx="16">
                  <c:v>1.25</c:v>
                </c:pt>
                <c:pt idx="17">
                  <c:v>1.25</c:v>
                </c:pt>
                <c:pt idx="18">
                  <c:v>1.25</c:v>
                </c:pt>
                <c:pt idx="19">
                  <c:v>1.25</c:v>
                </c:pt>
                <c:pt idx="20">
                  <c:v>1.25</c:v>
                </c:pt>
                <c:pt idx="21">
                  <c:v>1.25</c:v>
                </c:pt>
                <c:pt idx="22">
                  <c:v>1.25</c:v>
                </c:pt>
                <c:pt idx="23">
                  <c:v>1.25</c:v>
                </c:pt>
                <c:pt idx="24">
                  <c:v>1.25</c:v>
                </c:pt>
                <c:pt idx="25">
                  <c:v>1.25</c:v>
                </c:pt>
                <c:pt idx="26">
                  <c:v>1.25</c:v>
                </c:pt>
                <c:pt idx="27">
                  <c:v>1.25</c:v>
                </c:pt>
                <c:pt idx="28">
                  <c:v>1.25</c:v>
                </c:pt>
                <c:pt idx="29">
                  <c:v>1.25</c:v>
                </c:pt>
                <c:pt idx="30">
                  <c:v>1.25</c:v>
                </c:pt>
                <c:pt idx="31">
                  <c:v>1.25</c:v>
                </c:pt>
                <c:pt idx="32">
                  <c:v>1.25</c:v>
                </c:pt>
                <c:pt idx="33">
                  <c:v>1.25</c:v>
                </c:pt>
                <c:pt idx="34">
                  <c:v>1.25</c:v>
                </c:pt>
                <c:pt idx="35">
                  <c:v>1.25</c:v>
                </c:pt>
                <c:pt idx="36">
                  <c:v>1.25</c:v>
                </c:pt>
                <c:pt idx="37">
                  <c:v>1.25</c:v>
                </c:pt>
                <c:pt idx="38">
                  <c:v>1.25</c:v>
                </c:pt>
                <c:pt idx="39">
                  <c:v>1.25</c:v>
                </c:pt>
                <c:pt idx="40">
                  <c:v>1.25</c:v>
                </c:pt>
                <c:pt idx="41">
                  <c:v>1.25</c:v>
                </c:pt>
                <c:pt idx="42">
                  <c:v>1.25</c:v>
                </c:pt>
                <c:pt idx="43">
                  <c:v>1.25</c:v>
                </c:pt>
                <c:pt idx="44">
                  <c:v>1.25</c:v>
                </c:pt>
                <c:pt idx="45">
                  <c:v>1.25</c:v>
                </c:pt>
                <c:pt idx="46">
                  <c:v>1.25</c:v>
                </c:pt>
                <c:pt idx="47">
                  <c:v>1.25</c:v>
                </c:pt>
                <c:pt idx="48">
                  <c:v>1.25</c:v>
                </c:pt>
                <c:pt idx="49">
                  <c:v>1.25</c:v>
                </c:pt>
                <c:pt idx="50">
                  <c:v>1.25</c:v>
                </c:pt>
                <c:pt idx="51">
                  <c:v>1.25</c:v>
                </c:pt>
                <c:pt idx="52">
                  <c:v>1.25</c:v>
                </c:pt>
                <c:pt idx="53">
                  <c:v>1.25</c:v>
                </c:pt>
                <c:pt idx="54">
                  <c:v>1.25</c:v>
                </c:pt>
                <c:pt idx="55">
                  <c:v>1.25</c:v>
                </c:pt>
                <c:pt idx="56">
                  <c:v>1.25</c:v>
                </c:pt>
                <c:pt idx="57">
                  <c:v>1.25</c:v>
                </c:pt>
                <c:pt idx="58" formatCode="0.00">
                  <c:v>1.25</c:v>
                </c:pt>
                <c:pt idx="59" formatCode="0.00">
                  <c:v>1.25</c:v>
                </c:pt>
                <c:pt idx="60" formatCode="0.00">
                  <c:v>1.25</c:v>
                </c:pt>
                <c:pt idx="61" formatCode="0.00">
                  <c:v>1.25</c:v>
                </c:pt>
                <c:pt idx="62" formatCode="0.00">
                  <c:v>1.25</c:v>
                </c:pt>
                <c:pt idx="63" formatCode="0.00">
                  <c:v>1.25</c:v>
                </c:pt>
                <c:pt idx="64" formatCode="0.00">
                  <c:v>1.25</c:v>
                </c:pt>
              </c:numCache>
              <c:extLst/>
            </c:numRef>
          </c:val>
          <c:smooth val="0"/>
          <c:extLst>
            <c:ext xmlns:c16="http://schemas.microsoft.com/office/drawing/2014/chart" uri="{C3380CC4-5D6E-409C-BE32-E72D297353CC}">
              <c16:uniqueId val="{00000005-BA5A-43A2-A3C2-549EE983400B}"/>
            </c:ext>
          </c:extLst>
        </c:ser>
        <c:ser>
          <c:idx val="8"/>
          <c:order val="8"/>
          <c:tx>
            <c:strRef>
              <c:f>Zinsreihen!$J$1</c:f>
              <c:strCache>
                <c:ptCount val="1"/>
                <c:pt idx="0">
                  <c:v>WIR Geldmarkt, 5 Jahre Rahmen</c:v>
                </c:pt>
              </c:strCache>
            </c:strRef>
          </c:tx>
          <c:spPr>
            <a:ln w="15875" cap="rnd">
              <a:solidFill>
                <a:schemeClr val="accent6"/>
              </a:solidFill>
              <a:round/>
            </a:ln>
            <a:effectLst/>
          </c:spPr>
          <c:marker>
            <c:symbol val="none"/>
          </c:marker>
          <c:cat>
            <c:strRef>
              <c:f>Zinsreihen!$A$494:$A$558</c:f>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extLst/>
            </c:strRef>
          </c:cat>
          <c:val>
            <c:numRef>
              <c:f>Zinsreihen!$J$494:$J$558</c:f>
              <c:numCache>
                <c:formatCode>General</c:formatCode>
                <c:ptCount val="65"/>
                <c:pt idx="0">
                  <c:v>0.82</c:v>
                </c:pt>
                <c:pt idx="1">
                  <c:v>0.82</c:v>
                </c:pt>
                <c:pt idx="2">
                  <c:v>0.82</c:v>
                </c:pt>
                <c:pt idx="3">
                  <c:v>0.82</c:v>
                </c:pt>
                <c:pt idx="4">
                  <c:v>0.82</c:v>
                </c:pt>
                <c:pt idx="5">
                  <c:v>0.82</c:v>
                </c:pt>
                <c:pt idx="6">
                  <c:v>0.82</c:v>
                </c:pt>
                <c:pt idx="7">
                  <c:v>0.82</c:v>
                </c:pt>
                <c:pt idx="8">
                  <c:v>0.82</c:v>
                </c:pt>
                <c:pt idx="9">
                  <c:v>0.82</c:v>
                </c:pt>
                <c:pt idx="10">
                  <c:v>0.82</c:v>
                </c:pt>
                <c:pt idx="11">
                  <c:v>0.82</c:v>
                </c:pt>
                <c:pt idx="12">
                  <c:v>0.82</c:v>
                </c:pt>
                <c:pt idx="13">
                  <c:v>0.82</c:v>
                </c:pt>
                <c:pt idx="14">
                  <c:v>0.82</c:v>
                </c:pt>
                <c:pt idx="15">
                  <c:v>0.82</c:v>
                </c:pt>
                <c:pt idx="16">
                  <c:v>0.82</c:v>
                </c:pt>
                <c:pt idx="17">
                  <c:v>0.82</c:v>
                </c:pt>
                <c:pt idx="18">
                  <c:v>0.82</c:v>
                </c:pt>
                <c:pt idx="19">
                  <c:v>0.82</c:v>
                </c:pt>
                <c:pt idx="20">
                  <c:v>0.82</c:v>
                </c:pt>
                <c:pt idx="21">
                  <c:v>0.82</c:v>
                </c:pt>
                <c:pt idx="22">
                  <c:v>0.82</c:v>
                </c:pt>
                <c:pt idx="23">
                  <c:v>0.82</c:v>
                </c:pt>
                <c:pt idx="24">
                  <c:v>0.82</c:v>
                </c:pt>
                <c:pt idx="25">
                  <c:v>0.82</c:v>
                </c:pt>
                <c:pt idx="26">
                  <c:v>0.82</c:v>
                </c:pt>
                <c:pt idx="27">
                  <c:v>0.82</c:v>
                </c:pt>
                <c:pt idx="28">
                  <c:v>0.82</c:v>
                </c:pt>
                <c:pt idx="29">
                  <c:v>0.82</c:v>
                </c:pt>
                <c:pt idx="30">
                  <c:v>0.82</c:v>
                </c:pt>
                <c:pt idx="31">
                  <c:v>0.82</c:v>
                </c:pt>
                <c:pt idx="32">
                  <c:v>0.82</c:v>
                </c:pt>
                <c:pt idx="33">
                  <c:v>0.82</c:v>
                </c:pt>
                <c:pt idx="34">
                  <c:v>0.82</c:v>
                </c:pt>
                <c:pt idx="35">
                  <c:v>0.82</c:v>
                </c:pt>
                <c:pt idx="36">
                  <c:v>0.82</c:v>
                </c:pt>
                <c:pt idx="37">
                  <c:v>0.82</c:v>
                </c:pt>
                <c:pt idx="38">
                  <c:v>0.82</c:v>
                </c:pt>
                <c:pt idx="39">
                  <c:v>0.82</c:v>
                </c:pt>
                <c:pt idx="40">
                  <c:v>0.82</c:v>
                </c:pt>
                <c:pt idx="41">
                  <c:v>0.82</c:v>
                </c:pt>
                <c:pt idx="42">
                  <c:v>0.82</c:v>
                </c:pt>
                <c:pt idx="43">
                  <c:v>0.82</c:v>
                </c:pt>
                <c:pt idx="44">
                  <c:v>0.82</c:v>
                </c:pt>
                <c:pt idx="45">
                  <c:v>0.82</c:v>
                </c:pt>
                <c:pt idx="46">
                  <c:v>0.82</c:v>
                </c:pt>
                <c:pt idx="47">
                  <c:v>0.82</c:v>
                </c:pt>
                <c:pt idx="48">
                  <c:v>0.82</c:v>
                </c:pt>
                <c:pt idx="49">
                  <c:v>0.82</c:v>
                </c:pt>
                <c:pt idx="50">
                  <c:v>0.82</c:v>
                </c:pt>
                <c:pt idx="51">
                  <c:v>0.82</c:v>
                </c:pt>
                <c:pt idx="52">
                  <c:v>0.82</c:v>
                </c:pt>
                <c:pt idx="53">
                  <c:v>0.82</c:v>
                </c:pt>
                <c:pt idx="54">
                  <c:v>0.82</c:v>
                </c:pt>
                <c:pt idx="55">
                  <c:v>0.82</c:v>
                </c:pt>
                <c:pt idx="56">
                  <c:v>0.82</c:v>
                </c:pt>
                <c:pt idx="57">
                  <c:v>0.82</c:v>
                </c:pt>
                <c:pt idx="58">
                  <c:v>0.82</c:v>
                </c:pt>
                <c:pt idx="59">
                  <c:v>0.82</c:v>
                </c:pt>
                <c:pt idx="60">
                  <c:v>1.25</c:v>
                </c:pt>
                <c:pt idx="61">
                  <c:v>1.25</c:v>
                </c:pt>
              </c:numCache>
              <c:extLst/>
            </c:numRef>
          </c:val>
          <c:smooth val="0"/>
          <c:extLst>
            <c:ext xmlns:c16="http://schemas.microsoft.com/office/drawing/2014/chart" uri="{C3380CC4-5D6E-409C-BE32-E72D297353CC}">
              <c16:uniqueId val="{00000006-BA5A-43A2-A3C2-549EE983400B}"/>
            </c:ext>
          </c:extLst>
        </c:ser>
        <c:dLbls>
          <c:showLegendKey val="0"/>
          <c:showVal val="0"/>
          <c:showCatName val="0"/>
          <c:showSerName val="0"/>
          <c:showPercent val="0"/>
          <c:showBubbleSize val="0"/>
        </c:dLbls>
        <c:smooth val="0"/>
        <c:axId val="1341901599"/>
        <c:axId val="1341907007"/>
        <c:extLst>
          <c:ext xmlns:c15="http://schemas.microsoft.com/office/drawing/2012/chart" uri="{02D57815-91ED-43cb-92C2-25804820EDAC}">
            <c15:filteredLineSeries>
              <c15:ser>
                <c:idx val="1"/>
                <c:order val="1"/>
                <c:tx>
                  <c:strRef>
                    <c:extLst>
                      <c:ext uri="{02D57815-91ED-43cb-92C2-25804820EDAC}">
                        <c15:formulaRef>
                          <c15:sqref>Zinsreihen!$C$1</c15:sqref>
                        </c15:formulaRef>
                      </c:ext>
                    </c:extLst>
                    <c:strCache>
                      <c:ptCount val="1"/>
                      <c:pt idx="0">
                        <c:v>Hypotheken - Mit fester Verzinsung - Laufzeit in Jahren - 3</c:v>
                      </c:pt>
                    </c:strCache>
                  </c:strRef>
                </c:tx>
                <c:spPr>
                  <a:ln w="15875" cap="rnd">
                    <a:solidFill>
                      <a:schemeClr val="accent2"/>
                    </a:solidFill>
                    <a:round/>
                  </a:ln>
                  <a:effectLst/>
                </c:spPr>
                <c:marker>
                  <c:symbol val="none"/>
                </c:marker>
                <c:cat>
                  <c:strRef>
                    <c:extLst>
                      <c:ext uri="{02D57815-91ED-43cb-92C2-25804820EDAC}">
                        <c15:formulaRef>
                          <c15:sqref>Zinsreihen!$A$494:$A$558</c15:sqref>
                        </c15:formulaRef>
                      </c:ext>
                    </c:extLst>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strRef>
                </c:cat>
                <c:val>
                  <c:numRef>
                    <c:extLst>
                      <c:ext uri="{02D57815-91ED-43cb-92C2-25804820EDAC}">
                        <c15:formulaRef>
                          <c15:sqref>Zinsreihen!$C$38:$C$551</c15:sqref>
                        </c15:formulaRef>
                      </c:ext>
                    </c:extLst>
                    <c:numCache>
                      <c:formatCode>General</c:formatCode>
                      <c:ptCount val="514"/>
                      <c:pt idx="335">
                        <c:v>3.87</c:v>
                      </c:pt>
                      <c:pt idx="336">
                        <c:v>3.54</c:v>
                      </c:pt>
                      <c:pt idx="337">
                        <c:v>3.6</c:v>
                      </c:pt>
                      <c:pt idx="338">
                        <c:v>3.82</c:v>
                      </c:pt>
                      <c:pt idx="339">
                        <c:v>4.03</c:v>
                      </c:pt>
                      <c:pt idx="340">
                        <c:v>4.17</c:v>
                      </c:pt>
                      <c:pt idx="341">
                        <c:v>4.38</c:v>
                      </c:pt>
                      <c:pt idx="342">
                        <c:v>4.1500000000000004</c:v>
                      </c:pt>
                      <c:pt idx="343">
                        <c:v>3.85</c:v>
                      </c:pt>
                      <c:pt idx="344">
                        <c:v>3.78</c:v>
                      </c:pt>
                      <c:pt idx="345">
                        <c:v>3.57</c:v>
                      </c:pt>
                      <c:pt idx="346">
                        <c:v>2.5499999999999998</c:v>
                      </c:pt>
                      <c:pt idx="347">
                        <c:v>2.4300000000000002</c:v>
                      </c:pt>
                      <c:pt idx="348">
                        <c:v>2.21</c:v>
                      </c:pt>
                      <c:pt idx="349">
                        <c:v>2.21</c:v>
                      </c:pt>
                      <c:pt idx="350">
                        <c:v>2.09</c:v>
                      </c:pt>
                      <c:pt idx="351">
                        <c:v>2.11</c:v>
                      </c:pt>
                      <c:pt idx="352">
                        <c:v>2.1</c:v>
                      </c:pt>
                      <c:pt idx="353">
                        <c:v>2.12</c:v>
                      </c:pt>
                      <c:pt idx="354">
                        <c:v>2.0699999999999998</c:v>
                      </c:pt>
                      <c:pt idx="355">
                        <c:v>1.99</c:v>
                      </c:pt>
                      <c:pt idx="356">
                        <c:v>2.02</c:v>
                      </c:pt>
                      <c:pt idx="357">
                        <c:v>2.0699999999999998</c:v>
                      </c:pt>
                      <c:pt idx="358">
                        <c:v>2.0499999999999998</c:v>
                      </c:pt>
                      <c:pt idx="359">
                        <c:v>2.06</c:v>
                      </c:pt>
                      <c:pt idx="360">
                        <c:v>2.04</c:v>
                      </c:pt>
                      <c:pt idx="361">
                        <c:v>1.94</c:v>
                      </c:pt>
                      <c:pt idx="362">
                        <c:v>2.0299999999999998</c:v>
                      </c:pt>
                      <c:pt idx="363">
                        <c:v>2.0099999999999998</c:v>
                      </c:pt>
                      <c:pt idx="364">
                        <c:v>1.77</c:v>
                      </c:pt>
                      <c:pt idx="365">
                        <c:v>1.79</c:v>
                      </c:pt>
                      <c:pt idx="366">
                        <c:v>1.8</c:v>
                      </c:pt>
                      <c:pt idx="367">
                        <c:v>1.67</c:v>
                      </c:pt>
                      <c:pt idx="368">
                        <c:v>1.69</c:v>
                      </c:pt>
                      <c:pt idx="369">
                        <c:v>1.73</c:v>
                      </c:pt>
                      <c:pt idx="370">
                        <c:v>1.71</c:v>
                      </c:pt>
                      <c:pt idx="371">
                        <c:v>1.79</c:v>
                      </c:pt>
                      <c:pt idx="372">
                        <c:v>1.93</c:v>
                      </c:pt>
                      <c:pt idx="373">
                        <c:v>1.98</c:v>
                      </c:pt>
                      <c:pt idx="374">
                        <c:v>2.12</c:v>
                      </c:pt>
                      <c:pt idx="375">
                        <c:v>2.15</c:v>
                      </c:pt>
                      <c:pt idx="376">
                        <c:v>1.94</c:v>
                      </c:pt>
                      <c:pt idx="377">
                        <c:v>1.77</c:v>
                      </c:pt>
                      <c:pt idx="378">
                        <c:v>1.65</c:v>
                      </c:pt>
                      <c:pt idx="379">
                        <c:v>1.47</c:v>
                      </c:pt>
                      <c:pt idx="380">
                        <c:v>1.4</c:v>
                      </c:pt>
                      <c:pt idx="381">
                        <c:v>1.39</c:v>
                      </c:pt>
                      <c:pt idx="382">
                        <c:v>1.3</c:v>
                      </c:pt>
                      <c:pt idx="383">
                        <c:v>1.3</c:v>
                      </c:pt>
                      <c:pt idx="384">
                        <c:v>1.29</c:v>
                      </c:pt>
                      <c:pt idx="385">
                        <c:v>1.3</c:v>
                      </c:pt>
                      <c:pt idx="386">
                        <c:v>1.39</c:v>
                      </c:pt>
                      <c:pt idx="387">
                        <c:v>1.35</c:v>
                      </c:pt>
                      <c:pt idx="388">
                        <c:v>1.28</c:v>
                      </c:pt>
                      <c:pt idx="389">
                        <c:v>1.29</c:v>
                      </c:pt>
                      <c:pt idx="390">
                        <c:v>1.28</c:v>
                      </c:pt>
                      <c:pt idx="391">
                        <c:v>1.28</c:v>
                      </c:pt>
                      <c:pt idx="392">
                        <c:v>1.3</c:v>
                      </c:pt>
                      <c:pt idx="393">
                        <c:v>1.29</c:v>
                      </c:pt>
                      <c:pt idx="394">
                        <c:v>1.28</c:v>
                      </c:pt>
                      <c:pt idx="395">
                        <c:v>1.28</c:v>
                      </c:pt>
                      <c:pt idx="396">
                        <c:v>1.41</c:v>
                      </c:pt>
                      <c:pt idx="397">
                        <c:v>1.37</c:v>
                      </c:pt>
                      <c:pt idx="398">
                        <c:v>1.36</c:v>
                      </c:pt>
                      <c:pt idx="399">
                        <c:v>1.34</c:v>
                      </c:pt>
                      <c:pt idx="400">
                        <c:v>1.39</c:v>
                      </c:pt>
                      <c:pt idx="401">
                        <c:v>1.55</c:v>
                      </c:pt>
                      <c:pt idx="402">
                        <c:v>1.49</c:v>
                      </c:pt>
                      <c:pt idx="403">
                        <c:v>1.54</c:v>
                      </c:pt>
                      <c:pt idx="404">
                        <c:v>1.5</c:v>
                      </c:pt>
                      <c:pt idx="405">
                        <c:v>1.44</c:v>
                      </c:pt>
                      <c:pt idx="406">
                        <c:v>1.38</c:v>
                      </c:pt>
                      <c:pt idx="407">
                        <c:v>1.46</c:v>
                      </c:pt>
                      <c:pt idx="408">
                        <c:v>1.37</c:v>
                      </c:pt>
                      <c:pt idx="409">
                        <c:v>1.34</c:v>
                      </c:pt>
                      <c:pt idx="410">
                        <c:v>1.36</c:v>
                      </c:pt>
                      <c:pt idx="411">
                        <c:v>1.33</c:v>
                      </c:pt>
                      <c:pt idx="412">
                        <c:v>1.29</c:v>
                      </c:pt>
                      <c:pt idx="413">
                        <c:v>1.3</c:v>
                      </c:pt>
                      <c:pt idx="414">
                        <c:v>1.3</c:v>
                      </c:pt>
                      <c:pt idx="415">
                        <c:v>1.28</c:v>
                      </c:pt>
                      <c:pt idx="416">
                        <c:v>1.27</c:v>
                      </c:pt>
                      <c:pt idx="417">
                        <c:v>1.26</c:v>
                      </c:pt>
                      <c:pt idx="418">
                        <c:v>1.24</c:v>
                      </c:pt>
                      <c:pt idx="419">
                        <c:v>1.19</c:v>
                      </c:pt>
                      <c:pt idx="420">
                        <c:v>1.1599999999999999</c:v>
                      </c:pt>
                      <c:pt idx="421">
                        <c:v>1.19</c:v>
                      </c:pt>
                      <c:pt idx="422">
                        <c:v>1.2</c:v>
                      </c:pt>
                      <c:pt idx="423">
                        <c:v>1.2</c:v>
                      </c:pt>
                      <c:pt idx="424">
                        <c:v>1.18</c:v>
                      </c:pt>
                      <c:pt idx="425">
                        <c:v>1.19</c:v>
                      </c:pt>
                      <c:pt idx="426">
                        <c:v>1.18</c:v>
                      </c:pt>
                      <c:pt idx="427">
                        <c:v>1.17</c:v>
                      </c:pt>
                      <c:pt idx="428">
                        <c:v>1.17</c:v>
                      </c:pt>
                      <c:pt idx="429">
                        <c:v>1.17</c:v>
                      </c:pt>
                      <c:pt idx="430">
                        <c:v>1.1599999999999999</c:v>
                      </c:pt>
                      <c:pt idx="431">
                        <c:v>1.1599999999999999</c:v>
                      </c:pt>
                      <c:pt idx="432">
                        <c:v>1.1499999999999999</c:v>
                      </c:pt>
                      <c:pt idx="433">
                        <c:v>1.1399999999999999</c:v>
                      </c:pt>
                      <c:pt idx="434">
                        <c:v>1.1399999999999999</c:v>
                      </c:pt>
                      <c:pt idx="435">
                        <c:v>1.1200000000000001</c:v>
                      </c:pt>
                      <c:pt idx="436">
                        <c:v>1.1200000000000001</c:v>
                      </c:pt>
                      <c:pt idx="437">
                        <c:v>1.1200000000000001</c:v>
                      </c:pt>
                      <c:pt idx="438">
                        <c:v>1.1200000000000001</c:v>
                      </c:pt>
                      <c:pt idx="439">
                        <c:v>1.1100000000000001</c:v>
                      </c:pt>
                      <c:pt idx="440">
                        <c:v>1.1100000000000001</c:v>
                      </c:pt>
                      <c:pt idx="441">
                        <c:v>1.1100000000000001</c:v>
                      </c:pt>
                      <c:pt idx="442">
                        <c:v>1.1100000000000001</c:v>
                      </c:pt>
                      <c:pt idx="443">
                        <c:v>1.1200000000000001</c:v>
                      </c:pt>
                      <c:pt idx="444">
                        <c:v>1.1200000000000001</c:v>
                      </c:pt>
                      <c:pt idx="445">
                        <c:v>1.1100000000000001</c:v>
                      </c:pt>
                      <c:pt idx="446">
                        <c:v>1.1100000000000001</c:v>
                      </c:pt>
                      <c:pt idx="447">
                        <c:v>1.0900000000000001</c:v>
                      </c:pt>
                      <c:pt idx="448">
                        <c:v>1.0900000000000001</c:v>
                      </c:pt>
                      <c:pt idx="449" formatCode="0.00">
                        <c:v>1.0915873</c:v>
                      </c:pt>
                      <c:pt idx="450" formatCode="0.00">
                        <c:v>1.10373016</c:v>
                      </c:pt>
                      <c:pt idx="451" formatCode="0.00">
                        <c:v>1.0903174599999998</c:v>
                      </c:pt>
                      <c:pt idx="452" formatCode="0.00">
                        <c:v>1.0993650799999999</c:v>
                      </c:pt>
                      <c:pt idx="453" formatCode="0.00">
                        <c:v>1.09444444</c:v>
                      </c:pt>
                      <c:pt idx="454" formatCode="0.00">
                        <c:v>1.09642857</c:v>
                      </c:pt>
                      <c:pt idx="455" formatCode="0.00">
                        <c:v>1.09439394</c:v>
                      </c:pt>
                      <c:pt idx="456" formatCode="0.00">
                        <c:v>1.13530303</c:v>
                      </c:pt>
                      <c:pt idx="457" formatCode="0.00">
                        <c:v>1.12863636</c:v>
                      </c:pt>
                      <c:pt idx="458" formatCode="0.00">
                        <c:v>1.1106818199999999</c:v>
                      </c:pt>
                      <c:pt idx="459" formatCode="0.00">
                        <c:v>1.13356061</c:v>
                      </c:pt>
                      <c:pt idx="460" formatCode="0.00">
                        <c:v>1.1105384600000001</c:v>
                      </c:pt>
                      <c:pt idx="461" formatCode="0.00">
                        <c:v>1.1157692300000002</c:v>
                      </c:pt>
                      <c:pt idx="462" formatCode="0.00">
                        <c:v>1.11638462</c:v>
                      </c:pt>
                      <c:pt idx="463" formatCode="0.00">
                        <c:v>1.10915385</c:v>
                      </c:pt>
                      <c:pt idx="464" formatCode="0.00">
                        <c:v>1.1205384599999999</c:v>
                      </c:pt>
                      <c:pt idx="465" formatCode="0.00">
                        <c:v>1.1318461499999999</c:v>
                      </c:pt>
                      <c:pt idx="466" formatCode="0.00">
                        <c:v>1.11701538</c:v>
                      </c:pt>
                      <c:pt idx="467" formatCode="0.00">
                        <c:v>1.10481538</c:v>
                      </c:pt>
                      <c:pt idx="468" formatCode="0.00">
                        <c:v>1.09633333</c:v>
                      </c:pt>
                      <c:pt idx="469" formatCode="0.00">
                        <c:v>1.0938939400000001</c:v>
                      </c:pt>
                      <c:pt idx="470" formatCode="0.00">
                        <c:v>1.0737121199999999</c:v>
                      </c:pt>
                      <c:pt idx="471" formatCode="0.00">
                        <c:v>1.0713030300000002</c:v>
                      </c:pt>
                      <c:pt idx="472" formatCode="0.00">
                        <c:v>1.06033333</c:v>
                      </c:pt>
                      <c:pt idx="473" formatCode="0.00">
                        <c:v>1.0403333299999999</c:v>
                      </c:pt>
                      <c:pt idx="474" formatCode="0.00">
                        <c:v>1.03398485</c:v>
                      </c:pt>
                      <c:pt idx="475" formatCode="0.00">
                        <c:v>1.02209091</c:v>
                      </c:pt>
                      <c:pt idx="476" formatCode="0.00">
                        <c:v>1.0331515200000001</c:v>
                      </c:pt>
                      <c:pt idx="477" formatCode="0.00">
                        <c:v>1.0485302999999999</c:v>
                      </c:pt>
                      <c:pt idx="478" formatCode="0.00">
                        <c:v>1.04874242</c:v>
                      </c:pt>
                      <c:pt idx="479" formatCode="0.00">
                        <c:v>1.0502727300000001</c:v>
                      </c:pt>
                      <c:pt idx="480" formatCode="0.00">
                        <c:v>1.0420447799999999</c:v>
                      </c:pt>
                      <c:pt idx="481" formatCode="0.00">
                        <c:v>1.0330597000000001</c:v>
                      </c:pt>
                      <c:pt idx="482" formatCode="0.00">
                        <c:v>1.0713880599999999</c:v>
                      </c:pt>
                      <c:pt idx="483" formatCode="0.00">
                        <c:v>1.06710448</c:v>
                      </c:pt>
                      <c:pt idx="484" formatCode="0.00">
                        <c:v>1.06264179</c:v>
                      </c:pt>
                      <c:pt idx="485" formatCode="0.00">
                        <c:v>1.0663432800000001</c:v>
                      </c:pt>
                      <c:pt idx="486" formatCode="0.00">
                        <c:v>1.0538507500000001</c:v>
                      </c:pt>
                      <c:pt idx="487" formatCode="0.00">
                        <c:v>1.05728358</c:v>
                      </c:pt>
                      <c:pt idx="488" formatCode="0.00">
                        <c:v>1.0358507499999998</c:v>
                      </c:pt>
                      <c:pt idx="489" formatCode="0.00">
                        <c:v>1.02925373</c:v>
                      </c:pt>
                      <c:pt idx="490" formatCode="0.00">
                        <c:v>1.0307424199999999</c:v>
                      </c:pt>
                      <c:pt idx="491" formatCode="0.00">
                        <c:v>1.02804348</c:v>
                      </c:pt>
                      <c:pt idx="492" formatCode="0.00">
                        <c:v>1.0243913</c:v>
                      </c:pt>
                      <c:pt idx="493" formatCode="0.00">
                        <c:v>1.04847826</c:v>
                      </c:pt>
                      <c:pt idx="494" formatCode="0.00">
                        <c:v>1.03749275</c:v>
                      </c:pt>
                      <c:pt idx="495" formatCode="0.00">
                        <c:v>1.03643478</c:v>
                      </c:pt>
                      <c:pt idx="496" formatCode="0.00">
                        <c:v>1.0355217400000001</c:v>
                      </c:pt>
                      <c:pt idx="497" formatCode="0.00">
                        <c:v>1.0352029</c:v>
                      </c:pt>
                      <c:pt idx="498" formatCode="0.00">
                        <c:v>1.0267246400000001</c:v>
                      </c:pt>
                      <c:pt idx="499" formatCode="0.00">
                        <c:v>1.02128986</c:v>
                      </c:pt>
                      <c:pt idx="500" formatCode="0.00">
                        <c:v>1.0342029000000001</c:v>
                      </c:pt>
                      <c:pt idx="501" formatCode="0.00">
                        <c:v>1.06033333</c:v>
                      </c:pt>
                      <c:pt idx="502" formatCode="0.00">
                        <c:v>1.03549275</c:v>
                      </c:pt>
                      <c:pt idx="503" formatCode="0.00">
                        <c:v>1.0497571400000001</c:v>
                      </c:pt>
                      <c:pt idx="504" formatCode="0.00">
                        <c:v>1.09854286</c:v>
                      </c:pt>
                      <c:pt idx="505" formatCode="0.00">
                        <c:v>1.1748857099999999</c:v>
                      </c:pt>
                      <c:pt idx="506" formatCode="0.00">
                        <c:v>1.43144928</c:v>
                      </c:pt>
                      <c:pt idx="507" formatCode="0.00">
                        <c:v>1.66653623</c:v>
                      </c:pt>
                      <c:pt idx="508" formatCode="0.00">
                        <c:v>1.6961739100000002</c:v>
                      </c:pt>
                      <c:pt idx="509" formatCode="0.00">
                        <c:v>2.1992173899999998</c:v>
                      </c:pt>
                      <c:pt idx="510" formatCode="0.00">
                        <c:v>1.8628088199999999</c:v>
                      </c:pt>
                      <c:pt idx="511" formatCode="0.00">
                        <c:v>2.3337768099999998</c:v>
                      </c:pt>
                      <c:pt idx="512" formatCode="0.00">
                        <c:v>2.73225652</c:v>
                      </c:pt>
                      <c:pt idx="513" formatCode="0.00">
                        <c:v>2.5710463799999999</c:v>
                      </c:pt>
                    </c:numCache>
                  </c:numRef>
                </c:val>
                <c:smooth val="0"/>
                <c:extLst>
                  <c:ext xmlns:c16="http://schemas.microsoft.com/office/drawing/2014/chart" uri="{C3380CC4-5D6E-409C-BE32-E72D297353CC}">
                    <c16:uniqueId val="{00000007-BA5A-43A2-A3C2-549EE983400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Zinsreihen!$F$1</c15:sqref>
                        </c15:formulaRef>
                      </c:ext>
                    </c:extLst>
                    <c:strCache>
                      <c:ptCount val="1"/>
                      <c:pt idx="0">
                        <c:v>Geldmarkt Hypotheken, 3 Jahre Rahmen, CHF</c:v>
                      </c:pt>
                    </c:strCache>
                  </c:strRef>
                </c:tx>
                <c:spPr>
                  <a:ln w="158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Zinsreihen!$A$494:$A$558</c15:sqref>
                        </c15:formulaRef>
                      </c:ext>
                    </c:extLst>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strRef>
                </c:cat>
                <c:val>
                  <c:numRef>
                    <c:extLst xmlns:c15="http://schemas.microsoft.com/office/drawing/2012/chart">
                      <c:ext xmlns:c15="http://schemas.microsoft.com/office/drawing/2012/chart" uri="{02D57815-91ED-43cb-92C2-25804820EDAC}">
                        <c15:formulaRef>
                          <c15:sqref>Zinsreihen!$F$410:$F$551</c15:sqref>
                        </c15:formulaRef>
                      </c:ext>
                    </c:extLst>
                    <c:numCache>
                      <c:formatCode>General</c:formatCode>
                      <c:ptCount val="142"/>
                      <c:pt idx="0">
                        <c:v>1.24</c:v>
                      </c:pt>
                      <c:pt idx="1">
                        <c:v>1.23</c:v>
                      </c:pt>
                      <c:pt idx="2">
                        <c:v>1.24</c:v>
                      </c:pt>
                      <c:pt idx="3">
                        <c:v>1.25</c:v>
                      </c:pt>
                      <c:pt idx="4">
                        <c:v>1.26</c:v>
                      </c:pt>
                      <c:pt idx="5">
                        <c:v>1.27</c:v>
                      </c:pt>
                      <c:pt idx="6">
                        <c:v>1.27</c:v>
                      </c:pt>
                      <c:pt idx="7">
                        <c:v>1.1499999999999999</c:v>
                      </c:pt>
                      <c:pt idx="8">
                        <c:v>1.1499999999999999</c:v>
                      </c:pt>
                      <c:pt idx="9">
                        <c:v>1.1599999999999999</c:v>
                      </c:pt>
                      <c:pt idx="10">
                        <c:v>1.17</c:v>
                      </c:pt>
                      <c:pt idx="11">
                        <c:v>1.17</c:v>
                      </c:pt>
                      <c:pt idx="12">
                        <c:v>1.18</c:v>
                      </c:pt>
                      <c:pt idx="13">
                        <c:v>1.2</c:v>
                      </c:pt>
                      <c:pt idx="14">
                        <c:v>1.22</c:v>
                      </c:pt>
                      <c:pt idx="15">
                        <c:v>1.22</c:v>
                      </c:pt>
                      <c:pt idx="16">
                        <c:v>1.21</c:v>
                      </c:pt>
                      <c:pt idx="17">
                        <c:v>1.21</c:v>
                      </c:pt>
                      <c:pt idx="18">
                        <c:v>1.2</c:v>
                      </c:pt>
                      <c:pt idx="19">
                        <c:v>1.18</c:v>
                      </c:pt>
                      <c:pt idx="20">
                        <c:v>1.17</c:v>
                      </c:pt>
                      <c:pt idx="21">
                        <c:v>1.17</c:v>
                      </c:pt>
                      <c:pt idx="22">
                        <c:v>1.1599999999999999</c:v>
                      </c:pt>
                      <c:pt idx="23">
                        <c:v>1.1499999999999999</c:v>
                      </c:pt>
                      <c:pt idx="24">
                        <c:v>1.1599999999999999</c:v>
                      </c:pt>
                      <c:pt idx="25">
                        <c:v>1.1599999999999999</c:v>
                      </c:pt>
                      <c:pt idx="26">
                        <c:v>1.17</c:v>
                      </c:pt>
                      <c:pt idx="27">
                        <c:v>1.17</c:v>
                      </c:pt>
                      <c:pt idx="28">
                        <c:v>1.17</c:v>
                      </c:pt>
                      <c:pt idx="29">
                        <c:v>1.17</c:v>
                      </c:pt>
                      <c:pt idx="30">
                        <c:v>1.17</c:v>
                      </c:pt>
                      <c:pt idx="31">
                        <c:v>1.17</c:v>
                      </c:pt>
                      <c:pt idx="32">
                        <c:v>1.17</c:v>
                      </c:pt>
                      <c:pt idx="33">
                        <c:v>1.17</c:v>
                      </c:pt>
                      <c:pt idx="34">
                        <c:v>1.17</c:v>
                      </c:pt>
                      <c:pt idx="35">
                        <c:v>1.17</c:v>
                      </c:pt>
                      <c:pt idx="36">
                        <c:v>1.17</c:v>
                      </c:pt>
                      <c:pt idx="37">
                        <c:v>1.17</c:v>
                      </c:pt>
                      <c:pt idx="38">
                        <c:v>1.17</c:v>
                      </c:pt>
                      <c:pt idx="39">
                        <c:v>1.17</c:v>
                      </c:pt>
                      <c:pt idx="40">
                        <c:v>1.1599999999999999</c:v>
                      </c:pt>
                      <c:pt idx="41">
                        <c:v>1.1499999999999999</c:v>
                      </c:pt>
                      <c:pt idx="42">
                        <c:v>1.17</c:v>
                      </c:pt>
                      <c:pt idx="43">
                        <c:v>1.18</c:v>
                      </c:pt>
                      <c:pt idx="44">
                        <c:v>1.17</c:v>
                      </c:pt>
                      <c:pt idx="45">
                        <c:v>1.18</c:v>
                      </c:pt>
                      <c:pt idx="46">
                        <c:v>1.17</c:v>
                      </c:pt>
                      <c:pt idx="47">
                        <c:v>1.1599999999999999</c:v>
                      </c:pt>
                      <c:pt idx="48">
                        <c:v>1.1299999999999999</c:v>
                      </c:pt>
                      <c:pt idx="49">
                        <c:v>1.1399999999999999</c:v>
                      </c:pt>
                      <c:pt idx="50">
                        <c:v>1.1299999999999999</c:v>
                      </c:pt>
                      <c:pt idx="51">
                        <c:v>1.1299999999999999</c:v>
                      </c:pt>
                      <c:pt idx="52">
                        <c:v>1.1499999999999999</c:v>
                      </c:pt>
                      <c:pt idx="53">
                        <c:v>1.1499999999999999</c:v>
                      </c:pt>
                      <c:pt idx="54">
                        <c:v>1.1399999999999999</c:v>
                      </c:pt>
                      <c:pt idx="55">
                        <c:v>1.1399999999999999</c:v>
                      </c:pt>
                      <c:pt idx="56">
                        <c:v>1.1399999999999999</c:v>
                      </c:pt>
                      <c:pt idx="57">
                        <c:v>1.1299999999999999</c:v>
                      </c:pt>
                      <c:pt idx="58">
                        <c:v>1.1200000000000001</c:v>
                      </c:pt>
                      <c:pt idx="59">
                        <c:v>1.08</c:v>
                      </c:pt>
                      <c:pt idx="60">
                        <c:v>1.08</c:v>
                      </c:pt>
                      <c:pt idx="61">
                        <c:v>1.07</c:v>
                      </c:pt>
                      <c:pt idx="62">
                        <c:v>1.07</c:v>
                      </c:pt>
                      <c:pt idx="63">
                        <c:v>1.07</c:v>
                      </c:pt>
                      <c:pt idx="64">
                        <c:v>1.06</c:v>
                      </c:pt>
                      <c:pt idx="65">
                        <c:v>1.06</c:v>
                      </c:pt>
                      <c:pt idx="66">
                        <c:v>1.05</c:v>
                      </c:pt>
                      <c:pt idx="67">
                        <c:v>1.05</c:v>
                      </c:pt>
                      <c:pt idx="68">
                        <c:v>1.04</c:v>
                      </c:pt>
                      <c:pt idx="69">
                        <c:v>1.04</c:v>
                      </c:pt>
                      <c:pt idx="70">
                        <c:v>1.04</c:v>
                      </c:pt>
                      <c:pt idx="71">
                        <c:v>1.05</c:v>
                      </c:pt>
                      <c:pt idx="72">
                        <c:v>1.03</c:v>
                      </c:pt>
                      <c:pt idx="73">
                        <c:v>1.03</c:v>
                      </c:pt>
                      <c:pt idx="74">
                        <c:v>1.04</c:v>
                      </c:pt>
                      <c:pt idx="75">
                        <c:v>1.03</c:v>
                      </c:pt>
                      <c:pt idx="76">
                        <c:v>1.03</c:v>
                      </c:pt>
                      <c:pt idx="77" formatCode="0.00">
                        <c:v>1.0402631600000001</c:v>
                      </c:pt>
                      <c:pt idx="78" formatCode="0.00">
                        <c:v>1.0396052600000001</c:v>
                      </c:pt>
                      <c:pt idx="79" formatCode="0.00">
                        <c:v>1.0385526299999999</c:v>
                      </c:pt>
                      <c:pt idx="80" formatCode="0.00">
                        <c:v>1.0390789500000002</c:v>
                      </c:pt>
                      <c:pt idx="81" formatCode="0.00">
                        <c:v>1.0385526299999999</c:v>
                      </c:pt>
                      <c:pt idx="82" formatCode="0.00">
                        <c:v>1.0380263199999999</c:v>
                      </c:pt>
                      <c:pt idx="83" formatCode="0.00">
                        <c:v>1.0375641</c:v>
                      </c:pt>
                      <c:pt idx="84" formatCode="0.00">
                        <c:v>1.03934211</c:v>
                      </c:pt>
                      <c:pt idx="85" formatCode="0.00">
                        <c:v>1.03789474</c:v>
                      </c:pt>
                      <c:pt idx="86" formatCode="0.00">
                        <c:v>1.0481578899999999</c:v>
                      </c:pt>
                      <c:pt idx="87" formatCode="0.00">
                        <c:v>1.0502631599999999</c:v>
                      </c:pt>
                      <c:pt idx="88" formatCode="0.00">
                        <c:v>1.0502631599999999</c:v>
                      </c:pt>
                      <c:pt idx="89" formatCode="0.00">
                        <c:v>1.05039474</c:v>
                      </c:pt>
                      <c:pt idx="90" formatCode="0.00">
                        <c:v>1.0449999999999999</c:v>
                      </c:pt>
                      <c:pt idx="91" formatCode="0.00">
                        <c:v>1.04051282</c:v>
                      </c:pt>
                      <c:pt idx="92" formatCode="0.00">
                        <c:v>1.04051282</c:v>
                      </c:pt>
                      <c:pt idx="93" formatCode="0.00">
                        <c:v>1.04038462</c:v>
                      </c:pt>
                      <c:pt idx="94" formatCode="0.00">
                        <c:v>1.0397435900000001</c:v>
                      </c:pt>
                      <c:pt idx="95" formatCode="0.00">
                        <c:v>1.0449999999999999</c:v>
                      </c:pt>
                      <c:pt idx="96" formatCode="0.00">
                        <c:v>1.03222222</c:v>
                      </c:pt>
                      <c:pt idx="97" formatCode="0.00">
                        <c:v>1.0293055600000001</c:v>
                      </c:pt>
                      <c:pt idx="98" formatCode="0.00">
                        <c:v>1.0238888900000001</c:v>
                      </c:pt>
                      <c:pt idx="99" formatCode="0.00">
                        <c:v>1.0183333299999999</c:v>
                      </c:pt>
                      <c:pt idx="100" formatCode="0.00">
                        <c:v>1.01416667</c:v>
                      </c:pt>
                      <c:pt idx="101" formatCode="0.00">
                        <c:v>1.00606061</c:v>
                      </c:pt>
                      <c:pt idx="102" formatCode="0.00">
                        <c:v>0.99848485000000009</c:v>
                      </c:pt>
                      <c:pt idx="103" formatCode="0.00">
                        <c:v>0.99848485000000009</c:v>
                      </c:pt>
                      <c:pt idx="104" formatCode="0.00">
                        <c:v>0.99712120999999998</c:v>
                      </c:pt>
                      <c:pt idx="105" formatCode="0.00">
                        <c:v>0.99484848000000003</c:v>
                      </c:pt>
                      <c:pt idx="106" formatCode="0.00">
                        <c:v>0.99803029999999993</c:v>
                      </c:pt>
                      <c:pt idx="107" formatCode="0.00">
                        <c:v>0.99031250000000004</c:v>
                      </c:pt>
                      <c:pt idx="108" formatCode="0.00">
                        <c:v>1.00015152</c:v>
                      </c:pt>
                      <c:pt idx="109" formatCode="0.00">
                        <c:v>0.99312500000000004</c:v>
                      </c:pt>
                      <c:pt idx="110" formatCode="0.00">
                        <c:v>1.0003124999999999</c:v>
                      </c:pt>
                      <c:pt idx="111" formatCode="0.00">
                        <c:v>1.0090322599999999</c:v>
                      </c:pt>
                      <c:pt idx="112" formatCode="0.00">
                        <c:v>1.0009999999999999</c:v>
                      </c:pt>
                      <c:pt idx="113" formatCode="0.00">
                        <c:v>0.99551723999999997</c:v>
                      </c:pt>
                      <c:pt idx="114" formatCode="0.00">
                        <c:v>0.99137931000000001</c:v>
                      </c:pt>
                      <c:pt idx="115" formatCode="0.00">
                        <c:v>0.98683333000000006</c:v>
                      </c:pt>
                      <c:pt idx="116" formatCode="0.00">
                        <c:v>0.98065216999999993</c:v>
                      </c:pt>
                      <c:pt idx="117" formatCode="0.00">
                        <c:v>0.97954545000000004</c:v>
                      </c:pt>
                      <c:pt idx="118" formatCode="0.00">
                        <c:v>0.96289474000000008</c:v>
                      </c:pt>
                      <c:pt idx="119" formatCode="0.00">
                        <c:v>0.96055555999999997</c:v>
                      </c:pt>
                      <c:pt idx="120" formatCode="0.00">
                        <c:v>1.0012000000000001</c:v>
                      </c:pt>
                      <c:pt idx="121" formatCode="0.00">
                        <c:v>0.99884614999999999</c:v>
                      </c:pt>
                      <c:pt idx="122" formatCode="0.00">
                        <c:v>0.99068965999999992</c:v>
                      </c:pt>
                      <c:pt idx="123" formatCode="0.00">
                        <c:v>0.97687499999999994</c:v>
                      </c:pt>
                      <c:pt idx="124" formatCode="0.00">
                        <c:v>0.97687499999999994</c:v>
                      </c:pt>
                      <c:pt idx="125" formatCode="0.00">
                        <c:v>0.97499999999999998</c:v>
                      </c:pt>
                      <c:pt idx="126" formatCode="0.00">
                        <c:v>0.97152777999999995</c:v>
                      </c:pt>
                      <c:pt idx="127" formatCode="0.00">
                        <c:v>0.96763888999999992</c:v>
                      </c:pt>
                      <c:pt idx="128" formatCode="0.00">
                        <c:v>0.96932432000000002</c:v>
                      </c:pt>
                      <c:pt idx="129" formatCode="0.00">
                        <c:v>0.96418918999999992</c:v>
                      </c:pt>
                      <c:pt idx="130" formatCode="0.00">
                        <c:v>0.96756757000000004</c:v>
                      </c:pt>
                      <c:pt idx="131" formatCode="0.00">
                        <c:v>0.96960525999999991</c:v>
                      </c:pt>
                      <c:pt idx="132" formatCode="0.00">
                        <c:v>0.97473683999999994</c:v>
                      </c:pt>
                      <c:pt idx="133" formatCode="0.00">
                        <c:v>0.97289473999999998</c:v>
                      </c:pt>
                      <c:pt idx="134" formatCode="0.00">
                        <c:v>0.97197367999999995</c:v>
                      </c:pt>
                      <c:pt idx="135" formatCode="0.00">
                        <c:v>0.98289473999999999</c:v>
                      </c:pt>
                      <c:pt idx="136" formatCode="0.00">
                        <c:v>0.99052632000000007</c:v>
                      </c:pt>
                      <c:pt idx="137" formatCode="0.00">
                        <c:v>1.0047368421052629</c:v>
                      </c:pt>
                      <c:pt idx="138" formatCode="0.00">
                        <c:v>1.01054054</c:v>
                      </c:pt>
                      <c:pt idx="139" formatCode="0.00">
                        <c:v>1.01621622</c:v>
                      </c:pt>
                      <c:pt idx="140" formatCode="0.00">
                        <c:v>1.19</c:v>
                      </c:pt>
                      <c:pt idx="141" formatCode="0.00">
                        <c:v>1.29</c:v>
                      </c:pt>
                    </c:numCache>
                  </c:numRef>
                </c:val>
                <c:smooth val="0"/>
                <c:extLst xmlns:c15="http://schemas.microsoft.com/office/drawing/2012/chart">
                  <c:ext xmlns:c16="http://schemas.microsoft.com/office/drawing/2014/chart" uri="{C3380CC4-5D6E-409C-BE32-E72D297353CC}">
                    <c16:uniqueId val="{00000008-BA5A-43A2-A3C2-549EE983400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Zinsreihen!$H$1</c15:sqref>
                        </c15:formulaRef>
                      </c:ext>
                    </c:extLst>
                    <c:strCache>
                      <c:ptCount val="1"/>
                      <c:pt idx="0">
                        <c:v>Hypotheken - Mit Bindung an Geldmarktzinssätze - Mit Bindung an den SARON-Zinssatz - Laufzeit in Jahren - Unbefristet (vor 2021 LIBOR)</c:v>
                      </c:pt>
                    </c:strCache>
                  </c:strRef>
                </c:tx>
                <c:spPr>
                  <a:ln w="158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Zinsreihen!$A$494:$A$558</c15:sqref>
                        </c15:formulaRef>
                      </c:ext>
                    </c:extLst>
                    <c:strCache>
                      <c:ptCount val="65"/>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strCache>
                  </c:strRef>
                </c:cat>
                <c:val>
                  <c:numRef>
                    <c:extLst xmlns:c15="http://schemas.microsoft.com/office/drawing/2012/chart">
                      <c:ext xmlns:c15="http://schemas.microsoft.com/office/drawing/2012/chart" uri="{02D57815-91ED-43cb-92C2-25804820EDAC}">
                        <c15:formulaRef>
                          <c15:sqref>Zinsreihen!$H$410:$H$551</c15:sqref>
                        </c15:formulaRef>
                      </c:ext>
                    </c:extLst>
                    <c:numCache>
                      <c:formatCode>General</c:formatCode>
                      <c:ptCount val="142"/>
                      <c:pt idx="0">
                        <c:v>1.31</c:v>
                      </c:pt>
                      <c:pt idx="1">
                        <c:v>1.32</c:v>
                      </c:pt>
                      <c:pt idx="2">
                        <c:v>1.32</c:v>
                      </c:pt>
                      <c:pt idx="3">
                        <c:v>1.35</c:v>
                      </c:pt>
                      <c:pt idx="4">
                        <c:v>1.34</c:v>
                      </c:pt>
                      <c:pt idx="5">
                        <c:v>1.33</c:v>
                      </c:pt>
                      <c:pt idx="6">
                        <c:v>1.34</c:v>
                      </c:pt>
                      <c:pt idx="7">
                        <c:v>1.1599999999999999</c:v>
                      </c:pt>
                      <c:pt idx="8">
                        <c:v>1.18</c:v>
                      </c:pt>
                      <c:pt idx="9">
                        <c:v>1.2</c:v>
                      </c:pt>
                      <c:pt idx="10">
                        <c:v>1.22</c:v>
                      </c:pt>
                      <c:pt idx="11">
                        <c:v>1.22</c:v>
                      </c:pt>
                      <c:pt idx="12">
                        <c:v>1.24</c:v>
                      </c:pt>
                      <c:pt idx="13">
                        <c:v>1.25</c:v>
                      </c:pt>
                      <c:pt idx="14">
                        <c:v>1.28</c:v>
                      </c:pt>
                      <c:pt idx="15">
                        <c:v>1.29</c:v>
                      </c:pt>
                      <c:pt idx="16">
                        <c:v>1.26</c:v>
                      </c:pt>
                      <c:pt idx="17">
                        <c:v>1.24</c:v>
                      </c:pt>
                      <c:pt idx="18">
                        <c:v>1.23</c:v>
                      </c:pt>
                      <c:pt idx="19">
                        <c:v>1.21</c:v>
                      </c:pt>
                      <c:pt idx="20">
                        <c:v>1.21</c:v>
                      </c:pt>
                      <c:pt idx="21">
                        <c:v>1.23</c:v>
                      </c:pt>
                      <c:pt idx="22">
                        <c:v>1.25</c:v>
                      </c:pt>
                      <c:pt idx="23">
                        <c:v>1.24</c:v>
                      </c:pt>
                      <c:pt idx="24">
                        <c:v>1.25</c:v>
                      </c:pt>
                      <c:pt idx="25">
                        <c:v>1.26</c:v>
                      </c:pt>
                      <c:pt idx="26">
                        <c:v>1.26</c:v>
                      </c:pt>
                      <c:pt idx="27">
                        <c:v>1.26</c:v>
                      </c:pt>
                      <c:pt idx="28">
                        <c:v>1.26</c:v>
                      </c:pt>
                      <c:pt idx="29">
                        <c:v>1.26</c:v>
                      </c:pt>
                      <c:pt idx="30">
                        <c:v>1.26</c:v>
                      </c:pt>
                      <c:pt idx="31">
                        <c:v>1.26</c:v>
                      </c:pt>
                      <c:pt idx="32">
                        <c:v>1.26</c:v>
                      </c:pt>
                      <c:pt idx="33">
                        <c:v>1.26</c:v>
                      </c:pt>
                      <c:pt idx="34">
                        <c:v>1.26</c:v>
                      </c:pt>
                      <c:pt idx="35">
                        <c:v>1.26</c:v>
                      </c:pt>
                      <c:pt idx="36">
                        <c:v>1.26</c:v>
                      </c:pt>
                      <c:pt idx="37">
                        <c:v>1.26</c:v>
                      </c:pt>
                      <c:pt idx="38">
                        <c:v>1.26</c:v>
                      </c:pt>
                      <c:pt idx="39">
                        <c:v>1.18</c:v>
                      </c:pt>
                      <c:pt idx="40">
                        <c:v>1.18</c:v>
                      </c:pt>
                      <c:pt idx="41">
                        <c:v>1.18</c:v>
                      </c:pt>
                      <c:pt idx="42">
                        <c:v>1.21</c:v>
                      </c:pt>
                      <c:pt idx="43">
                        <c:v>1.21</c:v>
                      </c:pt>
                      <c:pt idx="44">
                        <c:v>1.2</c:v>
                      </c:pt>
                      <c:pt idx="45">
                        <c:v>1.21</c:v>
                      </c:pt>
                      <c:pt idx="46">
                        <c:v>1.2</c:v>
                      </c:pt>
                      <c:pt idx="47">
                        <c:v>1.18</c:v>
                      </c:pt>
                      <c:pt idx="48">
                        <c:v>1.1499999999999999</c:v>
                      </c:pt>
                      <c:pt idx="49">
                        <c:v>1.1200000000000001</c:v>
                      </c:pt>
                      <c:pt idx="50">
                        <c:v>1.1399999999999999</c:v>
                      </c:pt>
                      <c:pt idx="51">
                        <c:v>1.1499999999999999</c:v>
                      </c:pt>
                      <c:pt idx="52">
                        <c:v>1.1499999999999999</c:v>
                      </c:pt>
                      <c:pt idx="53">
                        <c:v>1.1599999999999999</c:v>
                      </c:pt>
                      <c:pt idx="54">
                        <c:v>1.1599999999999999</c:v>
                      </c:pt>
                      <c:pt idx="55">
                        <c:v>1.1599999999999999</c:v>
                      </c:pt>
                      <c:pt idx="56">
                        <c:v>1.1599999999999999</c:v>
                      </c:pt>
                      <c:pt idx="57">
                        <c:v>1.18</c:v>
                      </c:pt>
                      <c:pt idx="58">
                        <c:v>1.18</c:v>
                      </c:pt>
                      <c:pt idx="59">
                        <c:v>1.1200000000000001</c:v>
                      </c:pt>
                      <c:pt idx="60">
                        <c:v>1.1000000000000001</c:v>
                      </c:pt>
                      <c:pt idx="61">
                        <c:v>1.0900000000000001</c:v>
                      </c:pt>
                      <c:pt idx="62">
                        <c:v>1.0900000000000001</c:v>
                      </c:pt>
                      <c:pt idx="63">
                        <c:v>1.1000000000000001</c:v>
                      </c:pt>
                      <c:pt idx="64">
                        <c:v>1.1000000000000001</c:v>
                      </c:pt>
                      <c:pt idx="65">
                        <c:v>1.1100000000000001</c:v>
                      </c:pt>
                      <c:pt idx="66">
                        <c:v>1.1100000000000001</c:v>
                      </c:pt>
                      <c:pt idx="67">
                        <c:v>1.1000000000000001</c:v>
                      </c:pt>
                      <c:pt idx="68">
                        <c:v>1.1000000000000001</c:v>
                      </c:pt>
                      <c:pt idx="69">
                        <c:v>1.1100000000000001</c:v>
                      </c:pt>
                      <c:pt idx="70">
                        <c:v>1.0900000000000001</c:v>
                      </c:pt>
                      <c:pt idx="71">
                        <c:v>1.0900000000000001</c:v>
                      </c:pt>
                      <c:pt idx="72">
                        <c:v>1.0900000000000001</c:v>
                      </c:pt>
                      <c:pt idx="73">
                        <c:v>1.0900000000000001</c:v>
                      </c:pt>
                      <c:pt idx="74">
                        <c:v>1.0900000000000001</c:v>
                      </c:pt>
                      <c:pt idx="75">
                        <c:v>1.0900000000000001</c:v>
                      </c:pt>
                      <c:pt idx="76">
                        <c:v>1.0900000000000001</c:v>
                      </c:pt>
                      <c:pt idx="77" formatCode="0.00">
                        <c:v>1.075</c:v>
                      </c:pt>
                      <c:pt idx="78" formatCode="0.00">
                        <c:v>1.075</c:v>
                      </c:pt>
                      <c:pt idx="79" formatCode="0.00">
                        <c:v>1.075</c:v>
                      </c:pt>
                      <c:pt idx="80" formatCode="0.00">
                        <c:v>1.075</c:v>
                      </c:pt>
                      <c:pt idx="81" formatCode="0.00">
                        <c:v>1.0583333300000002</c:v>
                      </c:pt>
                      <c:pt idx="82" formatCode="0.00">
                        <c:v>1.0583333300000002</c:v>
                      </c:pt>
                      <c:pt idx="83" formatCode="0.00">
                        <c:v>1.0583333300000002</c:v>
                      </c:pt>
                      <c:pt idx="84" formatCode="0.00">
                        <c:v>1.05</c:v>
                      </c:pt>
                      <c:pt idx="85" formatCode="0.00">
                        <c:v>1.05</c:v>
                      </c:pt>
                      <c:pt idx="86" formatCode="0.00">
                        <c:v>1.05</c:v>
                      </c:pt>
                      <c:pt idx="87" formatCode="0.00">
                        <c:v>1.05</c:v>
                      </c:pt>
                      <c:pt idx="88" formatCode="0.00">
                        <c:v>1.05</c:v>
                      </c:pt>
                      <c:pt idx="89" formatCode="0.00">
                        <c:v>1.05</c:v>
                      </c:pt>
                      <c:pt idx="90" formatCode="0.00">
                        <c:v>1.05</c:v>
                      </c:pt>
                      <c:pt idx="91" formatCode="0.00">
                        <c:v>1.05</c:v>
                      </c:pt>
                      <c:pt idx="92" formatCode="0.00">
                        <c:v>1.05</c:v>
                      </c:pt>
                      <c:pt idx="93" formatCode="0.00">
                        <c:v>1.0416666700000001</c:v>
                      </c:pt>
                      <c:pt idx="94" formatCode="0.00">
                        <c:v>1.0423076899999999</c:v>
                      </c:pt>
                      <c:pt idx="95" formatCode="0.00">
                        <c:v>1.0423076899999999</c:v>
                      </c:pt>
                      <c:pt idx="96" formatCode="0.00">
                        <c:v>1.0423076899999999</c:v>
                      </c:pt>
                      <c:pt idx="97" formatCode="0.00">
                        <c:v>1.0423076899999999</c:v>
                      </c:pt>
                      <c:pt idx="98" formatCode="0.00">
                        <c:v>1.0423076899999999</c:v>
                      </c:pt>
                      <c:pt idx="99" formatCode="0.00">
                        <c:v>1.03461538</c:v>
                      </c:pt>
                      <c:pt idx="100" formatCode="0.00">
                        <c:v>1.03461538</c:v>
                      </c:pt>
                      <c:pt idx="101" formatCode="0.00">
                        <c:v>1.02692308</c:v>
                      </c:pt>
                      <c:pt idx="102" formatCode="0.00">
                        <c:v>1.0230769200000001</c:v>
                      </c:pt>
                      <c:pt idx="103" formatCode="0.00">
                        <c:v>1.0192307700000001</c:v>
                      </c:pt>
                      <c:pt idx="104" formatCode="0.00">
                        <c:v>1.03333333</c:v>
                      </c:pt>
                      <c:pt idx="105" formatCode="0.00">
                        <c:v>1.03333333</c:v>
                      </c:pt>
                      <c:pt idx="106" formatCode="0.00">
                        <c:v>1.0416666700000001</c:v>
                      </c:pt>
                      <c:pt idx="107" formatCode="0.00">
                        <c:v>1.0416666700000001</c:v>
                      </c:pt>
                      <c:pt idx="108" formatCode="0.00">
                        <c:v>1.0416666700000001</c:v>
                      </c:pt>
                      <c:pt idx="109" formatCode="0.00">
                        <c:v>1.0416666700000001</c:v>
                      </c:pt>
                      <c:pt idx="110" formatCode="0.00">
                        <c:v>1.0416666700000001</c:v>
                      </c:pt>
                      <c:pt idx="111" formatCode="0.00">
                        <c:v>1.0416666700000001</c:v>
                      </c:pt>
                      <c:pt idx="112" formatCode="0.00">
                        <c:v>1.0416666700000001</c:v>
                      </c:pt>
                      <c:pt idx="113" formatCode="0.00">
                        <c:v>1.0416666700000001</c:v>
                      </c:pt>
                      <c:pt idx="114" formatCode="0.00">
                        <c:v>1.0416666700000001</c:v>
                      </c:pt>
                      <c:pt idx="115" formatCode="0.00">
                        <c:v>1.0416666700000001</c:v>
                      </c:pt>
                      <c:pt idx="116" formatCode="0.00">
                        <c:v>1.0416666700000001</c:v>
                      </c:pt>
                      <c:pt idx="117" formatCode="0.00">
                        <c:v>1.02727273</c:v>
                      </c:pt>
                      <c:pt idx="118" formatCode="0.00">
                        <c:v>1.02727273</c:v>
                      </c:pt>
                      <c:pt idx="119" formatCode="0.00">
                        <c:v>1.02727273</c:v>
                      </c:pt>
                      <c:pt idx="120" formatCode="0.00">
                        <c:v>1.1633333299999999</c:v>
                      </c:pt>
                      <c:pt idx="121" formatCode="0.00">
                        <c:v>1.1225000000000001</c:v>
                      </c:pt>
                      <c:pt idx="122" formatCode="0.00">
                        <c:v>1.0748333299999999</c:v>
                      </c:pt>
                      <c:pt idx="123" formatCode="0.00">
                        <c:v>1.06842857</c:v>
                      </c:pt>
                      <c:pt idx="124" formatCode="0.00">
                        <c:v>1.0598750000000001</c:v>
                      </c:pt>
                      <c:pt idx="125" formatCode="0.00">
                        <c:v>1.07211111</c:v>
                      </c:pt>
                      <c:pt idx="126" formatCode="0.00">
                        <c:v>1.0448999999999999</c:v>
                      </c:pt>
                      <c:pt idx="127" formatCode="0.00">
                        <c:v>1.0249166699999999</c:v>
                      </c:pt>
                      <c:pt idx="128" formatCode="0.00">
                        <c:v>1.01146154</c:v>
                      </c:pt>
                      <c:pt idx="129" formatCode="0.00">
                        <c:v>0.99992857000000013</c:v>
                      </c:pt>
                      <c:pt idx="130" formatCode="0.00">
                        <c:v>0.99992857000000013</c:v>
                      </c:pt>
                      <c:pt idx="131" formatCode="0.00">
                        <c:v>0.99992857000000013</c:v>
                      </c:pt>
                      <c:pt idx="132" formatCode="0.00">
                        <c:v>0.99992857000000013</c:v>
                      </c:pt>
                      <c:pt idx="133" formatCode="0.00">
                        <c:v>0.99992857000000013</c:v>
                      </c:pt>
                      <c:pt idx="134" formatCode="0.00">
                        <c:v>0.99992857000000013</c:v>
                      </c:pt>
                      <c:pt idx="135" formatCode="0.00">
                        <c:v>0.99992857000000013</c:v>
                      </c:pt>
                      <c:pt idx="136" formatCode="0.00">
                        <c:v>1.0070714300000001</c:v>
                      </c:pt>
                      <c:pt idx="137" formatCode="0.00">
                        <c:v>1.0070714300000001</c:v>
                      </c:pt>
                      <c:pt idx="138" formatCode="0.00">
                        <c:v>1.0070714300000001</c:v>
                      </c:pt>
                      <c:pt idx="139" formatCode="0.00">
                        <c:v>1.0070714300000001</c:v>
                      </c:pt>
                      <c:pt idx="140" formatCode="0.00">
                        <c:v>1.0392142900000001</c:v>
                      </c:pt>
                      <c:pt idx="141" formatCode="0.00">
                        <c:v>1.41</c:v>
                      </c:pt>
                    </c:numCache>
                  </c:numRef>
                </c:val>
                <c:smooth val="0"/>
                <c:extLst xmlns:c15="http://schemas.microsoft.com/office/drawing/2012/chart">
                  <c:ext xmlns:c16="http://schemas.microsoft.com/office/drawing/2014/chart" uri="{C3380CC4-5D6E-409C-BE32-E72D297353CC}">
                    <c16:uniqueId val="{00000009-BA5A-43A2-A3C2-549EE983400B}"/>
                  </c:ext>
                </c:extLst>
              </c15:ser>
            </c15:filteredLineSeries>
          </c:ext>
        </c:extLst>
      </c:lineChart>
      <c:dateAx>
        <c:axId val="134190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de-DE"/>
          </a:p>
        </c:txPr>
        <c:crossAx val="1341907007"/>
        <c:crosses val="autoZero"/>
        <c:auto val="0"/>
        <c:lblOffset val="100"/>
        <c:baseTimeUnit val="days"/>
        <c:majorUnit val="12"/>
        <c:minorUnit val="3"/>
      </c:dateAx>
      <c:valAx>
        <c:axId val="1341907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dirty="0">
                    <a:latin typeface="+mj-lt"/>
                  </a:rPr>
                  <a:t>Tasso di interesse  in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de-DE"/>
          </a:p>
        </c:txPr>
        <c:crossAx val="134190159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CH" sz="900" noProof="0" dirty="0">
                <a:solidFill>
                  <a:schemeClr val="tx2"/>
                </a:solidFill>
                <a:latin typeface="+mj-lt"/>
              </a:rPr>
              <a:t>Costi degli interessi sull’arco di 20 anni*</a:t>
            </a:r>
          </a:p>
        </c:rich>
      </c:tx>
      <c:layout>
        <c:manualLayout>
          <c:xMode val="edge"/>
          <c:yMode val="edge"/>
          <c:x val="0.16973433048433048"/>
          <c:y val="1.28282828282828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5BD4-4507-9714-BA5485C7482C}"/>
              </c:ext>
            </c:extLst>
          </c:dPt>
          <c:dPt>
            <c:idx val="1"/>
            <c:invertIfNegative val="0"/>
            <c:bubble3D val="0"/>
            <c:spPr>
              <a:solidFill>
                <a:srgbClr val="FF0000"/>
              </a:solidFill>
              <a:ln>
                <a:noFill/>
              </a:ln>
              <a:effectLst/>
            </c:spPr>
            <c:extLst>
              <c:ext xmlns:c16="http://schemas.microsoft.com/office/drawing/2014/chart" uri="{C3380CC4-5D6E-409C-BE32-E72D297353CC}">
                <c16:uniqueId val="{00000001-5BD4-4507-9714-BA5485C7482C}"/>
              </c:ext>
            </c:extLst>
          </c:dPt>
          <c:cat>
            <c:strRef>
              <c:f>'Div. Berechnungen'!$B$15:$B$16</c:f>
              <c:strCache>
                <c:ptCount val="2"/>
                <c:pt idx="0">
                  <c:v>CHF</c:v>
                </c:pt>
                <c:pt idx="1">
                  <c:v>CHW</c:v>
                </c:pt>
              </c:strCache>
            </c:strRef>
          </c:cat>
          <c:val>
            <c:numRef>
              <c:f>'Div. Berechnungen'!$C$15:$C$16</c:f>
              <c:numCache>
                <c:formatCode>_("CHF"* #,##0.00_);_("CHF"* \(#,##0.00\);_("CHF"* "-"??_);_(@_)</c:formatCode>
                <c:ptCount val="2"/>
                <c:pt idx="0">
                  <c:v>567645.22133610002</c:v>
                </c:pt>
                <c:pt idx="1">
                  <c:v>319709.54356846469</c:v>
                </c:pt>
              </c:numCache>
            </c:numRef>
          </c:val>
          <c:extLst>
            <c:ext xmlns:c16="http://schemas.microsoft.com/office/drawing/2014/chart" uri="{C3380CC4-5D6E-409C-BE32-E72D297353CC}">
              <c16:uniqueId val="{00000002-5BD4-4507-9714-BA5485C7482C}"/>
            </c:ext>
          </c:extLst>
        </c:ser>
        <c:dLbls>
          <c:showLegendKey val="0"/>
          <c:showVal val="0"/>
          <c:showCatName val="0"/>
          <c:showSerName val="0"/>
          <c:showPercent val="0"/>
          <c:showBubbleSize val="0"/>
        </c:dLbls>
        <c:gapWidth val="100"/>
        <c:overlap val="100"/>
        <c:axId val="1908825919"/>
        <c:axId val="1908826335"/>
      </c:barChart>
      <c:catAx>
        <c:axId val="19088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08826335"/>
        <c:crosses val="autoZero"/>
        <c:auto val="1"/>
        <c:lblAlgn val="ctr"/>
        <c:lblOffset val="100"/>
        <c:noMultiLvlLbl val="0"/>
      </c:catAx>
      <c:valAx>
        <c:axId val="1908826335"/>
        <c:scaling>
          <c:orientation val="minMax"/>
          <c:min val="200000"/>
        </c:scaling>
        <c:delete val="0"/>
        <c:axPos val="l"/>
        <c:majorGridlines>
          <c:spPr>
            <a:ln w="9525" cap="flat" cmpd="sng" algn="ctr">
              <a:solidFill>
                <a:schemeClr val="tx1">
                  <a:lumMod val="15000"/>
                  <a:lumOff val="85000"/>
                </a:schemeClr>
              </a:solidFill>
              <a:round/>
            </a:ln>
            <a:effectLst/>
          </c:spPr>
        </c:majorGridlines>
        <c:numFmt formatCode="_(&quot;CHF&quot;* #,##0.00_);_(&quot;CHF&quot;* \(#,##0.00\);_(&quot;CHF&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08825919"/>
        <c:crosses val="autoZero"/>
        <c:crossBetween val="between"/>
        <c:majorUnit val="2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CH" sz="1050" b="0" i="0" u="none" strike="noStrike" baseline="0" dirty="0">
                <a:effectLst/>
              </a:rPr>
              <a:t>Costi degli interessi sull’arco di 20 anni</a:t>
            </a:r>
            <a:r>
              <a:rPr lang="de-CH" sz="1050" dirty="0">
                <a:solidFill>
                  <a:schemeClr val="tx2"/>
                </a:solidFill>
                <a:latin typeface="+mj-lt"/>
              </a:rPr>
              <a:t>*</a:t>
            </a:r>
          </a:p>
        </c:rich>
      </c:tx>
      <c:layout>
        <c:manualLayout>
          <c:xMode val="edge"/>
          <c:yMode val="edge"/>
          <c:x val="0.16104312865497075"/>
          <c:y val="1.28282828282828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4AA5-4D5F-8F60-A48F65DBE94C}"/>
              </c:ext>
            </c:extLst>
          </c:dPt>
          <c:dPt>
            <c:idx val="1"/>
            <c:invertIfNegative val="0"/>
            <c:bubble3D val="0"/>
            <c:spPr>
              <a:solidFill>
                <a:srgbClr val="FF0000"/>
              </a:solidFill>
              <a:ln>
                <a:noFill/>
              </a:ln>
              <a:effectLst/>
            </c:spPr>
            <c:extLst>
              <c:ext xmlns:c16="http://schemas.microsoft.com/office/drawing/2014/chart" uri="{C3380CC4-5D6E-409C-BE32-E72D297353CC}">
                <c16:uniqueId val="{00000001-4AA5-4D5F-8F60-A48F65DBE94C}"/>
              </c:ext>
            </c:extLst>
          </c:dPt>
          <c:cat>
            <c:strRef>
              <c:f>'Div. Berechnungen'!$B$15:$B$16</c:f>
              <c:strCache>
                <c:ptCount val="2"/>
                <c:pt idx="0">
                  <c:v>CHF</c:v>
                </c:pt>
                <c:pt idx="1">
                  <c:v>CHW</c:v>
                </c:pt>
              </c:strCache>
            </c:strRef>
          </c:cat>
          <c:val>
            <c:numRef>
              <c:f>'Div. Berechnungen'!$M$15:$M$16</c:f>
              <c:numCache>
                <c:formatCode>_(* #,##0.00_);_(* \(#,##0.00\);_(* "-"??_);_(@_)</c:formatCode>
                <c:ptCount val="2"/>
                <c:pt idx="0" formatCode="_(&quot;CHF&quot;* #,##0.00_);_(&quot;CHF&quot;* \(#,##0.00\);_(&quot;CHF&quot;* &quot;-&quot;??_);_(@_)">
                  <c:v>567645.22133610002</c:v>
                </c:pt>
                <c:pt idx="1">
                  <c:v>530454.86967095477</c:v>
                </c:pt>
              </c:numCache>
            </c:numRef>
          </c:val>
          <c:extLst>
            <c:ext xmlns:c16="http://schemas.microsoft.com/office/drawing/2014/chart" uri="{C3380CC4-5D6E-409C-BE32-E72D297353CC}">
              <c16:uniqueId val="{00000002-4AA5-4D5F-8F60-A48F65DBE94C}"/>
            </c:ext>
          </c:extLst>
        </c:ser>
        <c:dLbls>
          <c:showLegendKey val="0"/>
          <c:showVal val="0"/>
          <c:showCatName val="0"/>
          <c:showSerName val="0"/>
          <c:showPercent val="0"/>
          <c:showBubbleSize val="0"/>
        </c:dLbls>
        <c:gapWidth val="100"/>
        <c:overlap val="100"/>
        <c:axId val="1908825919"/>
        <c:axId val="1908826335"/>
      </c:barChart>
      <c:catAx>
        <c:axId val="19088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08826335"/>
        <c:crosses val="autoZero"/>
        <c:auto val="1"/>
        <c:lblAlgn val="ctr"/>
        <c:lblOffset val="100"/>
        <c:noMultiLvlLbl val="0"/>
      </c:catAx>
      <c:valAx>
        <c:axId val="1908826335"/>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_(&quot;CHF&quot;* #,##0.00_);_(&quot;CHF&quot;* \(#,##0.00\);_(&quot;CHF&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908825919"/>
        <c:crosses val="autoZero"/>
        <c:crossBetween val="between"/>
        <c:majorUnit val="1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7658"/>
          </a:xfrm>
          <a:prstGeom prst="rect">
            <a:avLst/>
          </a:prstGeom>
        </p:spPr>
        <p:txBody>
          <a:bodyPr vert="horz" lIns="91440" tIns="45720" rIns="91440" bIns="45720" rtlCol="0"/>
          <a:lstStyle>
            <a:lvl1pPr algn="r">
              <a:defRPr sz="1200"/>
            </a:lvl1pPr>
          </a:lstStyle>
          <a:p>
            <a:fld id="{289C0340-9269-4A47-97CC-58C9B3A12DF2}" type="datetimeFigureOut">
              <a:rPr lang="de-DE" smtClean="0"/>
              <a:t>12.04.2024</a:t>
            </a:fld>
            <a:endParaRPr lang="de-DE"/>
          </a:p>
        </p:txBody>
      </p:sp>
      <p:sp>
        <p:nvSpPr>
          <p:cNvPr id="4" name="Fußzeilenplatzhalter 3"/>
          <p:cNvSpPr>
            <a:spLocks noGrp="1"/>
          </p:cNvSpPr>
          <p:nvPr>
            <p:ph type="ftr" sz="quarter" idx="2"/>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21044"/>
            <a:ext cx="2944283" cy="497656"/>
          </a:xfrm>
          <a:prstGeom prst="rect">
            <a:avLst/>
          </a:prstGeom>
        </p:spPr>
        <p:txBody>
          <a:bodyPr vert="horz" lIns="91440" tIns="45720" rIns="91440" bIns="45720" rtlCol="0" anchor="b"/>
          <a:lstStyle>
            <a:lvl1pPr algn="r">
              <a:defRPr sz="1200"/>
            </a:lvl1pPr>
          </a:lstStyle>
          <a:p>
            <a:fld id="{B09B78BB-9BCE-4370-8DEF-8F6A778FEEB6}" type="slidenum">
              <a:rPr lang="de-DE" smtClean="0"/>
              <a:t>‹Nr.›</a:t>
            </a:fld>
            <a:endParaRPr lang="de-DE"/>
          </a:p>
        </p:txBody>
      </p:sp>
    </p:spTree>
    <p:extLst>
      <p:ext uri="{BB962C8B-B14F-4D97-AF65-F5344CB8AC3E}">
        <p14:creationId xmlns:p14="http://schemas.microsoft.com/office/powerpoint/2010/main" val="3169580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7658"/>
          </a:xfrm>
          <a:prstGeom prst="rect">
            <a:avLst/>
          </a:prstGeom>
        </p:spPr>
        <p:txBody>
          <a:bodyPr vert="horz" lIns="91440" tIns="45720" rIns="91440" bIns="45720" rtlCol="0"/>
          <a:lstStyle>
            <a:lvl1pPr algn="r">
              <a:defRPr sz="1200"/>
            </a:lvl1pPr>
          </a:lstStyle>
          <a:p>
            <a:fld id="{EBBF93E1-06A7-404E-9578-CF97B664CA65}" type="datetimeFigureOut">
              <a:rPr lang="de-DE" smtClean="0"/>
              <a:t>12.04.2024</a:t>
            </a:fld>
            <a:endParaRPr lang="de-DE"/>
          </a:p>
        </p:txBody>
      </p:sp>
      <p:sp>
        <p:nvSpPr>
          <p:cNvPr id="4" name="Folienbildplatzhalter 3"/>
          <p:cNvSpPr>
            <a:spLocks noGrp="1" noRot="1" noChangeAspect="1"/>
          </p:cNvSpPr>
          <p:nvPr>
            <p:ph type="sldImg" idx="2"/>
          </p:nvPr>
        </p:nvSpPr>
        <p:spPr>
          <a:xfrm>
            <a:off x="422275" y="1239838"/>
            <a:ext cx="5949950"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3374"/>
            <a:ext cx="5435600" cy="3905488"/>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21044"/>
            <a:ext cx="2944283" cy="497656"/>
          </a:xfrm>
          <a:prstGeom prst="rect">
            <a:avLst/>
          </a:prstGeom>
        </p:spPr>
        <p:txBody>
          <a:bodyPr vert="horz" lIns="91440" tIns="45720" rIns="91440" bIns="45720" rtlCol="0" anchor="b"/>
          <a:lstStyle>
            <a:lvl1pPr algn="r">
              <a:defRPr sz="1200"/>
            </a:lvl1pPr>
          </a:lstStyle>
          <a:p>
            <a:fld id="{D792CAA3-BAEF-0F40-8D64-3630C98CC1B3}" type="slidenum">
              <a:rPr lang="de-DE" smtClean="0"/>
              <a:t>‹Nr.›</a:t>
            </a:fld>
            <a:endParaRPr lang="de-DE"/>
          </a:p>
        </p:txBody>
      </p:sp>
    </p:spTree>
    <p:extLst>
      <p:ext uri="{BB962C8B-B14F-4D97-AF65-F5344CB8AC3E}">
        <p14:creationId xmlns:p14="http://schemas.microsoft.com/office/powerpoint/2010/main" val="31753380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92CAA3-BAEF-0F40-8D64-3630C98CC1B3}" type="slidenum">
              <a:rPr lang="de-DE" smtClean="0"/>
              <a:t>3</a:t>
            </a:fld>
            <a:endParaRPr lang="de-DE"/>
          </a:p>
        </p:txBody>
      </p:sp>
    </p:spTree>
    <p:extLst>
      <p:ext uri="{BB962C8B-B14F-4D97-AF65-F5344CB8AC3E}">
        <p14:creationId xmlns:p14="http://schemas.microsoft.com/office/powerpoint/2010/main" val="42776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CE06D21C-E3CD-4E8A-887F-DAEA93438559}"/>
              </a:ext>
            </a:extLst>
          </p:cNvPr>
          <p:cNvSpPr>
            <a:spLocks noGrp="1" noRot="1" noChangeAspect="1" noChangeArrowheads="1" noTextEdit="1"/>
          </p:cNvSpPr>
          <p:nvPr>
            <p:ph type="sldImg"/>
          </p:nvPr>
        </p:nvSpPr>
        <p:spPr>
          <a:xfrm>
            <a:off x="381000" y="685800"/>
            <a:ext cx="6096000" cy="3429000"/>
          </a:xfrm>
        </p:spPr>
      </p:sp>
      <p:sp>
        <p:nvSpPr>
          <p:cNvPr id="20483" name="Notizenplatzhalter 2">
            <a:extLst>
              <a:ext uri="{FF2B5EF4-FFF2-40B4-BE49-F238E27FC236}">
                <a16:creationId xmlns:a16="http://schemas.microsoft.com/office/drawing/2014/main" id="{07364241-9E8E-4CC6-9437-C0A9EB6377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dirty="0">
              <a:latin typeface="Lucida Grande" pitchFamily="2" charset="0"/>
              <a:cs typeface="Lucida Grande" pitchFamily="2" charset="0"/>
            </a:endParaRPr>
          </a:p>
        </p:txBody>
      </p:sp>
    </p:spTree>
    <p:extLst>
      <p:ext uri="{BB962C8B-B14F-4D97-AF65-F5344CB8AC3E}">
        <p14:creationId xmlns:p14="http://schemas.microsoft.com/office/powerpoint/2010/main" val="553447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92CAA3-BAEF-0F40-8D64-3630C98CC1B3}" type="slidenum">
              <a:rPr lang="de-DE" smtClean="0"/>
              <a:t>39</a:t>
            </a:fld>
            <a:endParaRPr lang="de-DE"/>
          </a:p>
        </p:txBody>
      </p:sp>
    </p:spTree>
    <p:extLst>
      <p:ext uri="{BB962C8B-B14F-4D97-AF65-F5344CB8AC3E}">
        <p14:creationId xmlns:p14="http://schemas.microsoft.com/office/powerpoint/2010/main" val="375640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CH" sz="1000" i="0" dirty="0">
                <a:latin typeface="HelveticaNeueLT Com 55 Roman" pitchFamily="34" charset="0"/>
              </a:rPr>
              <a:t>2 Lösungen ob Selbständig Erwerbende (grosse Vorsorge) oder</a:t>
            </a:r>
            <a:r>
              <a:rPr lang="de-CH" sz="1000" i="0" baseline="0" dirty="0">
                <a:latin typeface="HelveticaNeueLT Com 55 Roman" pitchFamily="34" charset="0"/>
              </a:rPr>
              <a:t> Angestellte (kleine Vorsorge): </a:t>
            </a:r>
            <a:r>
              <a:rPr lang="de-CH" sz="1000" i="0" dirty="0">
                <a:latin typeface="HelveticaNeueLT Com 55 Roman" pitchFamily="34" charset="0"/>
              </a:rPr>
              <a:t> </a:t>
            </a:r>
          </a:p>
          <a:p>
            <a:r>
              <a:rPr lang="de-CH" sz="1000" b="1" dirty="0">
                <a:latin typeface="HelveticaNeueLT Com 55 Roman" pitchFamily="34" charset="0"/>
              </a:rPr>
              <a:t>Klassisch und lukrativ: Terzo </a:t>
            </a:r>
          </a:p>
          <a:p>
            <a:pPr lvl="1"/>
            <a:r>
              <a:rPr lang="de-CH" sz="1000" dirty="0">
                <a:latin typeface="HelveticaNeueLT Com 55 Roman" pitchFamily="34" charset="0"/>
              </a:rPr>
              <a:t>Bei Terzo, der klassischen 3. Säule der WIR Bank profitieren Sie von einem </a:t>
            </a:r>
            <a:r>
              <a:rPr lang="de-CH" sz="1000" dirty="0" err="1">
                <a:latin typeface="HelveticaNeueLT Com 55 Roman" pitchFamily="34" charset="0"/>
              </a:rPr>
              <a:t>Topzins</a:t>
            </a:r>
            <a:r>
              <a:rPr lang="de-CH" sz="1000" dirty="0">
                <a:latin typeface="HelveticaNeueLT Com 55 Roman" pitchFamily="34" charset="0"/>
              </a:rPr>
              <a:t> von 0.2% (CH-Durchschnitt bei ca. 0.2%) und kostenloser Kontoführung. Zahlen Sie 34 128 CHF ohne PK oder 6826 mit PK in die 3. Säule ein und sparen Sie dabei Steuern. </a:t>
            </a:r>
          </a:p>
          <a:p>
            <a:pPr lvl="1"/>
            <a:r>
              <a:rPr lang="de-CH" sz="1000" dirty="0">
                <a:latin typeface="HelveticaNeueLT Com 55 Roman" pitchFamily="34" charset="0"/>
              </a:rPr>
              <a:t>Bis zu einem Einkommen von 150 000 Franken ist das Steuer-Sparpotential mit der 2. oder 3. Säule etwa gleich </a:t>
            </a:r>
          </a:p>
          <a:p>
            <a:r>
              <a:rPr lang="de-CH" sz="1000" b="1" dirty="0">
                <a:latin typeface="HelveticaNeueLT Com 55 Roman" pitchFamily="34" charset="0"/>
              </a:rPr>
              <a:t>Digital und smart: VIAC (Zusammenarbeit mit einem Schweizer Fintech Start-</a:t>
            </a:r>
            <a:r>
              <a:rPr lang="de-CH" sz="1000" b="1" dirty="0" err="1">
                <a:latin typeface="HelveticaNeueLT Com 55 Roman" pitchFamily="34" charset="0"/>
              </a:rPr>
              <a:t>Up</a:t>
            </a:r>
            <a:r>
              <a:rPr lang="de-CH" sz="1000" b="1" dirty="0">
                <a:latin typeface="HelveticaNeueLT Com 55 Roman" pitchFamily="34" charset="0"/>
              </a:rPr>
              <a:t>)</a:t>
            </a:r>
            <a:endParaRPr lang="de-CH" sz="1000" dirty="0">
              <a:latin typeface="HelveticaNeueLT Com 55 Roman" pitchFamily="34" charset="0"/>
            </a:endParaRPr>
          </a:p>
          <a:p>
            <a:pPr lvl="1"/>
            <a:r>
              <a:rPr lang="de-CH" sz="1000" dirty="0">
                <a:latin typeface="HelveticaNeueLT Com 55 Roman" pitchFamily="34" charset="0"/>
              </a:rPr>
              <a:t>Die 100% digitale Vorsorgelösung mit Wertschriften für Smartphone, </a:t>
            </a:r>
            <a:r>
              <a:rPr lang="de-CH" sz="1000" dirty="0" err="1">
                <a:latin typeface="HelveticaNeueLT Com 55 Roman" pitchFamily="34" charset="0"/>
              </a:rPr>
              <a:t>Tablet</a:t>
            </a:r>
            <a:r>
              <a:rPr lang="de-CH" sz="1000" dirty="0">
                <a:latin typeface="HelveticaNeueLT Com 55 Roman" pitchFamily="34" charset="0"/>
              </a:rPr>
              <a:t> oder PC ist konkurrenzlos günstig. Die Verwaltungsgebühr (0.17% - 0.72% je nach Strategie) deckt alles ab - Depotführung, sämtliche Transaktionen, die Stiftungsadministration und wenn möglich, die Produktgebühren. Es spielt keine Rolle, wie oft und wie viel Sie einzahlen. Mit monatlichen Daueraufträgen profitieren Sie mit der Investition in Wertpapiere vom Durchschnittkosteneffekt. Ihr Geld wird ohne Mehrkosten automatisch in die gewählte Strategie investiert. </a:t>
            </a:r>
          </a:p>
          <a:p>
            <a:r>
              <a:rPr lang="de-CH" sz="1000" b="1" dirty="0">
                <a:latin typeface="HelveticaNeueLT Com 55 Roman" pitchFamily="34" charset="0"/>
              </a:rPr>
              <a:t>Terzo Vorsorgestiftung seit 2002 erfolgreich </a:t>
            </a:r>
            <a:endParaRPr lang="de-CH" sz="1000" dirty="0">
              <a:latin typeface="HelveticaNeueLT Com 55 Roman" pitchFamily="34" charset="0"/>
            </a:endParaRPr>
          </a:p>
          <a:p>
            <a:pPr lvl="1"/>
            <a:r>
              <a:rPr lang="de-CH" sz="1000" dirty="0">
                <a:latin typeface="HelveticaNeueLT Com 55 Roman" pitchFamily="34" charset="0"/>
              </a:rPr>
              <a:t>Ihr Vorsorgegeld liegt bei beiden Lösungen sicher bei unserer Terzo-Vorsorgestiftung. Diese ist mit mehr als 900 Millionen CHF Kundenvermögen erfolgreich im Schweizer Markt etabliert. </a:t>
            </a:r>
          </a:p>
          <a:p>
            <a:pPr marL="174545" indent="-174545" defTabSz="882213">
              <a:defRPr/>
            </a:pPr>
            <a:r>
              <a:rPr lang="de-CH" sz="1000" b="1" dirty="0">
                <a:latin typeface="HelveticaNeueLT Com 55 Roman" pitchFamily="34" charset="0"/>
              </a:rPr>
              <a:t>Steuerprogression</a:t>
            </a:r>
            <a:r>
              <a:rPr lang="de-CH" sz="1000" dirty="0">
                <a:latin typeface="HelveticaNeueLT Com 55 Roman" pitchFamily="34" charset="0"/>
              </a:rPr>
              <a:t>: Verteilen Sie Ihr Vermögen unbedingt auf mehrere Konten. Diese können Sie innert fünf </a:t>
            </a:r>
            <a:r>
              <a:rPr lang="de-CH" sz="1000" dirty="0" err="1">
                <a:latin typeface="HelveticaNeueLT Com 55 Roman" pitchFamily="34" charset="0"/>
              </a:rPr>
              <a:t>annoen</a:t>
            </a:r>
            <a:r>
              <a:rPr lang="de-CH" sz="1000" dirty="0">
                <a:latin typeface="HelveticaNeueLT Com 55 Roman" pitchFamily="34" charset="0"/>
              </a:rPr>
              <a:t> vor der Pensionierung einzeln auflösen und mit einer jährlich gestaffelten Auszahlung die Steuerprogression brechen</a:t>
            </a:r>
          </a:p>
        </p:txBody>
      </p:sp>
      <p:sp>
        <p:nvSpPr>
          <p:cNvPr id="4" name="Foliennummernplatzhalter 3"/>
          <p:cNvSpPr>
            <a:spLocks noGrp="1"/>
          </p:cNvSpPr>
          <p:nvPr>
            <p:ph type="sldNum" sz="quarter" idx="10"/>
          </p:nvPr>
        </p:nvSpPr>
        <p:spPr/>
        <p:txBody>
          <a:bodyPr/>
          <a:lstStyle/>
          <a:p>
            <a:pPr>
              <a:defRPr/>
            </a:pPr>
            <a:fld id="{1DDC4312-1431-452E-B832-211BA763EEA6}" type="slidenum">
              <a:rPr lang="de-CH" smtClean="0"/>
              <a:pPr>
                <a:defRPr/>
              </a:pPr>
              <a:t>40</a:t>
            </a:fld>
            <a:endParaRPr lang="de-CH" dirty="0"/>
          </a:p>
        </p:txBody>
      </p:sp>
    </p:spTree>
    <p:extLst>
      <p:ext uri="{BB962C8B-B14F-4D97-AF65-F5344CB8AC3E}">
        <p14:creationId xmlns:p14="http://schemas.microsoft.com/office/powerpoint/2010/main" val="1413753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CH" sz="1000" i="0" dirty="0">
                <a:latin typeface="HelveticaNeueLT Com 55 Roman" pitchFamily="34" charset="0"/>
              </a:rPr>
              <a:t>2 Lösungen ob Selbständig Erwerbende (grosse Vorsorge) oder</a:t>
            </a:r>
            <a:r>
              <a:rPr lang="de-CH" sz="1000" i="0" baseline="0" dirty="0">
                <a:latin typeface="HelveticaNeueLT Com 55 Roman" pitchFamily="34" charset="0"/>
              </a:rPr>
              <a:t> Angestellte (kleine Vorsorge): </a:t>
            </a:r>
            <a:r>
              <a:rPr lang="de-CH" sz="1000" i="0" dirty="0">
                <a:latin typeface="HelveticaNeueLT Com 55 Roman" pitchFamily="34" charset="0"/>
              </a:rPr>
              <a:t> </a:t>
            </a:r>
          </a:p>
          <a:p>
            <a:r>
              <a:rPr lang="de-CH" sz="1000" b="1" dirty="0">
                <a:latin typeface="HelveticaNeueLT Com 55 Roman" pitchFamily="34" charset="0"/>
              </a:rPr>
              <a:t>Klassisch und lukrativ: Terzo </a:t>
            </a:r>
          </a:p>
          <a:p>
            <a:pPr lvl="1"/>
            <a:r>
              <a:rPr lang="de-CH" sz="1000" dirty="0">
                <a:latin typeface="HelveticaNeueLT Com 55 Roman" pitchFamily="34" charset="0"/>
              </a:rPr>
              <a:t>Bei Terzo, der klassischen 3. Säule der WIR Bank profitieren Sie von einem </a:t>
            </a:r>
            <a:r>
              <a:rPr lang="de-CH" sz="1000" dirty="0" err="1">
                <a:latin typeface="HelveticaNeueLT Com 55 Roman" pitchFamily="34" charset="0"/>
              </a:rPr>
              <a:t>Topzins</a:t>
            </a:r>
            <a:r>
              <a:rPr lang="de-CH" sz="1000" dirty="0">
                <a:latin typeface="HelveticaNeueLT Com 55 Roman" pitchFamily="34" charset="0"/>
              </a:rPr>
              <a:t> von 0.2% (CH-Durchschnitt bei ca. 0.2%) und kostenloser Kontoführung. Zahlen Sie 34 128 CHF ohne PK oder 6826 mit PK in die 3. Säule ein und sparen Sie dabei Steuern. </a:t>
            </a:r>
          </a:p>
          <a:p>
            <a:pPr lvl="1"/>
            <a:r>
              <a:rPr lang="de-CH" sz="1000" dirty="0">
                <a:latin typeface="HelveticaNeueLT Com 55 Roman" pitchFamily="34" charset="0"/>
              </a:rPr>
              <a:t>Bis zu einem Einkommen von 150 000 Franken ist das Steuer-Sparpotential mit der 2. oder 3. Säule etwa gleich </a:t>
            </a:r>
          </a:p>
          <a:p>
            <a:r>
              <a:rPr lang="de-CH" sz="1000" b="1" dirty="0">
                <a:latin typeface="HelveticaNeueLT Com 55 Roman" pitchFamily="34" charset="0"/>
              </a:rPr>
              <a:t>Digital und smart: VIAC (Zusammenarbeit mit einem Schweizer Fintech Start-</a:t>
            </a:r>
            <a:r>
              <a:rPr lang="de-CH" sz="1000" b="1" dirty="0" err="1">
                <a:latin typeface="HelveticaNeueLT Com 55 Roman" pitchFamily="34" charset="0"/>
              </a:rPr>
              <a:t>Up</a:t>
            </a:r>
            <a:r>
              <a:rPr lang="de-CH" sz="1000" b="1" dirty="0">
                <a:latin typeface="HelveticaNeueLT Com 55 Roman" pitchFamily="34" charset="0"/>
              </a:rPr>
              <a:t>)</a:t>
            </a:r>
            <a:endParaRPr lang="de-CH" sz="1000" dirty="0">
              <a:latin typeface="HelveticaNeueLT Com 55 Roman" pitchFamily="34" charset="0"/>
            </a:endParaRPr>
          </a:p>
          <a:p>
            <a:pPr lvl="1"/>
            <a:r>
              <a:rPr lang="de-CH" sz="1000" dirty="0">
                <a:latin typeface="HelveticaNeueLT Com 55 Roman" pitchFamily="34" charset="0"/>
              </a:rPr>
              <a:t>Die 100% digitale Vorsorgelösung mit Wertschriften für Smartphone, </a:t>
            </a:r>
            <a:r>
              <a:rPr lang="de-CH" sz="1000" dirty="0" err="1">
                <a:latin typeface="HelveticaNeueLT Com 55 Roman" pitchFamily="34" charset="0"/>
              </a:rPr>
              <a:t>Tablet</a:t>
            </a:r>
            <a:r>
              <a:rPr lang="de-CH" sz="1000" dirty="0">
                <a:latin typeface="HelveticaNeueLT Com 55 Roman" pitchFamily="34" charset="0"/>
              </a:rPr>
              <a:t> oder PC ist konkurrenzlos günstig. Die Verwaltungsgebühr (0.17% - 0.72% je nach Strategie) deckt alles ab - Depotführung, sämtliche Transaktionen, die Stiftungsadministration und wenn möglich, die Produktgebühren. Es spielt keine Rolle, wie oft und wie viel Sie einzahlen. Mit monatlichen Daueraufträgen profitieren Sie mit der Investition in Wertpapiere vom Durchschnittkosteneffekt. Ihr Geld wird ohne Mehrkosten automatisch in die gewählte Strategie investiert. </a:t>
            </a:r>
          </a:p>
          <a:p>
            <a:r>
              <a:rPr lang="de-CH" sz="1000" b="1" dirty="0">
                <a:latin typeface="HelveticaNeueLT Com 55 Roman" pitchFamily="34" charset="0"/>
              </a:rPr>
              <a:t>Terzo Vorsorgestiftung seit 2002 erfolgreich </a:t>
            </a:r>
            <a:endParaRPr lang="de-CH" sz="1000" dirty="0">
              <a:latin typeface="HelveticaNeueLT Com 55 Roman" pitchFamily="34" charset="0"/>
            </a:endParaRPr>
          </a:p>
          <a:p>
            <a:pPr lvl="1"/>
            <a:r>
              <a:rPr lang="de-CH" sz="1000" dirty="0">
                <a:latin typeface="HelveticaNeueLT Com 55 Roman" pitchFamily="34" charset="0"/>
              </a:rPr>
              <a:t>Ihr Vorsorgegeld liegt bei beiden Lösungen sicher bei unserer Terzo-Vorsorgestiftung. Diese ist mit mehr als 900 Millionen CHF Kundenvermögen erfolgreich im Schweizer Markt etabliert. </a:t>
            </a:r>
          </a:p>
          <a:p>
            <a:pPr marL="174545" indent="-174545" defTabSz="882213">
              <a:defRPr/>
            </a:pPr>
            <a:r>
              <a:rPr lang="de-CH" sz="1000" b="1" dirty="0">
                <a:latin typeface="HelveticaNeueLT Com 55 Roman" pitchFamily="34" charset="0"/>
              </a:rPr>
              <a:t>Steuerprogression</a:t>
            </a:r>
            <a:r>
              <a:rPr lang="de-CH" sz="1000" dirty="0">
                <a:latin typeface="HelveticaNeueLT Com 55 Roman" pitchFamily="34" charset="0"/>
              </a:rPr>
              <a:t>: Verteilen Sie Ihr Vermögen unbedingt auf mehrere Konten. Diese können Sie innert fünf </a:t>
            </a:r>
            <a:r>
              <a:rPr lang="de-CH" sz="1000" dirty="0" err="1">
                <a:latin typeface="HelveticaNeueLT Com 55 Roman" pitchFamily="34" charset="0"/>
              </a:rPr>
              <a:t>annoen</a:t>
            </a:r>
            <a:r>
              <a:rPr lang="de-CH" sz="1000" dirty="0">
                <a:latin typeface="HelveticaNeueLT Com 55 Roman" pitchFamily="34" charset="0"/>
              </a:rPr>
              <a:t> vor der Pensionierung einzeln auflösen und mit einer jährlich gestaffelten Auszahlung die Steuerprogression brechen</a:t>
            </a:r>
          </a:p>
        </p:txBody>
      </p:sp>
      <p:sp>
        <p:nvSpPr>
          <p:cNvPr id="4" name="Foliennummernplatzhalter 3"/>
          <p:cNvSpPr>
            <a:spLocks noGrp="1"/>
          </p:cNvSpPr>
          <p:nvPr>
            <p:ph type="sldNum" sz="quarter" idx="10"/>
          </p:nvPr>
        </p:nvSpPr>
        <p:spPr/>
        <p:txBody>
          <a:bodyPr/>
          <a:lstStyle/>
          <a:p>
            <a:pPr>
              <a:defRPr/>
            </a:pPr>
            <a:fld id="{1DDC4312-1431-452E-B832-211BA763EEA6}" type="slidenum">
              <a:rPr lang="de-CH" smtClean="0"/>
              <a:pPr>
                <a:defRPr/>
              </a:pPr>
              <a:t>41</a:t>
            </a:fld>
            <a:endParaRPr lang="de-CH" dirty="0"/>
          </a:p>
        </p:txBody>
      </p:sp>
    </p:spTree>
    <p:extLst>
      <p:ext uri="{BB962C8B-B14F-4D97-AF65-F5344CB8AC3E}">
        <p14:creationId xmlns:p14="http://schemas.microsoft.com/office/powerpoint/2010/main" val="102745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CH" sz="1000" i="0" dirty="0">
                <a:latin typeface="HelveticaNeueLT Com 55 Roman" pitchFamily="34" charset="0"/>
              </a:rPr>
              <a:t>2 Lösungen ob Selbständig Erwerbende (grosse Vorsorge) oder</a:t>
            </a:r>
            <a:r>
              <a:rPr lang="de-CH" sz="1000" i="0" baseline="0" dirty="0">
                <a:latin typeface="HelveticaNeueLT Com 55 Roman" pitchFamily="34" charset="0"/>
              </a:rPr>
              <a:t> Angestellte (kleine Vorsorge): </a:t>
            </a:r>
            <a:r>
              <a:rPr lang="de-CH" sz="1000" i="0" dirty="0">
                <a:latin typeface="HelveticaNeueLT Com 55 Roman" pitchFamily="34" charset="0"/>
              </a:rPr>
              <a:t> </a:t>
            </a:r>
          </a:p>
          <a:p>
            <a:r>
              <a:rPr lang="de-CH" sz="1000" b="1" dirty="0">
                <a:latin typeface="HelveticaNeueLT Com 55 Roman" pitchFamily="34" charset="0"/>
              </a:rPr>
              <a:t>Klassisch und lukrativ: Terzo </a:t>
            </a:r>
          </a:p>
          <a:p>
            <a:pPr lvl="1"/>
            <a:r>
              <a:rPr lang="de-CH" sz="1000" dirty="0">
                <a:latin typeface="HelveticaNeueLT Com 55 Roman" pitchFamily="34" charset="0"/>
              </a:rPr>
              <a:t>Bei Terzo, der klassischen 3. Säule der WIR Bank profitieren Sie von einem </a:t>
            </a:r>
            <a:r>
              <a:rPr lang="de-CH" sz="1000" dirty="0" err="1">
                <a:latin typeface="HelveticaNeueLT Com 55 Roman" pitchFamily="34" charset="0"/>
              </a:rPr>
              <a:t>Topzins</a:t>
            </a:r>
            <a:r>
              <a:rPr lang="de-CH" sz="1000" dirty="0">
                <a:latin typeface="HelveticaNeueLT Com 55 Roman" pitchFamily="34" charset="0"/>
              </a:rPr>
              <a:t> von 0.2% (CH-Durchschnitt bei ca. 0.2%) und kostenloser Kontoführung. Zahlen Sie 34 128 CHF ohne PK oder 6826 mit PK in die 3. Säule ein und sparen Sie dabei Steuern. </a:t>
            </a:r>
          </a:p>
          <a:p>
            <a:pPr lvl="1"/>
            <a:r>
              <a:rPr lang="de-CH" sz="1000" dirty="0">
                <a:latin typeface="HelveticaNeueLT Com 55 Roman" pitchFamily="34" charset="0"/>
              </a:rPr>
              <a:t>Bis zu einem Einkommen von 150 000 Franken ist das Steuer-Sparpotential mit der 2. oder 3. Säule etwa gleich </a:t>
            </a:r>
          </a:p>
          <a:p>
            <a:r>
              <a:rPr lang="de-CH" sz="1000" b="1" dirty="0">
                <a:latin typeface="HelveticaNeueLT Com 55 Roman" pitchFamily="34" charset="0"/>
              </a:rPr>
              <a:t>Digital und smart: VIAC (Zusammenarbeit mit einem Schweizer Fintech Start-</a:t>
            </a:r>
            <a:r>
              <a:rPr lang="de-CH" sz="1000" b="1" dirty="0" err="1">
                <a:latin typeface="HelveticaNeueLT Com 55 Roman" pitchFamily="34" charset="0"/>
              </a:rPr>
              <a:t>Up</a:t>
            </a:r>
            <a:r>
              <a:rPr lang="de-CH" sz="1000" b="1" dirty="0">
                <a:latin typeface="HelveticaNeueLT Com 55 Roman" pitchFamily="34" charset="0"/>
              </a:rPr>
              <a:t>)</a:t>
            </a:r>
            <a:endParaRPr lang="de-CH" sz="1000" dirty="0">
              <a:latin typeface="HelveticaNeueLT Com 55 Roman" pitchFamily="34" charset="0"/>
            </a:endParaRPr>
          </a:p>
          <a:p>
            <a:pPr lvl="1"/>
            <a:r>
              <a:rPr lang="de-CH" sz="1000" dirty="0">
                <a:latin typeface="HelveticaNeueLT Com 55 Roman" pitchFamily="34" charset="0"/>
              </a:rPr>
              <a:t>Die 100% digitale Vorsorgelösung mit Wertschriften für Smartphone, </a:t>
            </a:r>
            <a:r>
              <a:rPr lang="de-CH" sz="1000" dirty="0" err="1">
                <a:latin typeface="HelveticaNeueLT Com 55 Roman" pitchFamily="34" charset="0"/>
              </a:rPr>
              <a:t>Tablet</a:t>
            </a:r>
            <a:r>
              <a:rPr lang="de-CH" sz="1000" dirty="0">
                <a:latin typeface="HelveticaNeueLT Com 55 Roman" pitchFamily="34" charset="0"/>
              </a:rPr>
              <a:t> oder PC ist konkurrenzlos günstig. Die Verwaltungsgebühr (0.17% - 0.72% je nach Strategie) deckt alles ab - Depotführung, sämtliche Transaktionen, die Stiftungsadministration und wenn möglich, die Produktgebühren. Es spielt keine Rolle, wie oft und wie viel Sie einzahlen. Mit monatlichen Daueraufträgen profitieren Sie mit der Investition in Wertpapiere vom Durchschnittkosteneffekt. Ihr Geld wird ohne Mehrkosten automatisch in die gewählte Strategie investiert. </a:t>
            </a:r>
          </a:p>
          <a:p>
            <a:r>
              <a:rPr lang="de-CH" sz="1000" b="1" dirty="0">
                <a:latin typeface="HelveticaNeueLT Com 55 Roman" pitchFamily="34" charset="0"/>
              </a:rPr>
              <a:t>Terzo Vorsorgestiftung seit 2002 erfolgreich </a:t>
            </a:r>
            <a:endParaRPr lang="de-CH" sz="1000" dirty="0">
              <a:latin typeface="HelveticaNeueLT Com 55 Roman" pitchFamily="34" charset="0"/>
            </a:endParaRPr>
          </a:p>
          <a:p>
            <a:pPr lvl="1"/>
            <a:r>
              <a:rPr lang="de-CH" sz="1000" dirty="0">
                <a:latin typeface="HelveticaNeueLT Com 55 Roman" pitchFamily="34" charset="0"/>
              </a:rPr>
              <a:t>Ihr Vorsorgegeld liegt bei beiden Lösungen sicher bei unserer Terzo-Vorsorgestiftung. Diese ist mit mehr als 900 Millionen CHF Kundenvermögen erfolgreich im Schweizer Markt etabliert. </a:t>
            </a:r>
          </a:p>
          <a:p>
            <a:pPr marL="174545" indent="-174545" defTabSz="882213">
              <a:defRPr/>
            </a:pPr>
            <a:r>
              <a:rPr lang="de-CH" sz="1000" b="1" dirty="0">
                <a:latin typeface="HelveticaNeueLT Com 55 Roman" pitchFamily="34" charset="0"/>
              </a:rPr>
              <a:t>Steuerprogression</a:t>
            </a:r>
            <a:r>
              <a:rPr lang="de-CH" sz="1000" dirty="0">
                <a:latin typeface="HelveticaNeueLT Com 55 Roman" pitchFamily="34" charset="0"/>
              </a:rPr>
              <a:t>: Verteilen Sie Ihr Vermögen unbedingt auf mehrere Konten. Diese können Sie innert fünf Jahren vor der Pensionierung einzeln auflösen und mit einer jährlich gestaffelten Auszahlung die Steuerprogression brechen</a:t>
            </a:r>
          </a:p>
        </p:txBody>
      </p:sp>
      <p:sp>
        <p:nvSpPr>
          <p:cNvPr id="4" name="Foliennummernplatzhalter 3"/>
          <p:cNvSpPr>
            <a:spLocks noGrp="1"/>
          </p:cNvSpPr>
          <p:nvPr>
            <p:ph type="sldNum" sz="quarter" idx="10"/>
          </p:nvPr>
        </p:nvSpPr>
        <p:spPr/>
        <p:txBody>
          <a:bodyPr/>
          <a:lstStyle/>
          <a:p>
            <a:pPr>
              <a:defRPr/>
            </a:pPr>
            <a:fld id="{1DDC4312-1431-452E-B832-211BA763EEA6}" type="slidenum">
              <a:rPr lang="de-CH" smtClean="0"/>
              <a:pPr>
                <a:defRPr/>
              </a:pPr>
              <a:t>42</a:t>
            </a:fld>
            <a:endParaRPr lang="de-CH" dirty="0"/>
          </a:p>
        </p:txBody>
      </p:sp>
    </p:spTree>
    <p:extLst>
      <p:ext uri="{BB962C8B-B14F-4D97-AF65-F5344CB8AC3E}">
        <p14:creationId xmlns:p14="http://schemas.microsoft.com/office/powerpoint/2010/main" val="164568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CH" sz="1000" i="0" dirty="0">
                <a:latin typeface="HelveticaNeueLT Com 55 Roman" pitchFamily="34" charset="0"/>
              </a:rPr>
              <a:t>2 Lösungen ob Selbständig Erwerbende (grosse Vorsorge) oder</a:t>
            </a:r>
            <a:r>
              <a:rPr lang="de-CH" sz="1000" i="0" baseline="0" dirty="0">
                <a:latin typeface="HelveticaNeueLT Com 55 Roman" pitchFamily="34" charset="0"/>
              </a:rPr>
              <a:t> Angestellte (kleine Vorsorge): </a:t>
            </a:r>
            <a:r>
              <a:rPr lang="de-CH" sz="1000" i="0" dirty="0">
                <a:latin typeface="HelveticaNeueLT Com 55 Roman" pitchFamily="34" charset="0"/>
              </a:rPr>
              <a:t> </a:t>
            </a:r>
          </a:p>
          <a:p>
            <a:r>
              <a:rPr lang="de-CH" sz="1000" b="1" dirty="0">
                <a:latin typeface="HelveticaNeueLT Com 55 Roman" pitchFamily="34" charset="0"/>
              </a:rPr>
              <a:t>Klassisch und lukrativ: Terzo </a:t>
            </a:r>
          </a:p>
          <a:p>
            <a:pPr lvl="1"/>
            <a:r>
              <a:rPr lang="de-CH" sz="1000" dirty="0">
                <a:latin typeface="HelveticaNeueLT Com 55 Roman" pitchFamily="34" charset="0"/>
              </a:rPr>
              <a:t>Bei Terzo, der klassischen 3. Säule der WIR Bank profitieren Sie von einem </a:t>
            </a:r>
            <a:r>
              <a:rPr lang="de-CH" sz="1000" dirty="0" err="1">
                <a:latin typeface="HelveticaNeueLT Com 55 Roman" pitchFamily="34" charset="0"/>
              </a:rPr>
              <a:t>Topzins</a:t>
            </a:r>
            <a:r>
              <a:rPr lang="de-CH" sz="1000" dirty="0">
                <a:latin typeface="HelveticaNeueLT Com 55 Roman" pitchFamily="34" charset="0"/>
              </a:rPr>
              <a:t> von 0.2% (CH-Durchschnitt bei ca. 0.2%) und kostenloser Kontoführung. Zahlen Sie 34 128 CHF ohne PK oder 6826 mit PK in die 3. Säule ein und sparen Sie dabei Steuern. </a:t>
            </a:r>
          </a:p>
          <a:p>
            <a:pPr lvl="1"/>
            <a:r>
              <a:rPr lang="de-CH" sz="1000" dirty="0">
                <a:latin typeface="HelveticaNeueLT Com 55 Roman" pitchFamily="34" charset="0"/>
              </a:rPr>
              <a:t>Bis zu einem Einkommen von 150 000 Franken ist das Steuer-Sparpotential mit der 2. oder 3. Säule etwa gleich </a:t>
            </a:r>
          </a:p>
          <a:p>
            <a:r>
              <a:rPr lang="de-CH" sz="1000" b="1" dirty="0">
                <a:latin typeface="HelveticaNeueLT Com 55 Roman" pitchFamily="34" charset="0"/>
              </a:rPr>
              <a:t>Digital und smart: VIAC (Zusammenarbeit mit einem Schweizer Fintech Start-</a:t>
            </a:r>
            <a:r>
              <a:rPr lang="de-CH" sz="1000" b="1" dirty="0" err="1">
                <a:latin typeface="HelveticaNeueLT Com 55 Roman" pitchFamily="34" charset="0"/>
              </a:rPr>
              <a:t>Up</a:t>
            </a:r>
            <a:r>
              <a:rPr lang="de-CH" sz="1000" b="1" dirty="0">
                <a:latin typeface="HelveticaNeueLT Com 55 Roman" pitchFamily="34" charset="0"/>
              </a:rPr>
              <a:t>)</a:t>
            </a:r>
            <a:endParaRPr lang="de-CH" sz="1000" dirty="0">
              <a:latin typeface="HelveticaNeueLT Com 55 Roman" pitchFamily="34" charset="0"/>
            </a:endParaRPr>
          </a:p>
          <a:p>
            <a:pPr lvl="1"/>
            <a:r>
              <a:rPr lang="de-CH" sz="1000" dirty="0">
                <a:latin typeface="HelveticaNeueLT Com 55 Roman" pitchFamily="34" charset="0"/>
              </a:rPr>
              <a:t>Die 100% digitale Vorsorgelösung mit Wertschriften für Smartphone, </a:t>
            </a:r>
            <a:r>
              <a:rPr lang="de-CH" sz="1000" dirty="0" err="1">
                <a:latin typeface="HelveticaNeueLT Com 55 Roman" pitchFamily="34" charset="0"/>
              </a:rPr>
              <a:t>Tablet</a:t>
            </a:r>
            <a:r>
              <a:rPr lang="de-CH" sz="1000" dirty="0">
                <a:latin typeface="HelveticaNeueLT Com 55 Roman" pitchFamily="34" charset="0"/>
              </a:rPr>
              <a:t> oder PC ist konkurrenzlos günstig. Die Verwaltungsgebühr (0.17% - 0.72% je nach Strategie) deckt alles ab - Depotführung, sämtliche Transaktionen, die Stiftungsadministration und wenn möglich, die Produktgebühren. Es spielt keine Rolle, wie oft und wie viel Sie einzahlen. Mit monatlichen Daueraufträgen profitieren Sie mit der Investition in Wertpapiere vom Durchschnittkosteneffekt. Ihr Geld wird ohne Mehrkosten automatisch in die gewählte Strategie investiert. </a:t>
            </a:r>
          </a:p>
          <a:p>
            <a:r>
              <a:rPr lang="de-CH" sz="1000" b="1" dirty="0">
                <a:latin typeface="HelveticaNeueLT Com 55 Roman" pitchFamily="34" charset="0"/>
              </a:rPr>
              <a:t>Terzo Vorsorgestiftung seit 2002 erfolgreich </a:t>
            </a:r>
            <a:endParaRPr lang="de-CH" sz="1000" dirty="0">
              <a:latin typeface="HelveticaNeueLT Com 55 Roman" pitchFamily="34" charset="0"/>
            </a:endParaRPr>
          </a:p>
          <a:p>
            <a:pPr lvl="1"/>
            <a:r>
              <a:rPr lang="de-CH" sz="1000" dirty="0">
                <a:latin typeface="HelveticaNeueLT Com 55 Roman" pitchFamily="34" charset="0"/>
              </a:rPr>
              <a:t>Ihr Vorsorgegeld liegt bei beiden Lösungen sicher bei unserer Terzo-Vorsorgestiftung. Diese ist mit mehr als 900 Millionen CHF Kundenvermögen erfolgreich im Schweizer Markt etabliert. </a:t>
            </a:r>
          </a:p>
          <a:p>
            <a:pPr marL="174545" indent="-174545" defTabSz="882213">
              <a:defRPr/>
            </a:pPr>
            <a:r>
              <a:rPr lang="de-CH" sz="1000" b="1" dirty="0">
                <a:latin typeface="HelveticaNeueLT Com 55 Roman" pitchFamily="34" charset="0"/>
              </a:rPr>
              <a:t>Steuerprogression</a:t>
            </a:r>
            <a:r>
              <a:rPr lang="de-CH" sz="1000" dirty="0">
                <a:latin typeface="HelveticaNeueLT Com 55 Roman" pitchFamily="34" charset="0"/>
              </a:rPr>
              <a:t>: Verteilen Sie Ihr Vermögen unbedingt auf mehrere Konten. Diese können Sie innert fünf </a:t>
            </a:r>
            <a:r>
              <a:rPr lang="de-CH" sz="1000" dirty="0" err="1">
                <a:latin typeface="HelveticaNeueLT Com 55 Roman" pitchFamily="34" charset="0"/>
              </a:rPr>
              <a:t>annoen</a:t>
            </a:r>
            <a:r>
              <a:rPr lang="de-CH" sz="1000" dirty="0">
                <a:latin typeface="HelveticaNeueLT Com 55 Roman" pitchFamily="34" charset="0"/>
              </a:rPr>
              <a:t> vor der Pensionierung einzeln auflösen und mit einer jährlich gestaffelten Auszahlung die Steuerprogression brechen</a:t>
            </a:r>
          </a:p>
        </p:txBody>
      </p:sp>
      <p:sp>
        <p:nvSpPr>
          <p:cNvPr id="4" name="Foliennummernplatzhalter 3"/>
          <p:cNvSpPr>
            <a:spLocks noGrp="1"/>
          </p:cNvSpPr>
          <p:nvPr>
            <p:ph type="sldNum" sz="quarter" idx="10"/>
          </p:nvPr>
        </p:nvSpPr>
        <p:spPr/>
        <p:txBody>
          <a:bodyPr/>
          <a:lstStyle/>
          <a:p>
            <a:pPr>
              <a:defRPr/>
            </a:pPr>
            <a:fld id="{1DDC4312-1431-452E-B832-211BA763EEA6}" type="slidenum">
              <a:rPr lang="de-CH" smtClean="0"/>
              <a:pPr>
                <a:defRPr/>
              </a:pPr>
              <a:t>43</a:t>
            </a:fld>
            <a:endParaRPr lang="de-CH" dirty="0"/>
          </a:p>
        </p:txBody>
      </p:sp>
    </p:spTree>
    <p:extLst>
      <p:ext uri="{BB962C8B-B14F-4D97-AF65-F5344CB8AC3E}">
        <p14:creationId xmlns:p14="http://schemas.microsoft.com/office/powerpoint/2010/main" val="426092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92CAA3-BAEF-0F40-8D64-3630C98CC1B3}" type="slidenum">
              <a:rPr lang="de-DE" smtClean="0"/>
              <a:t>5</a:t>
            </a:fld>
            <a:endParaRPr lang="de-DE"/>
          </a:p>
        </p:txBody>
      </p:sp>
    </p:spTree>
    <p:extLst>
      <p:ext uri="{BB962C8B-B14F-4D97-AF65-F5344CB8AC3E}">
        <p14:creationId xmlns:p14="http://schemas.microsoft.com/office/powerpoint/2010/main" val="403815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34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CE06D21C-E3CD-4E8A-887F-DAEA93438559}"/>
              </a:ext>
            </a:extLst>
          </p:cNvPr>
          <p:cNvSpPr>
            <a:spLocks noGrp="1" noRot="1" noChangeAspect="1" noChangeArrowheads="1" noTextEdit="1"/>
          </p:cNvSpPr>
          <p:nvPr>
            <p:ph type="sldImg"/>
          </p:nvPr>
        </p:nvSpPr>
        <p:spPr>
          <a:xfrm>
            <a:off x="381000" y="685800"/>
            <a:ext cx="6096000" cy="3429000"/>
          </a:xfrm>
        </p:spPr>
      </p:sp>
      <p:sp>
        <p:nvSpPr>
          <p:cNvPr id="20483" name="Notizenplatzhalter 2">
            <a:extLst>
              <a:ext uri="{FF2B5EF4-FFF2-40B4-BE49-F238E27FC236}">
                <a16:creationId xmlns:a16="http://schemas.microsoft.com/office/drawing/2014/main" id="{07364241-9E8E-4CC6-9437-C0A9EB6377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dirty="0">
              <a:latin typeface="Lucida Grande" pitchFamily="2" charset="0"/>
              <a:cs typeface="Lucida Grande" pitchFamily="2" charset="0"/>
            </a:endParaRPr>
          </a:p>
        </p:txBody>
      </p:sp>
    </p:spTree>
    <p:extLst>
      <p:ext uri="{BB962C8B-B14F-4D97-AF65-F5344CB8AC3E}">
        <p14:creationId xmlns:p14="http://schemas.microsoft.com/office/powerpoint/2010/main" val="40902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92CAA3-BAEF-0F40-8D64-3630C98CC1B3}" type="slidenum">
              <a:rPr lang="de-DE" smtClean="0"/>
              <a:t>12</a:t>
            </a:fld>
            <a:endParaRPr lang="de-DE"/>
          </a:p>
        </p:txBody>
      </p:sp>
    </p:spTree>
    <p:extLst>
      <p:ext uri="{BB962C8B-B14F-4D97-AF65-F5344CB8AC3E}">
        <p14:creationId xmlns:p14="http://schemas.microsoft.com/office/powerpoint/2010/main" val="375640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92CAA3-BAEF-0F40-8D64-3630C98CC1B3}" type="slidenum">
              <a:rPr lang="de-DE" smtClean="0"/>
              <a:t>13</a:t>
            </a:fld>
            <a:endParaRPr lang="de-DE"/>
          </a:p>
        </p:txBody>
      </p:sp>
    </p:spTree>
    <p:extLst>
      <p:ext uri="{BB962C8B-B14F-4D97-AF65-F5344CB8AC3E}">
        <p14:creationId xmlns:p14="http://schemas.microsoft.com/office/powerpoint/2010/main" val="158546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92CAA3-BAEF-0F40-8D64-3630C98CC1B3}" type="slidenum">
              <a:rPr lang="de-DE" smtClean="0"/>
              <a:t>14</a:t>
            </a:fld>
            <a:endParaRPr lang="de-DE"/>
          </a:p>
        </p:txBody>
      </p:sp>
    </p:spTree>
    <p:extLst>
      <p:ext uri="{BB962C8B-B14F-4D97-AF65-F5344CB8AC3E}">
        <p14:creationId xmlns:p14="http://schemas.microsoft.com/office/powerpoint/2010/main" val="66461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792CAA3-BAEF-0F40-8D64-3630C98CC1B3}" type="slidenum">
              <a:rPr lang="de-DE" smtClean="0"/>
              <a:t>15</a:t>
            </a:fld>
            <a:endParaRPr lang="de-DE"/>
          </a:p>
        </p:txBody>
      </p:sp>
    </p:spTree>
    <p:extLst>
      <p:ext uri="{BB962C8B-B14F-4D97-AF65-F5344CB8AC3E}">
        <p14:creationId xmlns:p14="http://schemas.microsoft.com/office/powerpoint/2010/main" val="100874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792CAA3-BAEF-0F40-8D64-3630C98CC1B3}" type="slidenum">
              <a:rPr lang="de-DE" smtClean="0"/>
              <a:t>16</a:t>
            </a:fld>
            <a:endParaRPr lang="de-DE"/>
          </a:p>
        </p:txBody>
      </p:sp>
    </p:spTree>
    <p:extLst>
      <p:ext uri="{BB962C8B-B14F-4D97-AF65-F5344CB8AC3E}">
        <p14:creationId xmlns:p14="http://schemas.microsoft.com/office/powerpoint/2010/main" val="1676332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F964F875-FA3A-3A45-96FC-9A71E123FC76}"/>
              </a:ext>
            </a:extLst>
          </p:cNvPr>
          <p:cNvSpPr>
            <a:spLocks noGrp="1"/>
          </p:cNvSpPr>
          <p:nvPr>
            <p:ph type="pic" sz="quarter" idx="18"/>
          </p:nvPr>
        </p:nvSpPr>
        <p:spPr>
          <a:xfrm>
            <a:off x="0" y="0"/>
            <a:ext cx="12192000" cy="6858000"/>
          </a:xfrm>
          <a:solidFill>
            <a:schemeClr val="bg2"/>
          </a:solidFill>
        </p:spPr>
        <p:txBody>
          <a:bodyPr/>
          <a:lstStyle>
            <a:lvl1pPr>
              <a:defRPr sz="500">
                <a:latin typeface="+mn-lt"/>
              </a:defRPr>
            </a:lvl1pPr>
          </a:lstStyle>
          <a:p>
            <a:r>
              <a:rPr lang="de-DE"/>
              <a:t>Bild durch Klicken auf Symbol hinzufügen</a:t>
            </a:r>
            <a:endParaRPr lang="de-CH"/>
          </a:p>
        </p:txBody>
      </p:sp>
      <p:sp>
        <p:nvSpPr>
          <p:cNvPr id="19" name="Bildplatzhalter 2">
            <a:extLst>
              <a:ext uri="{FF2B5EF4-FFF2-40B4-BE49-F238E27FC236}">
                <a16:creationId xmlns:a16="http://schemas.microsoft.com/office/drawing/2014/main" id="{354C8B89-4450-A846-9899-B836550EAC1D}"/>
              </a:ext>
            </a:extLst>
          </p:cNvPr>
          <p:cNvSpPr>
            <a:spLocks noGrp="1"/>
          </p:cNvSpPr>
          <p:nvPr>
            <p:ph type="pic" sz="quarter" idx="19"/>
          </p:nvPr>
        </p:nvSpPr>
        <p:spPr>
          <a:xfrm>
            <a:off x="0" y="2132856"/>
            <a:ext cx="3234492" cy="4725144"/>
          </a:xfrm>
          <a:blipFill>
            <a:blip r:embed="rId2"/>
            <a:stretch>
              <a:fillRect/>
            </a:stretch>
          </a:blipFill>
        </p:spPr>
        <p:txBody>
          <a:bodyPr/>
          <a:lstStyle>
            <a:lvl1pPr>
              <a:defRPr sz="500">
                <a:latin typeface="+mn-lt"/>
              </a:defRPr>
            </a:lvl1pPr>
          </a:lstStyle>
          <a:p>
            <a:r>
              <a:rPr lang="de-DE"/>
              <a:t>Bild durch Klicken auf Symbol hinzufügen</a:t>
            </a:r>
            <a:endParaRPr lang="de-CH"/>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1559496" y="5485644"/>
            <a:ext cx="3458346" cy="422405"/>
          </a:xfrm>
          <a:solidFill>
            <a:schemeClr val="bg1"/>
          </a:solidFill>
        </p:spPr>
        <p:txBody>
          <a:bodyPr wrap="none" lIns="144000" tIns="72000" rIns="144000" bIns="72000" anchor="t">
            <a:spAutoFit/>
          </a:bodyPr>
          <a:lstStyle>
            <a:lvl1pPr>
              <a:spcAft>
                <a:spcPts val="400"/>
              </a:spcAft>
              <a:defRPr>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grpSp>
        <p:nvGrpSpPr>
          <p:cNvPr id="9" name="Gruppieren 8">
            <a:extLst>
              <a:ext uri="{FF2B5EF4-FFF2-40B4-BE49-F238E27FC236}">
                <a16:creationId xmlns:a16="http://schemas.microsoft.com/office/drawing/2014/main" id="{7A8B8ACB-152C-DC42-B6B6-96380B71C735}"/>
              </a:ext>
            </a:extLst>
          </p:cNvPr>
          <p:cNvGrpSpPr>
            <a:grpSpLocks/>
          </p:cNvGrpSpPr>
          <p:nvPr userDrawn="1"/>
        </p:nvGrpSpPr>
        <p:grpSpPr bwMode="auto">
          <a:xfrm>
            <a:off x="1" y="575692"/>
            <a:ext cx="1847527" cy="798612"/>
            <a:chOff x="1060156" y="1339914"/>
            <a:chExt cx="4435100" cy="1917364"/>
          </a:xfrm>
        </p:grpSpPr>
        <p:pic>
          <p:nvPicPr>
            <p:cNvPr id="14" name="Picture 11" descr="tile_paper_medgray">
              <a:extLst>
                <a:ext uri="{FF2B5EF4-FFF2-40B4-BE49-F238E27FC236}">
                  <a16:creationId xmlns:a16="http://schemas.microsoft.com/office/drawing/2014/main" id="{0BB648D4-981E-8C4C-A82F-3EDB42528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5">
              <a:extLst>
                <a:ext uri="{FF2B5EF4-FFF2-40B4-BE49-F238E27FC236}">
                  <a16:creationId xmlns:a16="http://schemas.microsoft.com/office/drawing/2014/main" id="{2AF2A804-E102-EA44-9435-D8DC907AB6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238" y="1673424"/>
              <a:ext cx="2780970" cy="125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platzhalter 5">
            <a:extLst>
              <a:ext uri="{FF2B5EF4-FFF2-40B4-BE49-F238E27FC236}">
                <a16:creationId xmlns:a16="http://schemas.microsoft.com/office/drawing/2014/main" id="{7B0FE791-235F-3A46-9170-8B6E4AE26580}"/>
              </a:ext>
            </a:extLst>
          </p:cNvPr>
          <p:cNvSpPr>
            <a:spLocks noGrp="1"/>
          </p:cNvSpPr>
          <p:nvPr>
            <p:ph type="body" sz="quarter" idx="20" hasCustomPrompt="1"/>
          </p:nvPr>
        </p:nvSpPr>
        <p:spPr>
          <a:xfrm>
            <a:off x="1559496" y="4005685"/>
            <a:ext cx="4309074" cy="1326105"/>
          </a:xfrm>
          <a:solidFill>
            <a:schemeClr val="accent1"/>
          </a:solidFill>
        </p:spPr>
        <p:txBody>
          <a:bodyPr wrap="none" lIns="144000" tIns="108000" rIns="216000" bIns="108000" anchor="b">
            <a:spAutoFit/>
          </a:bodyPr>
          <a:lstStyle>
            <a:lvl1pPr>
              <a:lnSpc>
                <a:spcPct val="100000"/>
              </a:lnSpc>
              <a:spcBef>
                <a:spcPts val="0"/>
              </a:spcBef>
              <a:spcAft>
                <a:spcPts val="0"/>
              </a:spcAft>
              <a:defRPr sz="3600" b="1" i="0" cap="none" baseline="0">
                <a:ln>
                  <a:noFill/>
                </a:ln>
                <a:solidFill>
                  <a:schemeClr val="bg1"/>
                </a:solidFill>
                <a:latin typeface="+mj-lt"/>
              </a:defRPr>
            </a:lvl1pPr>
            <a:lvl2pPr marL="0" indent="0">
              <a:lnSpc>
                <a:spcPct val="100000"/>
              </a:lnSpc>
              <a:spcBef>
                <a:spcPts val="0"/>
              </a:spcBef>
              <a:spcAft>
                <a:spcPts val="0"/>
              </a:spcAft>
              <a:buNone/>
              <a:defRPr sz="2800" b="1" i="0" cap="all" baseline="0">
                <a:ln>
                  <a:noFill/>
                </a:ln>
                <a:solidFill>
                  <a:schemeClr val="bg1"/>
                </a:solidFill>
                <a:highlight>
                  <a:srgbClr val="008080"/>
                </a:highlight>
                <a:latin typeface="+mj-lt"/>
              </a:defRPr>
            </a:lvl2pPr>
            <a:lvl3pPr>
              <a:lnSpc>
                <a:spcPct val="100000"/>
              </a:lnSpc>
              <a:spcBef>
                <a:spcPts val="0"/>
              </a:spcBef>
              <a:spcAft>
                <a:spcPts val="0"/>
              </a:spcAft>
              <a:defRPr sz="2800" b="1" i="0" cap="all" baseline="0">
                <a:ln>
                  <a:noFill/>
                </a:ln>
                <a:solidFill>
                  <a:schemeClr val="bg1"/>
                </a:solidFill>
                <a:highlight>
                  <a:srgbClr val="008080"/>
                </a:highlight>
                <a:latin typeface="+mj-lt"/>
              </a:defRPr>
            </a:lvl3pPr>
            <a:lvl4pPr>
              <a:lnSpc>
                <a:spcPct val="100000"/>
              </a:lnSpc>
              <a:spcBef>
                <a:spcPts val="0"/>
              </a:spcBef>
              <a:spcAft>
                <a:spcPts val="0"/>
              </a:spcAft>
              <a:defRPr sz="2800" b="1" i="0" cap="all" baseline="0">
                <a:ln>
                  <a:noFill/>
                </a:ln>
                <a:solidFill>
                  <a:schemeClr val="bg1"/>
                </a:solidFill>
                <a:highlight>
                  <a:srgbClr val="008080"/>
                </a:highlight>
                <a:latin typeface="+mj-lt"/>
              </a:defRPr>
            </a:lvl4pPr>
            <a:lvl5pPr>
              <a:lnSpc>
                <a:spcPct val="100000"/>
              </a:lnSpc>
              <a:spcBef>
                <a:spcPts val="0"/>
              </a:spcBef>
              <a:spcAft>
                <a:spcPts val="0"/>
              </a:spcAft>
              <a:defRPr sz="2800" b="1" i="0" cap="all" baseline="0">
                <a:ln>
                  <a:noFill/>
                </a:ln>
                <a:solidFill>
                  <a:schemeClr val="bg1"/>
                </a:solidFill>
                <a:highlight>
                  <a:srgbClr val="008080"/>
                </a:highlight>
                <a:latin typeface="+mj-lt"/>
              </a:defRPr>
            </a:lvl5pPr>
          </a:lstStyle>
          <a:p>
            <a:pPr lvl="0"/>
            <a:r>
              <a:rPr lang="de-DE" dirty="0"/>
              <a:t>Mastertextformat </a:t>
            </a:r>
            <a:br>
              <a:rPr lang="de-DE" dirty="0"/>
            </a:br>
            <a:r>
              <a:rPr lang="de-DE" dirty="0"/>
              <a:t>bearbeiten</a:t>
            </a:r>
          </a:p>
        </p:txBody>
      </p:sp>
      <p:sp>
        <p:nvSpPr>
          <p:cNvPr id="24" name="Textplatzhalter 2">
            <a:extLst>
              <a:ext uri="{FF2B5EF4-FFF2-40B4-BE49-F238E27FC236}">
                <a16:creationId xmlns:a16="http://schemas.microsoft.com/office/drawing/2014/main" id="{F9004EDB-D6EC-2943-8F49-53DB6CABBF6F}"/>
              </a:ext>
            </a:extLst>
          </p:cNvPr>
          <p:cNvSpPr>
            <a:spLocks noGrp="1"/>
          </p:cNvSpPr>
          <p:nvPr>
            <p:ph type="body" sz="quarter" idx="21" hasCustomPrompt="1"/>
          </p:nvPr>
        </p:nvSpPr>
        <p:spPr>
          <a:xfrm rot="16200000">
            <a:off x="11334983" y="5596317"/>
            <a:ext cx="514581" cy="1199455"/>
          </a:xfrm>
          <a:prstGeom prst="round2SameRect">
            <a:avLst>
              <a:gd name="adj1" fmla="val 50000"/>
              <a:gd name="adj2" fmla="val 0"/>
            </a:avLst>
          </a:prstGeom>
          <a:solidFill>
            <a:schemeClr val="bg1"/>
          </a:solidFill>
        </p:spPr>
        <p:txBody>
          <a:bodyPr vert="vert" wrap="none" lIns="28800" tIns="180000" rIns="28800" bIns="180000" anchor="ctr">
            <a:noAutofit/>
          </a:bodyPr>
          <a:lstStyle>
            <a:lvl1pPr marL="0" indent="0" algn="l">
              <a:lnSpc>
                <a:spcPct val="100000"/>
              </a:lnSpc>
              <a:spcAft>
                <a:spcPts val="600"/>
              </a:spcAft>
              <a:buClr>
                <a:schemeClr val="accent1"/>
              </a:buClr>
              <a:buFont typeface="Arial" panose="020B0604020202020204" pitchFamily="34" charset="0"/>
              <a:buNone/>
              <a:defRPr sz="20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CH" dirty="0" err="1">
                <a:solidFill>
                  <a:schemeClr val="accent1"/>
                </a:solidFill>
              </a:rPr>
              <a:t>wir</a:t>
            </a:r>
            <a:r>
              <a:rPr lang="de-CH" dirty="0" err="1"/>
              <a:t>.ch</a:t>
            </a:r>
            <a:endParaRPr lang="de-CH" dirty="0"/>
          </a:p>
        </p:txBody>
      </p:sp>
    </p:spTree>
    <p:extLst>
      <p:ext uri="{BB962C8B-B14F-4D97-AF65-F5344CB8AC3E}">
        <p14:creationId xmlns:p14="http://schemas.microsoft.com/office/powerpoint/2010/main" val="4068862959"/>
      </p:ext>
    </p:extLst>
  </p:cSld>
  <p:clrMapOvr>
    <a:masterClrMapping/>
  </p:clrMapOvr>
  <p:extLst>
    <p:ext uri="{DCECCB84-F9BA-43D5-87BE-67443E8EF086}">
      <p15:sldGuideLst xmlns:p15="http://schemas.microsoft.com/office/powerpoint/2012/main">
        <p15:guide id="1" pos="42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5400724"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13"/>
          <p:cNvSpPr>
            <a:spLocks noGrp="1"/>
          </p:cNvSpPr>
          <p:nvPr>
            <p:ph sz="quarter" idx="15"/>
          </p:nvPr>
        </p:nvSpPr>
        <p:spPr>
          <a:xfrm>
            <a:off x="6241255" y="1700808"/>
            <a:ext cx="5399361"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endParaRPr lang="de-DE" dirty="0"/>
          </a:p>
        </p:txBody>
      </p:sp>
      <p:sp>
        <p:nvSpPr>
          <p:cNvPr id="10" name="Datumsplatzhalter 9">
            <a:extLst>
              <a:ext uri="{FF2B5EF4-FFF2-40B4-BE49-F238E27FC236}">
                <a16:creationId xmlns:a16="http://schemas.microsoft.com/office/drawing/2014/main" id="{DDB63676-A5E4-487F-B170-EE962B2B5A55}"/>
              </a:ext>
            </a:extLst>
          </p:cNvPr>
          <p:cNvSpPr>
            <a:spLocks noGrp="1"/>
          </p:cNvSpPr>
          <p:nvPr>
            <p:ph type="dt" sz="half" idx="16"/>
          </p:nvPr>
        </p:nvSpPr>
        <p:spPr/>
        <p:txBody>
          <a:bodyPr/>
          <a:lstStyle/>
          <a:p>
            <a:pPr>
              <a:defRPr/>
            </a:pPr>
            <a:fld id="{5EEBE0BC-47DE-4196-AB17-F979B56EC237}" type="datetime1">
              <a:rPr lang="de-CH" smtClean="0"/>
              <a:t>12.04.2024</a:t>
            </a:fld>
            <a:endParaRPr lang="de-DE" dirty="0"/>
          </a:p>
        </p:txBody>
      </p:sp>
      <p:sp>
        <p:nvSpPr>
          <p:cNvPr id="11" name="Fußzeilenplatzhalter 10">
            <a:extLst>
              <a:ext uri="{FF2B5EF4-FFF2-40B4-BE49-F238E27FC236}">
                <a16:creationId xmlns:a16="http://schemas.microsoft.com/office/drawing/2014/main" id="{9EC34DAF-BDE7-46D2-9D4B-DBBC90ED790F}"/>
              </a:ext>
            </a:extLst>
          </p:cNvPr>
          <p:cNvSpPr>
            <a:spLocks noGrp="1"/>
          </p:cNvSpPr>
          <p:nvPr>
            <p:ph type="ftr" sz="quarter" idx="17"/>
          </p:nvPr>
        </p:nvSpPr>
        <p:spPr/>
        <p:txBody>
          <a:bodyPr/>
          <a:lstStyle/>
          <a:p>
            <a:pPr>
              <a:defRPr/>
            </a:pPr>
            <a:endParaRPr lang="de-DE" altLang="de-DE" dirty="0">
              <a:solidFill>
                <a:schemeClr val="tx2"/>
              </a:solidFill>
            </a:endParaRPr>
          </a:p>
        </p:txBody>
      </p:sp>
      <p:sp>
        <p:nvSpPr>
          <p:cNvPr id="12" name="Foliennummernplatzhalter 11">
            <a:extLst>
              <a:ext uri="{FF2B5EF4-FFF2-40B4-BE49-F238E27FC236}">
                <a16:creationId xmlns:a16="http://schemas.microsoft.com/office/drawing/2014/main" id="{0815FC15-3A6A-4578-B159-6B55A1D170E5}"/>
              </a:ext>
            </a:extLst>
          </p:cNvPr>
          <p:cNvSpPr>
            <a:spLocks noGrp="1"/>
          </p:cNvSpPr>
          <p:nvPr>
            <p:ph type="sldNum" sz="quarter" idx="18"/>
          </p:nvPr>
        </p:nvSpPr>
        <p:spPr/>
        <p:txBody>
          <a:bodyPr/>
          <a:lstStyle/>
          <a:p>
            <a:pPr>
              <a:defRPr/>
            </a:pPr>
            <a:fld id="{DE15152C-7E44-A94B-BCD8-272D3D1F368E}" type="slidenum">
              <a:rPr lang="de-DE" altLang="de-DE" smtClean="0"/>
              <a:pPr>
                <a:defRPr/>
              </a:pPr>
              <a:t>‹Nr.›</a:t>
            </a:fld>
            <a:endParaRPr lang="de-DE" altLang="de-DE" sz="900" dirty="0"/>
          </a:p>
        </p:txBody>
      </p:sp>
      <p:grpSp>
        <p:nvGrpSpPr>
          <p:cNvPr id="9" name="Gruppieren 8">
            <a:extLst>
              <a:ext uri="{FF2B5EF4-FFF2-40B4-BE49-F238E27FC236}">
                <a16:creationId xmlns:a16="http://schemas.microsoft.com/office/drawing/2014/main" id="{94119B1C-AC91-44A3-B714-2038664AD3FE}"/>
              </a:ext>
            </a:extLst>
          </p:cNvPr>
          <p:cNvGrpSpPr/>
          <p:nvPr userDrawn="1"/>
        </p:nvGrpSpPr>
        <p:grpSpPr>
          <a:xfrm>
            <a:off x="144014" y="6383854"/>
            <a:ext cx="983433" cy="425099"/>
            <a:chOff x="1" y="575692"/>
            <a:chExt cx="1847527" cy="798612"/>
          </a:xfrm>
        </p:grpSpPr>
        <p:pic>
          <p:nvPicPr>
            <p:cNvPr id="13" name="Picture 11" descr="tile_paper_medgray">
              <a:extLst>
                <a:ext uri="{FF2B5EF4-FFF2-40B4-BE49-F238E27FC236}">
                  <a16:creationId xmlns:a16="http://schemas.microsoft.com/office/drawing/2014/main" id="{39A14128-75BB-4716-8C16-86394D6A7E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5">
              <a:extLst>
                <a:ext uri="{FF2B5EF4-FFF2-40B4-BE49-F238E27FC236}">
                  <a16:creationId xmlns:a16="http://schemas.microsoft.com/office/drawing/2014/main" id="{7445C6F1-5E1C-41BF-89DD-9D8B17229EA8}"/>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3547958"/>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13"/>
          <p:cNvSpPr>
            <a:spLocks noGrp="1"/>
          </p:cNvSpPr>
          <p:nvPr>
            <p:ph sz="quarter" idx="15"/>
          </p:nvPr>
        </p:nvSpPr>
        <p:spPr>
          <a:xfrm>
            <a:off x="429679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Inhaltsplatzhalter 13"/>
          <p:cNvSpPr>
            <a:spLocks noGrp="1"/>
          </p:cNvSpPr>
          <p:nvPr>
            <p:ph sz="quarter" idx="16"/>
          </p:nvPr>
        </p:nvSpPr>
        <p:spPr>
          <a:xfrm>
            <a:off x="811314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p:txBody>
          <a:bodyPr/>
          <a:lstStyle/>
          <a:p>
            <a:r>
              <a:rPr lang="de-DE"/>
              <a:t>Mastertitelformat bearbeiten</a:t>
            </a:r>
            <a:endParaRPr lang="de-DE" dirty="0"/>
          </a:p>
        </p:txBody>
      </p:sp>
      <p:sp>
        <p:nvSpPr>
          <p:cNvPr id="9" name="Datumsplatzhalter 8">
            <a:extLst>
              <a:ext uri="{FF2B5EF4-FFF2-40B4-BE49-F238E27FC236}">
                <a16:creationId xmlns:a16="http://schemas.microsoft.com/office/drawing/2014/main" id="{30EAE232-F208-4845-886B-B74E72F5D5AB}"/>
              </a:ext>
            </a:extLst>
          </p:cNvPr>
          <p:cNvSpPr>
            <a:spLocks noGrp="1"/>
          </p:cNvSpPr>
          <p:nvPr>
            <p:ph type="dt" sz="half" idx="17"/>
          </p:nvPr>
        </p:nvSpPr>
        <p:spPr/>
        <p:txBody>
          <a:bodyPr/>
          <a:lstStyle/>
          <a:p>
            <a:pPr>
              <a:defRPr/>
            </a:pPr>
            <a:fld id="{F6D126F0-285D-4C9A-A672-1FAD0392CA7D}" type="datetime1">
              <a:rPr lang="de-CH" smtClean="0"/>
              <a:t>12.04.2024</a:t>
            </a:fld>
            <a:endParaRPr lang="de-DE" dirty="0"/>
          </a:p>
        </p:txBody>
      </p:sp>
      <p:sp>
        <p:nvSpPr>
          <p:cNvPr id="10" name="Fußzeilenplatzhalter 9">
            <a:extLst>
              <a:ext uri="{FF2B5EF4-FFF2-40B4-BE49-F238E27FC236}">
                <a16:creationId xmlns:a16="http://schemas.microsoft.com/office/drawing/2014/main" id="{8F1AB837-E0B3-4C34-A097-6B27FA58B5AD}"/>
              </a:ext>
            </a:extLst>
          </p:cNvPr>
          <p:cNvSpPr>
            <a:spLocks noGrp="1"/>
          </p:cNvSpPr>
          <p:nvPr>
            <p:ph type="ftr" sz="quarter" idx="18"/>
          </p:nvPr>
        </p:nvSpPr>
        <p:spPr/>
        <p:txBody>
          <a:bodyPr/>
          <a:lstStyle/>
          <a:p>
            <a:pPr>
              <a:defRPr/>
            </a:pPr>
            <a:endParaRPr lang="de-DE" altLang="de-DE" dirty="0">
              <a:solidFill>
                <a:schemeClr val="tx2"/>
              </a:solidFill>
            </a:endParaRPr>
          </a:p>
        </p:txBody>
      </p:sp>
      <p:sp>
        <p:nvSpPr>
          <p:cNvPr id="11" name="Foliennummernplatzhalter 10">
            <a:extLst>
              <a:ext uri="{FF2B5EF4-FFF2-40B4-BE49-F238E27FC236}">
                <a16:creationId xmlns:a16="http://schemas.microsoft.com/office/drawing/2014/main" id="{A11DD7DE-D0D5-4854-A5A9-0D4037DEE80F}"/>
              </a:ext>
            </a:extLst>
          </p:cNvPr>
          <p:cNvSpPr>
            <a:spLocks noGrp="1"/>
          </p:cNvSpPr>
          <p:nvPr>
            <p:ph type="sldNum" sz="quarter" idx="19"/>
          </p:nvPr>
        </p:nvSpPr>
        <p:spPr/>
        <p:txBody>
          <a:bodyPr/>
          <a:lstStyle/>
          <a:p>
            <a:pPr>
              <a:defRPr/>
            </a:pPr>
            <a:fld id="{DE15152C-7E44-A94B-BCD8-272D3D1F368E}" type="slidenum">
              <a:rPr lang="de-DE" altLang="de-DE" smtClean="0"/>
              <a:pPr>
                <a:defRPr/>
              </a:pPr>
              <a:t>‹Nr.›</a:t>
            </a:fld>
            <a:endParaRPr lang="de-DE" altLang="de-DE" sz="900" dirty="0"/>
          </a:p>
        </p:txBody>
      </p:sp>
      <p:grpSp>
        <p:nvGrpSpPr>
          <p:cNvPr id="12" name="Gruppieren 11">
            <a:extLst>
              <a:ext uri="{FF2B5EF4-FFF2-40B4-BE49-F238E27FC236}">
                <a16:creationId xmlns:a16="http://schemas.microsoft.com/office/drawing/2014/main" id="{4625824B-93EA-403C-AB5A-273879CF0537}"/>
              </a:ext>
            </a:extLst>
          </p:cNvPr>
          <p:cNvGrpSpPr/>
          <p:nvPr userDrawn="1"/>
        </p:nvGrpSpPr>
        <p:grpSpPr>
          <a:xfrm>
            <a:off x="144014" y="6383854"/>
            <a:ext cx="983433" cy="425099"/>
            <a:chOff x="1" y="575692"/>
            <a:chExt cx="1847527" cy="798612"/>
          </a:xfrm>
        </p:grpSpPr>
        <p:pic>
          <p:nvPicPr>
            <p:cNvPr id="15" name="Picture 11" descr="tile_paper_medgray">
              <a:extLst>
                <a:ext uri="{FF2B5EF4-FFF2-40B4-BE49-F238E27FC236}">
                  <a16:creationId xmlns:a16="http://schemas.microsoft.com/office/drawing/2014/main" id="{763DFB2C-7F37-4D74-9250-2CE5AC32E4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5">
              <a:extLst>
                <a:ext uri="{FF2B5EF4-FFF2-40B4-BE49-F238E27FC236}">
                  <a16:creationId xmlns:a16="http://schemas.microsoft.com/office/drawing/2014/main" id="{8730EA3E-D33F-4580-B2BC-E5D4D8205413}"/>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466815"/>
      </p:ext>
    </p:extLst>
  </p:cSld>
  <p:clrMapOvr>
    <a:masterClrMapping/>
  </p:clrMapOvr>
  <p:extLst>
    <p:ext uri="{DCECCB84-F9BA-43D5-87BE-67443E8EF086}">
      <p15:sldGuideLst xmlns:p15="http://schemas.microsoft.com/office/powerpoint/2012/main">
        <p15:guide id="1" pos="2706" userDrawn="1">
          <p15:clr>
            <a:srgbClr val="FBAE40"/>
          </p15:clr>
        </p15:guide>
        <p15:guide id="2" pos="4929" userDrawn="1">
          <p15:clr>
            <a:srgbClr val="FBAE40"/>
          </p15:clr>
        </p15:guide>
        <p15:guide id="3" pos="5110" userDrawn="1">
          <p15:clr>
            <a:srgbClr val="FBAE40"/>
          </p15:clr>
        </p15:guide>
        <p15:guide id="5" pos="25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4">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13"/>
          <p:cNvSpPr>
            <a:spLocks noGrp="1"/>
          </p:cNvSpPr>
          <p:nvPr>
            <p:ph sz="quarter" idx="15"/>
          </p:nvPr>
        </p:nvSpPr>
        <p:spPr>
          <a:xfrm>
            <a:off x="335969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7" name="Inhaltsplatzhalter 6"/>
          <p:cNvSpPr>
            <a:spLocks noGrp="1"/>
          </p:cNvSpPr>
          <p:nvPr>
            <p:ph sz="quarter" idx="19"/>
          </p:nvPr>
        </p:nvSpPr>
        <p:spPr>
          <a:xfrm>
            <a:off x="6240016" y="1700808"/>
            <a:ext cx="252085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8"/>
          <p:cNvSpPr>
            <a:spLocks noGrp="1"/>
          </p:cNvSpPr>
          <p:nvPr>
            <p:ph sz="quarter" idx="20"/>
          </p:nvPr>
        </p:nvSpPr>
        <p:spPr>
          <a:xfrm>
            <a:off x="9120336" y="1700808"/>
            <a:ext cx="2520802"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778A4672-5AEC-41B3-8C71-8D165079F6AB}"/>
              </a:ext>
            </a:extLst>
          </p:cNvPr>
          <p:cNvSpPr>
            <a:spLocks noGrp="1"/>
          </p:cNvSpPr>
          <p:nvPr>
            <p:ph type="dt" sz="half" idx="21"/>
          </p:nvPr>
        </p:nvSpPr>
        <p:spPr/>
        <p:txBody>
          <a:bodyPr/>
          <a:lstStyle/>
          <a:p>
            <a:pPr>
              <a:defRPr/>
            </a:pPr>
            <a:fld id="{7AC8C6A3-C83E-44FD-8B05-1765F098145B}" type="datetime1">
              <a:rPr lang="de-CH" smtClean="0"/>
              <a:t>12.04.2024</a:t>
            </a:fld>
            <a:endParaRPr lang="de-DE" dirty="0"/>
          </a:p>
        </p:txBody>
      </p:sp>
      <p:sp>
        <p:nvSpPr>
          <p:cNvPr id="13" name="Fußzeilenplatzhalter 12">
            <a:extLst>
              <a:ext uri="{FF2B5EF4-FFF2-40B4-BE49-F238E27FC236}">
                <a16:creationId xmlns:a16="http://schemas.microsoft.com/office/drawing/2014/main" id="{79938147-347D-4894-B1F1-E7DAB8A481F9}"/>
              </a:ext>
            </a:extLst>
          </p:cNvPr>
          <p:cNvSpPr>
            <a:spLocks noGrp="1"/>
          </p:cNvSpPr>
          <p:nvPr>
            <p:ph type="ftr" sz="quarter" idx="22"/>
          </p:nvPr>
        </p:nvSpPr>
        <p:spPr/>
        <p:txBody>
          <a:bodyPr/>
          <a:lstStyle/>
          <a:p>
            <a:pPr>
              <a:defRPr/>
            </a:pPr>
            <a:endParaRPr lang="de-DE" altLang="de-DE" dirty="0">
              <a:solidFill>
                <a:schemeClr val="tx2"/>
              </a:solidFill>
            </a:endParaRPr>
          </a:p>
        </p:txBody>
      </p:sp>
      <p:sp>
        <p:nvSpPr>
          <p:cNvPr id="15" name="Foliennummernplatzhalter 14">
            <a:extLst>
              <a:ext uri="{FF2B5EF4-FFF2-40B4-BE49-F238E27FC236}">
                <a16:creationId xmlns:a16="http://schemas.microsoft.com/office/drawing/2014/main" id="{D31D277C-7273-4CAB-84A5-9320CADF5385}"/>
              </a:ext>
            </a:extLst>
          </p:cNvPr>
          <p:cNvSpPr>
            <a:spLocks noGrp="1"/>
          </p:cNvSpPr>
          <p:nvPr>
            <p:ph type="sldNum" sz="quarter" idx="23"/>
          </p:nvPr>
        </p:nvSpPr>
        <p:spPr/>
        <p:txBody>
          <a:bodyPr/>
          <a:lstStyle/>
          <a:p>
            <a:pPr>
              <a:defRPr/>
            </a:pPr>
            <a:fld id="{DE15152C-7E44-A94B-BCD8-272D3D1F368E}" type="slidenum">
              <a:rPr lang="de-DE" altLang="de-DE" smtClean="0"/>
              <a:pPr>
                <a:defRPr/>
              </a:pPr>
              <a:t>‹Nr.›</a:t>
            </a:fld>
            <a:endParaRPr lang="de-DE" altLang="de-DE" sz="900" dirty="0"/>
          </a:p>
        </p:txBody>
      </p:sp>
      <p:grpSp>
        <p:nvGrpSpPr>
          <p:cNvPr id="10" name="Gruppieren 9">
            <a:extLst>
              <a:ext uri="{FF2B5EF4-FFF2-40B4-BE49-F238E27FC236}">
                <a16:creationId xmlns:a16="http://schemas.microsoft.com/office/drawing/2014/main" id="{3BDDC7DB-68CC-4891-9FB3-3846A95A12C6}"/>
              </a:ext>
            </a:extLst>
          </p:cNvPr>
          <p:cNvGrpSpPr/>
          <p:nvPr userDrawn="1"/>
        </p:nvGrpSpPr>
        <p:grpSpPr>
          <a:xfrm>
            <a:off x="144014" y="6383854"/>
            <a:ext cx="983433" cy="425099"/>
            <a:chOff x="1" y="575692"/>
            <a:chExt cx="1847527" cy="798612"/>
          </a:xfrm>
        </p:grpSpPr>
        <p:pic>
          <p:nvPicPr>
            <p:cNvPr id="12" name="Picture 11" descr="tile_paper_medgray">
              <a:extLst>
                <a:ext uri="{FF2B5EF4-FFF2-40B4-BE49-F238E27FC236}">
                  <a16:creationId xmlns:a16="http://schemas.microsoft.com/office/drawing/2014/main" id="{E2103A7B-D696-43E1-A039-D7916F2902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5">
              <a:extLst>
                <a:ext uri="{FF2B5EF4-FFF2-40B4-BE49-F238E27FC236}">
                  <a16:creationId xmlns:a16="http://schemas.microsoft.com/office/drawing/2014/main" id="{CB87E845-138D-4DEF-97E9-BA20F9F999C6}"/>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327555"/>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guide id="3" pos="5518" userDrawn="1">
          <p15:clr>
            <a:srgbClr val="FBAE40"/>
          </p15:clr>
        </p15:guide>
        <p15:guide id="4" pos="5745" userDrawn="1">
          <p15:clr>
            <a:srgbClr val="FBAE40"/>
          </p15:clr>
        </p15:guide>
        <p15:guide id="5" pos="2116" userDrawn="1">
          <p15:clr>
            <a:srgbClr val="FBAE40"/>
          </p15:clr>
        </p15:guide>
        <p15:guide id="6" pos="18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Bild recht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79376"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a:xfrm>
            <a:off x="479376" y="476672"/>
            <a:ext cx="7345412"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8112224" y="0"/>
            <a:ext cx="4079776" cy="6858000"/>
          </a:xfrm>
        </p:spPr>
        <p:txBody>
          <a:bodyPr/>
          <a:lstStyle>
            <a:lvl1pPr>
              <a:defRPr sz="800"/>
            </a:lvl1pPr>
          </a:lstStyle>
          <a:p>
            <a:r>
              <a:rPr lang="de-DE"/>
              <a:t>Bild durch Klicken auf Symbol hinzufügen</a:t>
            </a:r>
          </a:p>
        </p:txBody>
      </p:sp>
      <p:sp>
        <p:nvSpPr>
          <p:cNvPr id="11" name="Datumsplatzhalter 10">
            <a:extLst>
              <a:ext uri="{FF2B5EF4-FFF2-40B4-BE49-F238E27FC236}">
                <a16:creationId xmlns:a16="http://schemas.microsoft.com/office/drawing/2014/main" id="{FBCBC472-5F59-4754-9481-B2AEF4ACAF12}"/>
              </a:ext>
            </a:extLst>
          </p:cNvPr>
          <p:cNvSpPr>
            <a:spLocks noGrp="1"/>
          </p:cNvSpPr>
          <p:nvPr>
            <p:ph type="dt" sz="half" idx="20"/>
          </p:nvPr>
        </p:nvSpPr>
        <p:spPr/>
        <p:txBody>
          <a:bodyPr/>
          <a:lstStyle/>
          <a:p>
            <a:pPr>
              <a:defRPr/>
            </a:pPr>
            <a:fld id="{52D4987F-8C72-41D3-B766-ABA85F1FC172}" type="datetime1">
              <a:rPr lang="de-CH" smtClean="0"/>
              <a:t>12.04.2024</a:t>
            </a:fld>
            <a:endParaRPr lang="de-DE" dirty="0"/>
          </a:p>
        </p:txBody>
      </p:sp>
      <p:sp>
        <p:nvSpPr>
          <p:cNvPr id="12" name="Fußzeilenplatzhalter 11">
            <a:extLst>
              <a:ext uri="{FF2B5EF4-FFF2-40B4-BE49-F238E27FC236}">
                <a16:creationId xmlns:a16="http://schemas.microsoft.com/office/drawing/2014/main" id="{2A909F7E-04E3-4C5C-8414-B11031A3C2B1}"/>
              </a:ext>
            </a:extLst>
          </p:cNvPr>
          <p:cNvSpPr>
            <a:spLocks noGrp="1"/>
          </p:cNvSpPr>
          <p:nvPr>
            <p:ph type="ftr" sz="quarter" idx="21"/>
          </p:nvPr>
        </p:nvSpPr>
        <p:spPr/>
        <p:txBody>
          <a:bodyPr/>
          <a:lstStyle/>
          <a:p>
            <a:pPr>
              <a:defRPr/>
            </a:pPr>
            <a:endParaRPr lang="de-DE" altLang="de-DE" dirty="0">
              <a:solidFill>
                <a:schemeClr val="tx2"/>
              </a:solidFill>
            </a:endParaRPr>
          </a:p>
        </p:txBody>
      </p:sp>
      <p:sp>
        <p:nvSpPr>
          <p:cNvPr id="13" name="Foliennummernplatzhalter 12">
            <a:extLst>
              <a:ext uri="{FF2B5EF4-FFF2-40B4-BE49-F238E27FC236}">
                <a16:creationId xmlns:a16="http://schemas.microsoft.com/office/drawing/2014/main" id="{566EDF52-8B13-410A-AFC8-59939F85D4B8}"/>
              </a:ext>
            </a:extLst>
          </p:cNvPr>
          <p:cNvSpPr>
            <a:spLocks noGrp="1"/>
          </p:cNvSpPr>
          <p:nvPr>
            <p:ph type="sldNum" sz="quarter" idx="22"/>
          </p:nvPr>
        </p:nvSpPr>
        <p:spPr/>
        <p:txBody>
          <a:bodyPr/>
          <a:lstStyle/>
          <a:p>
            <a:pPr>
              <a:defRPr/>
            </a:pPr>
            <a:fld id="{DE15152C-7E44-A94B-BCD8-272D3D1F368E}" type="slidenum">
              <a:rPr lang="de-DE" altLang="de-DE" smtClean="0"/>
              <a:pPr>
                <a:defRPr/>
              </a:pPr>
              <a:t>‹Nr.›</a:t>
            </a:fld>
            <a:endParaRPr lang="de-DE" altLang="de-DE" sz="900" dirty="0"/>
          </a:p>
        </p:txBody>
      </p:sp>
      <p:grpSp>
        <p:nvGrpSpPr>
          <p:cNvPr id="8" name="Gruppieren 7">
            <a:extLst>
              <a:ext uri="{FF2B5EF4-FFF2-40B4-BE49-F238E27FC236}">
                <a16:creationId xmlns:a16="http://schemas.microsoft.com/office/drawing/2014/main" id="{1D2D1904-A390-4E45-A760-2E8AEB0346CD}"/>
              </a:ext>
            </a:extLst>
          </p:cNvPr>
          <p:cNvGrpSpPr/>
          <p:nvPr userDrawn="1"/>
        </p:nvGrpSpPr>
        <p:grpSpPr>
          <a:xfrm>
            <a:off x="144014" y="6383854"/>
            <a:ext cx="983433" cy="425099"/>
            <a:chOff x="1" y="575692"/>
            <a:chExt cx="1847527" cy="798612"/>
          </a:xfrm>
        </p:grpSpPr>
        <p:pic>
          <p:nvPicPr>
            <p:cNvPr id="9" name="Picture 11" descr="tile_paper_medgray">
              <a:extLst>
                <a:ext uri="{FF2B5EF4-FFF2-40B4-BE49-F238E27FC236}">
                  <a16:creationId xmlns:a16="http://schemas.microsoft.com/office/drawing/2014/main" id="{BB39CE60-5C9A-4873-B3E9-87BDE646CE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5">
              <a:extLst>
                <a:ext uri="{FF2B5EF4-FFF2-40B4-BE49-F238E27FC236}">
                  <a16:creationId xmlns:a16="http://schemas.microsoft.com/office/drawing/2014/main" id="{050EB70F-1295-42AF-BCAE-383071DAA3F9}"/>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633298"/>
      </p:ext>
    </p:extLst>
  </p:cSld>
  <p:clrMapOvr>
    <a:masterClrMapping/>
  </p:clrMapOvr>
  <p:extLst>
    <p:ext uri="{DCECCB84-F9BA-43D5-87BE-67443E8EF086}">
      <p15:sldGuideLst xmlns:p15="http://schemas.microsoft.com/office/powerpoint/2012/main">
        <p15:guide id="1" pos="4929" userDrawn="1">
          <p15:clr>
            <a:srgbClr val="FBAE40"/>
          </p15:clr>
        </p15:guide>
        <p15:guide id="2" pos="51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Bild link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295800"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a:xfrm>
            <a:off x="4295798" y="476672"/>
            <a:ext cx="7344817"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1" y="0"/>
            <a:ext cx="4007374" cy="6858000"/>
          </a:xfrm>
        </p:spPr>
        <p:txBody>
          <a:bodyPr/>
          <a:lstStyle>
            <a:lvl1pPr>
              <a:defRPr sz="800"/>
            </a:lvl1pPr>
          </a:lstStyle>
          <a:p>
            <a:r>
              <a:rPr lang="de-DE"/>
              <a:t>Bild durch Klicken auf Symbol hinzufügen</a:t>
            </a:r>
          </a:p>
        </p:txBody>
      </p:sp>
      <p:grpSp>
        <p:nvGrpSpPr>
          <p:cNvPr id="5" name="Gruppieren 4">
            <a:extLst>
              <a:ext uri="{FF2B5EF4-FFF2-40B4-BE49-F238E27FC236}">
                <a16:creationId xmlns:a16="http://schemas.microsoft.com/office/drawing/2014/main" id="{C54C54FC-19C0-44E3-A0FA-EBF81005A2DA}"/>
              </a:ext>
            </a:extLst>
          </p:cNvPr>
          <p:cNvGrpSpPr/>
          <p:nvPr userDrawn="1"/>
        </p:nvGrpSpPr>
        <p:grpSpPr>
          <a:xfrm>
            <a:off x="144014" y="6383854"/>
            <a:ext cx="983433" cy="425099"/>
            <a:chOff x="1" y="575692"/>
            <a:chExt cx="1847527" cy="798612"/>
          </a:xfrm>
        </p:grpSpPr>
        <p:pic>
          <p:nvPicPr>
            <p:cNvPr id="6" name="Picture 11" descr="tile_paper_medgray">
              <a:extLst>
                <a:ext uri="{FF2B5EF4-FFF2-40B4-BE49-F238E27FC236}">
                  <a16:creationId xmlns:a16="http://schemas.microsoft.com/office/drawing/2014/main" id="{BD135F8A-C390-449C-B572-594C2DBEC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5">
              <a:extLst>
                <a:ext uri="{FF2B5EF4-FFF2-40B4-BE49-F238E27FC236}">
                  <a16:creationId xmlns:a16="http://schemas.microsoft.com/office/drawing/2014/main" id="{8F9933CF-D212-4669-8F65-8B080BF63804}"/>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33376731"/>
      </p:ext>
    </p:extLst>
  </p:cSld>
  <p:clrMapOvr>
    <a:masterClrMapping/>
  </p:clrMapOvr>
  <p:extLst>
    <p:ext uri="{DCECCB84-F9BA-43D5-87BE-67443E8EF086}">
      <p15:sldGuideLst xmlns:p15="http://schemas.microsoft.com/office/powerpoint/2012/main">
        <p15:guide id="1" pos="2706" userDrawn="1">
          <p15:clr>
            <a:srgbClr val="FBAE40"/>
          </p15:clr>
        </p15:guide>
        <p15:guide id="2" pos="25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10" name="Datumsplatzhalter 9">
            <a:extLst>
              <a:ext uri="{FF2B5EF4-FFF2-40B4-BE49-F238E27FC236}">
                <a16:creationId xmlns:a16="http://schemas.microsoft.com/office/drawing/2014/main" id="{4B397AA1-041D-42E7-8DC6-339FD966C314}"/>
              </a:ext>
            </a:extLst>
          </p:cNvPr>
          <p:cNvSpPr>
            <a:spLocks noGrp="1"/>
          </p:cNvSpPr>
          <p:nvPr>
            <p:ph type="dt" sz="half" idx="11"/>
          </p:nvPr>
        </p:nvSpPr>
        <p:spPr/>
        <p:txBody>
          <a:bodyPr/>
          <a:lstStyle/>
          <a:p>
            <a:pPr>
              <a:defRPr/>
            </a:pPr>
            <a:fld id="{B761F25A-387D-4FCA-BF54-C0F7B8B825FA}" type="datetime1">
              <a:rPr lang="de-CH" smtClean="0"/>
              <a:t>12.04.2024</a:t>
            </a:fld>
            <a:endParaRPr lang="de-DE" dirty="0"/>
          </a:p>
        </p:txBody>
      </p:sp>
      <p:sp>
        <p:nvSpPr>
          <p:cNvPr id="11" name="Fußzeilenplatzhalter 10">
            <a:extLst>
              <a:ext uri="{FF2B5EF4-FFF2-40B4-BE49-F238E27FC236}">
                <a16:creationId xmlns:a16="http://schemas.microsoft.com/office/drawing/2014/main" id="{41BBE8EC-7C20-4BD2-912C-D9A7E9ECADF2}"/>
              </a:ext>
            </a:extLst>
          </p:cNvPr>
          <p:cNvSpPr>
            <a:spLocks noGrp="1"/>
          </p:cNvSpPr>
          <p:nvPr>
            <p:ph type="ftr" sz="quarter" idx="12"/>
          </p:nvPr>
        </p:nvSpPr>
        <p:spPr/>
        <p:txBody>
          <a:bodyPr/>
          <a:lstStyle/>
          <a:p>
            <a:pPr>
              <a:defRPr/>
            </a:pPr>
            <a:endParaRPr lang="de-DE" altLang="de-DE" dirty="0">
              <a:solidFill>
                <a:schemeClr val="tx2"/>
              </a:solidFill>
            </a:endParaRPr>
          </a:p>
        </p:txBody>
      </p:sp>
      <p:sp>
        <p:nvSpPr>
          <p:cNvPr id="12" name="Foliennummernplatzhalter 11">
            <a:extLst>
              <a:ext uri="{FF2B5EF4-FFF2-40B4-BE49-F238E27FC236}">
                <a16:creationId xmlns:a16="http://schemas.microsoft.com/office/drawing/2014/main" id="{4B2FD70E-B8BD-4728-AC01-9805C303DA96}"/>
              </a:ext>
            </a:extLst>
          </p:cNvPr>
          <p:cNvSpPr>
            <a:spLocks noGrp="1"/>
          </p:cNvSpPr>
          <p:nvPr>
            <p:ph type="sldNum" sz="quarter" idx="13"/>
          </p:nvPr>
        </p:nvSpPr>
        <p:spPr/>
        <p:txBody>
          <a:bodyPr/>
          <a:lstStyle/>
          <a:p>
            <a:pPr>
              <a:defRPr/>
            </a:pPr>
            <a:fld id="{DE15152C-7E44-A94B-BCD8-272D3D1F368E}" type="slidenum">
              <a:rPr lang="de-DE" altLang="de-DE" smtClean="0"/>
              <a:pPr>
                <a:defRPr/>
              </a:pPr>
              <a:t>‹Nr.›</a:t>
            </a:fld>
            <a:endParaRPr lang="de-DE" altLang="de-DE" sz="900" dirty="0"/>
          </a:p>
        </p:txBody>
      </p:sp>
      <p:grpSp>
        <p:nvGrpSpPr>
          <p:cNvPr id="6" name="Gruppieren 5">
            <a:extLst>
              <a:ext uri="{FF2B5EF4-FFF2-40B4-BE49-F238E27FC236}">
                <a16:creationId xmlns:a16="http://schemas.microsoft.com/office/drawing/2014/main" id="{61A3A6F1-6CAB-4E6D-82E0-4B6506C9A553}"/>
              </a:ext>
            </a:extLst>
          </p:cNvPr>
          <p:cNvGrpSpPr/>
          <p:nvPr userDrawn="1"/>
        </p:nvGrpSpPr>
        <p:grpSpPr>
          <a:xfrm>
            <a:off x="144014" y="6383854"/>
            <a:ext cx="983433" cy="425099"/>
            <a:chOff x="1" y="575692"/>
            <a:chExt cx="1847527" cy="798612"/>
          </a:xfrm>
        </p:grpSpPr>
        <p:pic>
          <p:nvPicPr>
            <p:cNvPr id="7" name="Picture 11" descr="tile_paper_medgray">
              <a:extLst>
                <a:ext uri="{FF2B5EF4-FFF2-40B4-BE49-F238E27FC236}">
                  <a16:creationId xmlns:a16="http://schemas.microsoft.com/office/drawing/2014/main" id="{7C98BAA3-A4A8-4CAC-83C4-F6F37C5D82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5">
              <a:extLst>
                <a:ext uri="{FF2B5EF4-FFF2-40B4-BE49-F238E27FC236}">
                  <a16:creationId xmlns:a16="http://schemas.microsoft.com/office/drawing/2014/main" id="{3C7163C0-4D9F-4D50-9D0F-486EC6688A4C}"/>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14298300"/>
      </p:ext>
    </p:extLst>
  </p:cSld>
  <p:clrMapOvr>
    <a:masterClrMapping/>
  </p:clrMapOvr>
  <p:extLst>
    <p:ext uri="{DCECCB84-F9BA-43D5-87BE-67443E8EF086}">
      <p15:sldGuideLst xmlns:p15="http://schemas.microsoft.com/office/powerpoint/2012/main">
        <p15:guide id="1" pos="1890" userDrawn="1">
          <p15:clr>
            <a:srgbClr val="FBAE40"/>
          </p15:clr>
        </p15:guide>
        <p15:guide id="2" pos="3704" userDrawn="1">
          <p15:clr>
            <a:srgbClr val="FBAE40"/>
          </p15:clr>
        </p15:guide>
        <p15:guide id="3" pos="3931" userDrawn="1">
          <p15:clr>
            <a:srgbClr val="FBAE40"/>
          </p15:clr>
        </p15:guide>
        <p15:guide id="4" pos="5518" userDrawn="1">
          <p15:clr>
            <a:srgbClr val="FBAE40"/>
          </p15:clr>
        </p15:guide>
        <p15:guide id="5" pos="5745" userDrawn="1">
          <p15:clr>
            <a:srgbClr val="FBAE40"/>
          </p15:clr>
        </p15:guide>
        <p15:guide id="6" pos="2116" userDrawn="1">
          <p15:clr>
            <a:srgbClr val="FBAE40"/>
          </p15:clr>
        </p15:guide>
        <p15:guide id="7" pos="2525" userDrawn="1">
          <p15:clr>
            <a:srgbClr val="FBAE40"/>
          </p15:clr>
        </p15:guide>
        <p15:guide id="8" pos="2706" userDrawn="1">
          <p15:clr>
            <a:srgbClr val="FBAE40"/>
          </p15:clr>
        </p15:guide>
        <p15:guide id="9" pos="5110" userDrawn="1">
          <p15:clr>
            <a:srgbClr val="FBAE40"/>
          </p15:clr>
        </p15:guide>
        <p15:guide id="10" pos="49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folie">
    <p:spTree>
      <p:nvGrpSpPr>
        <p:cNvPr id="1" name=""/>
        <p:cNvGrpSpPr/>
        <p:nvPr/>
      </p:nvGrpSpPr>
      <p:grpSpPr>
        <a:xfrm>
          <a:off x="0" y="0"/>
          <a:ext cx="0" cy="0"/>
          <a:chOff x="0" y="0"/>
          <a:chExt cx="0" cy="0"/>
        </a:xfrm>
      </p:grpSpPr>
      <p:sp>
        <p:nvSpPr>
          <p:cNvPr id="15" name="Foliennummernplatzhalter 5"/>
          <p:cNvSpPr>
            <a:spLocks noGrp="1"/>
          </p:cNvSpPr>
          <p:nvPr>
            <p:ph type="sldNum" sz="quarter" idx="4"/>
          </p:nvPr>
        </p:nvSpPr>
        <p:spPr>
          <a:xfrm>
            <a:off x="11074402" y="6565901"/>
            <a:ext cx="590553" cy="252000"/>
          </a:xfrm>
          <a:prstGeom prst="rect">
            <a:avLst/>
          </a:prstGeom>
        </p:spPr>
        <p:txBody>
          <a:bodyPr lIns="0" tIns="0" rIns="0" bIns="0" anchor="t" anchorCtr="0"/>
          <a:lstStyle>
            <a:lvl1pPr algn="r" rtl="0" fontAlgn="base">
              <a:spcBef>
                <a:spcPct val="0"/>
              </a:spcBef>
              <a:spcAft>
                <a:spcPct val="0"/>
              </a:spcAft>
              <a:defRPr lang="de-CH" sz="1200" kern="1200" noProof="0" smtClean="0">
                <a:solidFill>
                  <a:schemeClr val="tx1">
                    <a:lumMod val="50000"/>
                    <a:lumOff val="50000"/>
                  </a:schemeClr>
                </a:solidFill>
                <a:latin typeface="Arial" pitchFamily="34" charset="0"/>
                <a:ea typeface="+mj-ea"/>
                <a:cs typeface="Arial" pitchFamily="34" charset="0"/>
              </a:defRPr>
            </a:lvl1pPr>
          </a:lstStyle>
          <a:p>
            <a:pPr>
              <a:defRPr/>
            </a:pPr>
            <a:fld id="{58126D30-E12D-423C-AC0B-D5DBE5065D9B}" type="slidenum">
              <a:rPr lang="de-CH" smtClean="0"/>
              <a:pPr>
                <a:defRPr/>
              </a:pPr>
              <a:t>‹Nr.›</a:t>
            </a:fld>
            <a:endParaRPr lang="de-CH" dirty="0"/>
          </a:p>
        </p:txBody>
      </p:sp>
      <p:grpSp>
        <p:nvGrpSpPr>
          <p:cNvPr id="3" name="Gruppieren 2">
            <a:extLst>
              <a:ext uri="{FF2B5EF4-FFF2-40B4-BE49-F238E27FC236}">
                <a16:creationId xmlns:a16="http://schemas.microsoft.com/office/drawing/2014/main" id="{CB624915-296B-4D49-A8CA-4BEEF53DDE34}"/>
              </a:ext>
            </a:extLst>
          </p:cNvPr>
          <p:cNvGrpSpPr/>
          <p:nvPr userDrawn="1"/>
        </p:nvGrpSpPr>
        <p:grpSpPr>
          <a:xfrm>
            <a:off x="144014" y="6383854"/>
            <a:ext cx="983433" cy="425099"/>
            <a:chOff x="1" y="575692"/>
            <a:chExt cx="1847527" cy="798612"/>
          </a:xfrm>
        </p:grpSpPr>
        <p:pic>
          <p:nvPicPr>
            <p:cNvPr id="4" name="Picture 11" descr="tile_paper_medgray">
              <a:extLst>
                <a:ext uri="{FF2B5EF4-FFF2-40B4-BE49-F238E27FC236}">
                  <a16:creationId xmlns:a16="http://schemas.microsoft.com/office/drawing/2014/main" id="{54DD5821-EB91-4E3A-BFEA-9D52E484E1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5">
              <a:extLst>
                <a:ext uri="{FF2B5EF4-FFF2-40B4-BE49-F238E27FC236}">
                  <a16:creationId xmlns:a16="http://schemas.microsoft.com/office/drawing/2014/main" id="{466B86D0-0883-4C2C-8D7C-C59B3A640D44}"/>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6074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Bild oben">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dirty="0" err="1">
              <a:solidFill>
                <a:schemeClr val="tx1"/>
              </a:solidFill>
            </a:endParaRPr>
          </a:p>
        </p:txBody>
      </p:sp>
      <p:sp>
        <p:nvSpPr>
          <p:cNvPr id="14" name="Bildplatzhalter 4">
            <a:extLst>
              <a:ext uri="{FF2B5EF4-FFF2-40B4-BE49-F238E27FC236}">
                <a16:creationId xmlns:a16="http://schemas.microsoft.com/office/drawing/2014/main" id="{C78E584D-7BF7-B046-BF17-A814CED32A1B}"/>
              </a:ext>
            </a:extLst>
          </p:cNvPr>
          <p:cNvSpPr>
            <a:spLocks noGrp="1"/>
          </p:cNvSpPr>
          <p:nvPr>
            <p:ph type="pic" sz="quarter" idx="19"/>
          </p:nvPr>
        </p:nvSpPr>
        <p:spPr>
          <a:xfrm>
            <a:off x="0" y="3429000"/>
            <a:ext cx="12192000" cy="3429000"/>
          </a:xfrm>
          <a:solidFill>
            <a:schemeClr val="accent1"/>
          </a:solidFill>
        </p:spPr>
        <p:txBody>
          <a:bodyPr/>
          <a:lstStyle>
            <a:lvl1pPr>
              <a:defRPr sz="400">
                <a:solidFill>
                  <a:schemeClr val="tx2"/>
                </a:solidFill>
              </a:defRPr>
            </a:lvl1pPr>
          </a:lstStyle>
          <a:p>
            <a:r>
              <a:rPr lang="de-DE"/>
              <a:t>Bild durch Klicken auf Symbol hinzufügen</a:t>
            </a: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240016" y="4077073"/>
            <a:ext cx="5368556" cy="216021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12192000" cy="3429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p:nvPr>
        </p:nvSpPr>
        <p:spPr>
          <a:xfrm>
            <a:off x="476433" y="4077072"/>
            <a:ext cx="5403543" cy="2160216"/>
          </a:xfrm>
        </p:spPr>
        <p:txBody>
          <a:bodyPr anchor="t"/>
          <a:lstStyle>
            <a:lvl1pPr>
              <a:defRPr sz="2800" b="1">
                <a:solidFill>
                  <a:schemeClr val="bg1"/>
                </a:solidFill>
              </a:defRPr>
            </a:lvl1pPr>
          </a:lstStyle>
          <a:p>
            <a:r>
              <a:rPr lang="de-DE"/>
              <a:t>Mastertitelformat bearbeiten</a:t>
            </a:r>
            <a:endParaRPr lang="de-CH" dirty="0"/>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900329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Bild Link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dirty="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384081"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6384032" y="1700894"/>
            <a:ext cx="5256000" cy="2376000"/>
          </a:xfrm>
        </p:spPr>
        <p:txBody>
          <a:bodyPr anchor="b"/>
          <a:lstStyle>
            <a:lvl1pPr>
              <a:defRPr sz="3400" b="1">
                <a:solidFill>
                  <a:schemeClr val="bg1"/>
                </a:solidFill>
              </a:defRPr>
            </a:lvl1pPr>
          </a:lstStyle>
          <a:p>
            <a:r>
              <a:rPr lang="de-DE" dirty="0"/>
              <a:t>Mastertitelformat </a:t>
            </a:r>
            <a:br>
              <a:rPr lang="de-DE" dirty="0"/>
            </a:br>
            <a:r>
              <a:rPr lang="de-DE" dirty="0"/>
              <a:t>bearbeiten</a:t>
            </a:r>
            <a:endParaRPr lang="de-CH" dirty="0"/>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97115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Bild recht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dirty="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b="1">
                <a:solidFill>
                  <a:schemeClr val="bg1"/>
                </a:solidFill>
              </a:defRPr>
            </a:lvl1pPr>
          </a:lstStyle>
          <a:p>
            <a:r>
              <a:rPr lang="de-DE" dirty="0"/>
              <a:t>Mastertitelformat </a:t>
            </a:r>
            <a:br>
              <a:rPr lang="de-DE" dirty="0"/>
            </a:br>
            <a:r>
              <a:rPr lang="de-DE" dirty="0"/>
              <a:t>bearbeiten</a:t>
            </a:r>
            <a:endParaRPr lang="de-CH" dirty="0"/>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015259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 B2B">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dirty="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dirty="0"/>
              <a:t>Mastertitelformat </a:t>
            </a:r>
            <a:br>
              <a:rPr lang="de-DE" dirty="0"/>
            </a:br>
            <a:r>
              <a:rPr lang="de-DE" dirty="0"/>
              <a:t>bearbeiten</a:t>
            </a:r>
            <a:endParaRPr lang="de-CH" dirty="0"/>
          </a:p>
        </p:txBody>
      </p:sp>
      <p:grpSp>
        <p:nvGrpSpPr>
          <p:cNvPr id="9" name="Gruppieren 8">
            <a:extLst>
              <a:ext uri="{FF2B5EF4-FFF2-40B4-BE49-F238E27FC236}">
                <a16:creationId xmlns:a16="http://schemas.microsoft.com/office/drawing/2014/main" id="{95D7B173-5885-D14C-974E-247F217FD935}"/>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FBBBC3F5-A41A-B748-AEE7-1B6C5C742A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ED7C5E1C-6C29-8E4E-9E5E-39EC6EDAED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58909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 B2C">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dirty="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C69FC096-B280-634B-AE7F-F573DFCDAE08}"/>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06750CA3-265E-9F45-AD99-B2D547F8A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0D72AF73-2162-A84F-B05A-F981D3CD8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39341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ku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4007374"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dirty="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6" y="3933056"/>
            <a:ext cx="3240310" cy="2304256"/>
          </a:xfrm>
        </p:spPr>
        <p:txBody>
          <a:bodyPr anchor="t"/>
          <a:lstStyle>
            <a:lvl1pPr>
              <a:defRPr sz="16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5" y="1700894"/>
            <a:ext cx="3240341" cy="1872000"/>
          </a:xfrm>
        </p:spPr>
        <p:txBody>
          <a:bodyPr anchor="b"/>
          <a:lstStyle>
            <a:lvl1pPr>
              <a:defRPr sz="2800">
                <a:solidFill>
                  <a:schemeClr val="bg1"/>
                </a:solidFill>
              </a:defRPr>
            </a:lvl1pPr>
          </a:lstStyle>
          <a:p>
            <a:r>
              <a:rPr lang="de-DE" dirty="0"/>
              <a:t>Mastertitelformat </a:t>
            </a:r>
            <a:br>
              <a:rPr lang="de-DE" dirty="0"/>
            </a:br>
            <a:r>
              <a:rPr lang="de-DE" dirty="0"/>
              <a:t>bearbeiten</a:t>
            </a:r>
            <a:endParaRPr lang="de-CH" dirty="0"/>
          </a:p>
        </p:txBody>
      </p:sp>
      <p:sp>
        <p:nvSpPr>
          <p:cNvPr id="10" name="Inhaltsplatzhalter 13">
            <a:extLst>
              <a:ext uri="{FF2B5EF4-FFF2-40B4-BE49-F238E27FC236}">
                <a16:creationId xmlns:a16="http://schemas.microsoft.com/office/drawing/2014/main" id="{E2354AF7-7E45-8945-A758-D95EF0BF8D4A}"/>
              </a:ext>
            </a:extLst>
          </p:cNvPr>
          <p:cNvSpPr>
            <a:spLocks noGrp="1"/>
          </p:cNvSpPr>
          <p:nvPr>
            <p:ph sz="quarter" idx="15"/>
          </p:nvPr>
        </p:nvSpPr>
        <p:spPr>
          <a:xfrm>
            <a:off x="4296790" y="476250"/>
            <a:ext cx="7344348" cy="576055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grpSp>
        <p:nvGrpSpPr>
          <p:cNvPr id="12" name="Gruppieren 11">
            <a:extLst>
              <a:ext uri="{FF2B5EF4-FFF2-40B4-BE49-F238E27FC236}">
                <a16:creationId xmlns:a16="http://schemas.microsoft.com/office/drawing/2014/main" id="{F9BA3A4B-A750-1D4D-89E7-B392366F61A5}"/>
              </a:ext>
            </a:extLst>
          </p:cNvPr>
          <p:cNvGrpSpPr>
            <a:grpSpLocks/>
          </p:cNvGrpSpPr>
          <p:nvPr userDrawn="1"/>
        </p:nvGrpSpPr>
        <p:grpSpPr bwMode="auto">
          <a:xfrm>
            <a:off x="1" y="575692"/>
            <a:ext cx="1847527" cy="798612"/>
            <a:chOff x="1060156" y="1339914"/>
            <a:chExt cx="4435100" cy="1917364"/>
          </a:xfrm>
        </p:grpSpPr>
        <p:pic>
          <p:nvPicPr>
            <p:cNvPr id="17" name="Picture 11" descr="tile_paper_medgray">
              <a:extLst>
                <a:ext uri="{FF2B5EF4-FFF2-40B4-BE49-F238E27FC236}">
                  <a16:creationId xmlns:a16="http://schemas.microsoft.com/office/drawing/2014/main" id="{67190F98-630C-3A44-AE9A-392F5D75F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5">
              <a:extLst>
                <a:ext uri="{FF2B5EF4-FFF2-40B4-BE49-F238E27FC236}">
                  <a16:creationId xmlns:a16="http://schemas.microsoft.com/office/drawing/2014/main" id="{D427755C-1846-3043-8CD3-C70864881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4073381"/>
      </p:ext>
    </p:extLst>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Balken un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a:xfrm>
            <a:off x="479376" y="1700808"/>
            <a:ext cx="11161240" cy="21602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2AB3BA33-B595-6444-A33D-58D8528B4D9C}"/>
              </a:ext>
            </a:extLst>
          </p:cNvPr>
          <p:cNvSpPr>
            <a:spLocks noGrp="1"/>
          </p:cNvSpPr>
          <p:nvPr>
            <p:ph type="pic" sz="quarter" idx="19"/>
          </p:nvPr>
        </p:nvSpPr>
        <p:spPr>
          <a:xfrm>
            <a:off x="0" y="4221088"/>
            <a:ext cx="12192000" cy="2636912"/>
          </a:xfrm>
          <a:solidFill>
            <a:schemeClr val="accent1"/>
          </a:solidFill>
        </p:spPr>
        <p:txBody>
          <a:bodyPr/>
          <a:lstStyle>
            <a:lvl1pPr>
              <a:defRPr sz="400">
                <a:solidFill>
                  <a:schemeClr val="tx2"/>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AFC478DA-3748-4843-8176-CBD7745962A0}"/>
              </a:ext>
            </a:extLst>
          </p:cNvPr>
          <p:cNvSpPr>
            <a:spLocks noGrp="1"/>
          </p:cNvSpPr>
          <p:nvPr>
            <p:ph type="body" sz="quarter" idx="20"/>
          </p:nvPr>
        </p:nvSpPr>
        <p:spPr>
          <a:xfrm>
            <a:off x="6888163" y="4437063"/>
            <a:ext cx="4752975" cy="1800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417403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9" name="Datumsplatzhalter 8">
            <a:extLst>
              <a:ext uri="{FF2B5EF4-FFF2-40B4-BE49-F238E27FC236}">
                <a16:creationId xmlns:a16="http://schemas.microsoft.com/office/drawing/2014/main" id="{35044502-875A-4AA2-970F-0512B317C2AE}"/>
              </a:ext>
            </a:extLst>
          </p:cNvPr>
          <p:cNvSpPr>
            <a:spLocks noGrp="1"/>
          </p:cNvSpPr>
          <p:nvPr>
            <p:ph type="dt" sz="half" idx="15"/>
          </p:nvPr>
        </p:nvSpPr>
        <p:spPr/>
        <p:txBody>
          <a:bodyPr/>
          <a:lstStyle/>
          <a:p>
            <a:pPr>
              <a:defRPr/>
            </a:pPr>
            <a:fld id="{D932BC73-99BE-415A-8601-F81E2CE0AAD5}" type="datetime1">
              <a:rPr lang="de-CH" smtClean="0"/>
              <a:t>12.04.2024</a:t>
            </a:fld>
            <a:endParaRPr lang="de-DE" dirty="0"/>
          </a:p>
        </p:txBody>
      </p:sp>
      <p:sp>
        <p:nvSpPr>
          <p:cNvPr id="10" name="Fußzeilenplatzhalter 9">
            <a:extLst>
              <a:ext uri="{FF2B5EF4-FFF2-40B4-BE49-F238E27FC236}">
                <a16:creationId xmlns:a16="http://schemas.microsoft.com/office/drawing/2014/main" id="{3AAD7420-F8F1-4875-9EAB-FE911DAE25F7}"/>
              </a:ext>
            </a:extLst>
          </p:cNvPr>
          <p:cNvSpPr>
            <a:spLocks noGrp="1"/>
          </p:cNvSpPr>
          <p:nvPr>
            <p:ph type="ftr" sz="quarter" idx="16"/>
          </p:nvPr>
        </p:nvSpPr>
        <p:spPr/>
        <p:txBody>
          <a:bodyPr/>
          <a:lstStyle/>
          <a:p>
            <a:pPr>
              <a:defRPr/>
            </a:pPr>
            <a:endParaRPr lang="de-DE" altLang="de-DE" dirty="0">
              <a:solidFill>
                <a:schemeClr val="tx2"/>
              </a:solidFill>
            </a:endParaRPr>
          </a:p>
        </p:txBody>
      </p:sp>
      <p:sp>
        <p:nvSpPr>
          <p:cNvPr id="11" name="Foliennummernplatzhalter 10">
            <a:extLst>
              <a:ext uri="{FF2B5EF4-FFF2-40B4-BE49-F238E27FC236}">
                <a16:creationId xmlns:a16="http://schemas.microsoft.com/office/drawing/2014/main" id="{01B3890A-331A-48D2-8E21-B2D49BDAD525}"/>
              </a:ext>
            </a:extLst>
          </p:cNvPr>
          <p:cNvSpPr>
            <a:spLocks noGrp="1"/>
          </p:cNvSpPr>
          <p:nvPr>
            <p:ph type="sldNum" sz="quarter" idx="17"/>
          </p:nvPr>
        </p:nvSpPr>
        <p:spPr/>
        <p:txBody>
          <a:bodyPr/>
          <a:lstStyle/>
          <a:p>
            <a:pPr>
              <a:defRPr/>
            </a:pPr>
            <a:fld id="{DE15152C-7E44-A94B-BCD8-272D3D1F368E}" type="slidenum">
              <a:rPr lang="de-DE" altLang="de-DE" smtClean="0"/>
              <a:pPr>
                <a:defRPr/>
              </a:pPr>
              <a:t>‹Nr.›</a:t>
            </a:fld>
            <a:endParaRPr lang="de-DE" altLang="de-DE" sz="900" dirty="0"/>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grpSp>
        <p:nvGrpSpPr>
          <p:cNvPr id="16" name="Gruppieren 15">
            <a:extLst>
              <a:ext uri="{FF2B5EF4-FFF2-40B4-BE49-F238E27FC236}">
                <a16:creationId xmlns:a16="http://schemas.microsoft.com/office/drawing/2014/main" id="{7E6948DD-9915-467B-9874-72C864A66EB2}"/>
              </a:ext>
            </a:extLst>
          </p:cNvPr>
          <p:cNvGrpSpPr/>
          <p:nvPr userDrawn="1"/>
        </p:nvGrpSpPr>
        <p:grpSpPr>
          <a:xfrm>
            <a:off x="144014" y="6383854"/>
            <a:ext cx="983433" cy="425099"/>
            <a:chOff x="1" y="575692"/>
            <a:chExt cx="1847527" cy="798612"/>
          </a:xfrm>
        </p:grpSpPr>
        <p:pic>
          <p:nvPicPr>
            <p:cNvPr id="17" name="Picture 11" descr="tile_paper_medgray">
              <a:extLst>
                <a:ext uri="{FF2B5EF4-FFF2-40B4-BE49-F238E27FC236}">
                  <a16:creationId xmlns:a16="http://schemas.microsoft.com/office/drawing/2014/main" id="{1856C037-0D36-4873-9611-812DE1B838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5">
              <a:extLst>
                <a:ext uri="{FF2B5EF4-FFF2-40B4-BE49-F238E27FC236}">
                  <a16:creationId xmlns:a16="http://schemas.microsoft.com/office/drawing/2014/main" id="{516F2F4B-1559-4581-A0F7-7002A98A8597}"/>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752950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5E57A14-CE6F-4EB0-8BCF-49F3799DE85E}"/>
              </a:ext>
            </a:extLst>
          </p:cNvPr>
          <p:cNvGraphicFramePr>
            <a:graphicFrameLocks noChangeAspect="1"/>
          </p:cNvGraphicFramePr>
          <p:nvPr userDrawn="1">
            <p:custDataLst>
              <p:tags r:id="rId18"/>
            </p:custDataLst>
            <p:extLst>
              <p:ext uri="{D42A27DB-BD31-4B8C-83A1-F6EECF244321}">
                <p14:modId xmlns:p14="http://schemas.microsoft.com/office/powerpoint/2010/main" val="1206420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9" imgW="360" imgH="360" progId="TCLayout.ActiveDocument.1">
                  <p:embed/>
                </p:oleObj>
              </mc:Choice>
              <mc:Fallback>
                <p:oleObj name="think-cell Folie" r:id="rId19" imgW="360" imgH="360" progId="TCLayout.ActiveDocument.1">
                  <p:embed/>
                  <p:pic>
                    <p:nvPicPr>
                      <p:cNvPr id="2" name="Objekt 1" hidden="1">
                        <a:extLst>
                          <a:ext uri="{FF2B5EF4-FFF2-40B4-BE49-F238E27FC236}">
                            <a16:creationId xmlns:a16="http://schemas.microsoft.com/office/drawing/2014/main" id="{B5E57A14-CE6F-4EB0-8BCF-49F3799DE85E}"/>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026" name="Titelplatzhalter 1">
            <a:extLst>
              <a:ext uri="{FF2B5EF4-FFF2-40B4-BE49-F238E27FC236}">
                <a16:creationId xmlns:a16="http://schemas.microsoft.com/office/drawing/2014/main" id="{5D5473E4-565E-5B45-9A10-17CAB42A8834}"/>
              </a:ext>
            </a:extLst>
          </p:cNvPr>
          <p:cNvSpPr>
            <a:spLocks noGrp="1"/>
          </p:cNvSpPr>
          <p:nvPr>
            <p:ph type="title"/>
          </p:nvPr>
        </p:nvSpPr>
        <p:spPr bwMode="auto">
          <a:xfrm>
            <a:off x="479376" y="476672"/>
            <a:ext cx="1116124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Titelmasterformat</a:t>
            </a:r>
          </a:p>
        </p:txBody>
      </p:sp>
      <p:sp>
        <p:nvSpPr>
          <p:cNvPr id="1027" name="Textplatzhalter 2">
            <a:extLst>
              <a:ext uri="{FF2B5EF4-FFF2-40B4-BE49-F238E27FC236}">
                <a16:creationId xmlns:a16="http://schemas.microsoft.com/office/drawing/2014/main" id="{10A64EF5-B9D3-364D-A3C6-676737F820C0}"/>
              </a:ext>
            </a:extLst>
          </p:cNvPr>
          <p:cNvSpPr>
            <a:spLocks noGrp="1"/>
          </p:cNvSpPr>
          <p:nvPr>
            <p:ph type="body" idx="1"/>
          </p:nvPr>
        </p:nvSpPr>
        <p:spPr bwMode="auto">
          <a:xfrm>
            <a:off x="479376" y="1700808"/>
            <a:ext cx="11161240" cy="45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9" name="Datumsplatzhalter 3">
            <a:extLst>
              <a:ext uri="{FF2B5EF4-FFF2-40B4-BE49-F238E27FC236}">
                <a16:creationId xmlns:a16="http://schemas.microsoft.com/office/drawing/2014/main" id="{95FC08EB-39A3-5E4B-B8AE-F5C1A06FE098}"/>
              </a:ext>
            </a:extLst>
          </p:cNvPr>
          <p:cNvSpPr>
            <a:spLocks noGrp="1"/>
          </p:cNvSpPr>
          <p:nvPr>
            <p:ph type="dt" sz="half" idx="2"/>
          </p:nvPr>
        </p:nvSpPr>
        <p:spPr>
          <a:xfrm>
            <a:off x="1487489" y="6453360"/>
            <a:ext cx="504055" cy="216000"/>
          </a:xfrm>
          <a:prstGeom prst="rect">
            <a:avLst/>
          </a:prstGeom>
        </p:spPr>
        <p:txBody>
          <a:bodyPr lIns="0" tIns="0" rIns="0" bIns="0" anchor="ctr" anchorCtr="0"/>
          <a:lstStyle>
            <a:lvl1pPr algn="l" defTabSz="1038917" eaLnBrk="1" fontAlgn="auto" hangingPunct="1">
              <a:lnSpc>
                <a:spcPct val="100000"/>
              </a:lnSpc>
              <a:spcBef>
                <a:spcPts val="0"/>
              </a:spcBef>
              <a:spcAft>
                <a:spcPts val="800"/>
              </a:spcAft>
              <a:defRPr sz="700" b="0" i="0">
                <a:solidFill>
                  <a:schemeClr val="tx2"/>
                </a:solidFill>
                <a:latin typeface="+mj-lt"/>
                <a:ea typeface="+mn-ea"/>
                <a:cs typeface="+mn-cs"/>
              </a:defRPr>
            </a:lvl1pPr>
          </a:lstStyle>
          <a:p>
            <a:pPr>
              <a:defRPr/>
            </a:pPr>
            <a:fld id="{47B999BA-F3AB-4BF3-B022-4018D086DF71}" type="datetime1">
              <a:rPr lang="de-CH" smtClean="0"/>
              <a:t>12.04.2024</a:t>
            </a:fld>
            <a:endParaRPr lang="de-DE" dirty="0"/>
          </a:p>
        </p:txBody>
      </p:sp>
      <p:sp>
        <p:nvSpPr>
          <p:cNvPr id="20" name="Fußzeilenplatzhalter 4">
            <a:extLst>
              <a:ext uri="{FF2B5EF4-FFF2-40B4-BE49-F238E27FC236}">
                <a16:creationId xmlns:a16="http://schemas.microsoft.com/office/drawing/2014/main" id="{B82E4888-1C2A-1F4F-B57F-E934C3F18E52}"/>
              </a:ext>
            </a:extLst>
          </p:cNvPr>
          <p:cNvSpPr>
            <a:spLocks noGrp="1"/>
          </p:cNvSpPr>
          <p:nvPr>
            <p:ph type="ftr" sz="quarter" idx="3"/>
          </p:nvPr>
        </p:nvSpPr>
        <p:spPr>
          <a:xfrm>
            <a:off x="1991544" y="6453359"/>
            <a:ext cx="4896544" cy="216000"/>
          </a:xfrm>
          <a:prstGeom prst="rect">
            <a:avLst/>
          </a:prstGeom>
        </p:spPr>
        <p:txBody>
          <a:bodyPr vert="horz" wrap="square" lIns="0" tIns="0" rIns="0" bIns="0" numCol="1" anchor="ctr" anchorCtr="0" compatLnSpc="1">
            <a:prstTxWarp prst="textNoShape">
              <a:avLst/>
            </a:prstTxWarp>
          </a:bodyPr>
          <a:lstStyle>
            <a:lvl1pPr algn="l" eaLnBrk="1" hangingPunct="1">
              <a:lnSpc>
                <a:spcPct val="100000"/>
              </a:lnSpc>
              <a:spcBef>
                <a:spcPts val="0"/>
              </a:spcBef>
              <a:spcAft>
                <a:spcPts val="800"/>
              </a:spcAft>
              <a:defRPr sz="700" b="0" i="0">
                <a:solidFill>
                  <a:schemeClr val="tx2"/>
                </a:solidFill>
                <a:latin typeface="+mj-lt"/>
              </a:defRPr>
            </a:lvl1pPr>
          </a:lstStyle>
          <a:p>
            <a:pPr>
              <a:defRPr/>
            </a:pPr>
            <a:endParaRPr lang="de-DE" altLang="de-DE" dirty="0"/>
          </a:p>
        </p:txBody>
      </p:sp>
      <p:sp>
        <p:nvSpPr>
          <p:cNvPr id="21" name="Foliennummernplatzhalter 5">
            <a:extLst>
              <a:ext uri="{FF2B5EF4-FFF2-40B4-BE49-F238E27FC236}">
                <a16:creationId xmlns:a16="http://schemas.microsoft.com/office/drawing/2014/main" id="{0CBB8638-350E-EF40-8D79-C1D749BB822D}"/>
              </a:ext>
            </a:extLst>
          </p:cNvPr>
          <p:cNvSpPr>
            <a:spLocks noGrp="1"/>
          </p:cNvSpPr>
          <p:nvPr>
            <p:ph type="sldNum" sz="quarter" idx="4"/>
          </p:nvPr>
        </p:nvSpPr>
        <p:spPr>
          <a:xfrm>
            <a:off x="1199456" y="6453360"/>
            <a:ext cx="216024" cy="216000"/>
          </a:xfrm>
          <a:prstGeom prst="rect">
            <a:avLst/>
          </a:prstGeom>
        </p:spPr>
        <p:txBody>
          <a:bodyPr vert="horz" wrap="square" lIns="0" tIns="0" rIns="0" bIns="0" numCol="1" anchor="ctr" anchorCtr="0" compatLnSpc="1">
            <a:prstTxWarp prst="textNoShape">
              <a:avLst/>
            </a:prstTxWarp>
          </a:bodyPr>
          <a:lstStyle>
            <a:lvl1pPr algn="r" eaLnBrk="1" hangingPunct="1">
              <a:lnSpc>
                <a:spcPct val="100000"/>
              </a:lnSpc>
              <a:spcBef>
                <a:spcPts val="0"/>
              </a:spcBef>
              <a:spcAft>
                <a:spcPts val="800"/>
              </a:spcAft>
              <a:defRPr sz="700" b="1" i="0">
                <a:solidFill>
                  <a:schemeClr val="tx2"/>
                </a:solidFill>
                <a:latin typeface="+mj-lt"/>
              </a:defRPr>
            </a:lvl1pPr>
          </a:lstStyle>
          <a:p>
            <a:pPr>
              <a:defRPr/>
            </a:pPr>
            <a:fld id="{DE15152C-7E44-A94B-BCD8-272D3D1F368E}" type="slidenum">
              <a:rPr lang="de-DE" altLang="de-DE" smtClean="0"/>
              <a:pPr>
                <a:defRPr/>
              </a:pPr>
              <a:t>‹Nr.›</a:t>
            </a:fld>
            <a:endParaRPr lang="de-DE" altLang="de-DE" dirty="0"/>
          </a:p>
        </p:txBody>
      </p:sp>
      <p:pic>
        <p:nvPicPr>
          <p:cNvPr id="8" name="Grafik 5">
            <a:extLst>
              <a:ext uri="{FF2B5EF4-FFF2-40B4-BE49-F238E27FC236}">
                <a16:creationId xmlns:a16="http://schemas.microsoft.com/office/drawing/2014/main" id="{25E21941-F0AC-FA42-973C-214A5358820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479376" y="6435359"/>
            <a:ext cx="556736"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01597"/>
      </p:ext>
    </p:extLst>
  </p:cSld>
  <p:clrMap bg1="lt1" tx1="dk1" bg2="lt2" tx2="dk2" accent1="accent1" accent2="accent2" accent3="accent3" accent4="accent4" accent5="accent5" accent6="accent6" hlink="hlink" folHlink="folHlink"/>
  <p:sldLayoutIdLst>
    <p:sldLayoutId id="2147483720" r:id="rId1"/>
    <p:sldLayoutId id="2147483727" r:id="rId2"/>
    <p:sldLayoutId id="2147483728" r:id="rId3"/>
    <p:sldLayoutId id="2147483711" r:id="rId4"/>
    <p:sldLayoutId id="2147483723" r:id="rId5"/>
    <p:sldLayoutId id="2147483724" r:id="rId6"/>
    <p:sldLayoutId id="2147483722" r:id="rId7"/>
    <p:sldLayoutId id="2147483725" r:id="rId8"/>
    <p:sldLayoutId id="2147483667" r:id="rId9"/>
    <p:sldLayoutId id="2147483665" r:id="rId10"/>
    <p:sldLayoutId id="2147483668" r:id="rId11"/>
    <p:sldLayoutId id="2147483696" r:id="rId12"/>
    <p:sldLayoutId id="2147483718" r:id="rId13"/>
    <p:sldLayoutId id="2147483713" r:id="rId14"/>
    <p:sldLayoutId id="2147483672" r:id="rId15"/>
    <p:sldLayoutId id="2147483742" r:id="rId16"/>
  </p:sldLayoutIdLst>
  <p:hf sldNum="0" hdr="0" ftr="0" dt="0"/>
  <p:txStyles>
    <p:title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p:titleStyle>
    <p:body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de-DE"/>
      </a:defPPr>
      <a:lvl1pPr marL="0" algn="l" defTabSz="1038917" rtl="0" eaLnBrk="1" latinLnBrk="0" hangingPunct="1">
        <a:defRPr sz="2133" kern="1200">
          <a:solidFill>
            <a:schemeClr val="tx1"/>
          </a:solidFill>
          <a:latin typeface="+mn-lt"/>
          <a:ea typeface="+mn-ea"/>
          <a:cs typeface="+mn-cs"/>
        </a:defRPr>
      </a:lvl1pPr>
      <a:lvl2pPr marL="519458" algn="l" defTabSz="1038917" rtl="0" eaLnBrk="1" latinLnBrk="0" hangingPunct="1">
        <a:defRPr sz="2133" kern="1200">
          <a:solidFill>
            <a:schemeClr val="tx1"/>
          </a:solidFill>
          <a:latin typeface="+mn-lt"/>
          <a:ea typeface="+mn-ea"/>
          <a:cs typeface="+mn-cs"/>
        </a:defRPr>
      </a:lvl2pPr>
      <a:lvl3pPr marL="1038917" algn="l" defTabSz="1038917" rtl="0" eaLnBrk="1" latinLnBrk="0" hangingPunct="1">
        <a:defRPr sz="2133" kern="1200">
          <a:solidFill>
            <a:schemeClr val="tx1"/>
          </a:solidFill>
          <a:latin typeface="+mn-lt"/>
          <a:ea typeface="+mn-ea"/>
          <a:cs typeface="+mn-cs"/>
        </a:defRPr>
      </a:lvl3pPr>
      <a:lvl4pPr marL="1558376" algn="l" defTabSz="1038917" rtl="0" eaLnBrk="1" latinLnBrk="0" hangingPunct="1">
        <a:defRPr sz="2133" kern="1200">
          <a:solidFill>
            <a:schemeClr val="tx1"/>
          </a:solidFill>
          <a:latin typeface="+mn-lt"/>
          <a:ea typeface="+mn-ea"/>
          <a:cs typeface="+mn-cs"/>
        </a:defRPr>
      </a:lvl4pPr>
      <a:lvl5pPr marL="2077835" algn="l" defTabSz="1038917" rtl="0" eaLnBrk="1" latinLnBrk="0" hangingPunct="1">
        <a:defRPr sz="2133" kern="1200">
          <a:solidFill>
            <a:schemeClr val="tx1"/>
          </a:solidFill>
          <a:latin typeface="+mn-lt"/>
          <a:ea typeface="+mn-ea"/>
          <a:cs typeface="+mn-cs"/>
        </a:defRPr>
      </a:lvl5pPr>
      <a:lvl6pPr marL="2597294" algn="l" defTabSz="1038917" rtl="0" eaLnBrk="1" latinLnBrk="0" hangingPunct="1">
        <a:defRPr sz="2133" kern="1200">
          <a:solidFill>
            <a:schemeClr val="tx1"/>
          </a:solidFill>
          <a:latin typeface="+mn-lt"/>
          <a:ea typeface="+mn-ea"/>
          <a:cs typeface="+mn-cs"/>
        </a:defRPr>
      </a:lvl6pPr>
      <a:lvl7pPr marL="3116753" algn="l" defTabSz="1038917" rtl="0" eaLnBrk="1" latinLnBrk="0" hangingPunct="1">
        <a:defRPr sz="2133" kern="1200">
          <a:solidFill>
            <a:schemeClr val="tx1"/>
          </a:solidFill>
          <a:latin typeface="+mn-lt"/>
          <a:ea typeface="+mn-ea"/>
          <a:cs typeface="+mn-cs"/>
        </a:defRPr>
      </a:lvl7pPr>
      <a:lvl8pPr marL="3636212" algn="l" defTabSz="1038917" rtl="0" eaLnBrk="1" latinLnBrk="0" hangingPunct="1">
        <a:defRPr sz="2133" kern="1200">
          <a:solidFill>
            <a:schemeClr val="tx1"/>
          </a:solidFill>
          <a:latin typeface="+mn-lt"/>
          <a:ea typeface="+mn-ea"/>
          <a:cs typeface="+mn-cs"/>
        </a:defRPr>
      </a:lvl8pPr>
      <a:lvl9pPr marL="4155671" algn="l" defTabSz="1038917"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33" userDrawn="1">
          <p15:clr>
            <a:srgbClr val="F26B43"/>
          </p15:clr>
        </p15:guide>
        <p15:guide id="3" orient="horz" pos="1071" userDrawn="1">
          <p15:clr>
            <a:srgbClr val="F26B43"/>
          </p15:clr>
        </p15:guide>
        <p15:guide id="4" orient="horz" pos="3929" userDrawn="1">
          <p15:clr>
            <a:srgbClr val="F26B43"/>
          </p15:clr>
        </p15:guide>
        <p15:guide id="5"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hyperlink" Target="https://www.wir.ch/it/lserfi" TargetMode="Externa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31.jpg"/><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32.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7.svg"/><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36.png"/><Relationship Id="rId5" Type="http://schemas.openxmlformats.org/officeDocument/2006/relationships/chart" Target="../charts/chart4.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9.xml"/><Relationship Id="rId1" Type="http://schemas.openxmlformats.org/officeDocument/2006/relationships/tags" Target="../tags/tag14.xml"/><Relationship Id="rId5" Type="http://schemas.openxmlformats.org/officeDocument/2006/relationships/chart" Target="../charts/chart5.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amnistreasury.com/de/fremdwaehrungen-internationale-zahlungen-kmu/" TargetMode="External"/><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image" Target="../media/image38.png"/><Relationship Id="rId5" Type="http://schemas.openxmlformats.org/officeDocument/2006/relationships/image" Target="../media/image29.e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5.xml"/><Relationship Id="rId1" Type="http://schemas.openxmlformats.org/officeDocument/2006/relationships/tags" Target="../tags/tag17.xml"/><Relationship Id="rId5" Type="http://schemas.openxmlformats.org/officeDocument/2006/relationships/image" Target="../media/image38.pn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5.xml"/><Relationship Id="rId1" Type="http://schemas.openxmlformats.org/officeDocument/2006/relationships/tags" Target="../tags/tag18.xml"/><Relationship Id="rId5" Type="http://schemas.openxmlformats.org/officeDocument/2006/relationships/image" Target="../media/image38.png"/><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tags" Target="../tags/tag19.xml"/><Relationship Id="rId5" Type="http://schemas.openxmlformats.org/officeDocument/2006/relationships/image" Target="../media/image38.png"/><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5.xml"/><Relationship Id="rId1" Type="http://schemas.openxmlformats.org/officeDocument/2006/relationships/tags" Target="../tags/tag20.xml"/><Relationship Id="rId5" Type="http://schemas.openxmlformats.org/officeDocument/2006/relationships/image" Target="../media/image38.pn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5.xml"/><Relationship Id="rId1" Type="http://schemas.openxmlformats.org/officeDocument/2006/relationships/tags" Target="../tags/tag21.xml"/><Relationship Id="rId5" Type="http://schemas.openxmlformats.org/officeDocument/2006/relationships/image" Target="../media/image38.png"/><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image" Target="../media/image38.png"/><Relationship Id="rId5" Type="http://schemas.openxmlformats.org/officeDocument/2006/relationships/image" Target="../media/image29.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notesSlide" Target="../notesSlides/notesSlide13.xml"/><Relationship Id="rId7" Type="http://schemas.openxmlformats.org/officeDocument/2006/relationships/hyperlink" Target="https://amnistreasury.com/de" TargetMode="External"/><Relationship Id="rId12" Type="http://schemas.openxmlformats.org/officeDocument/2006/relationships/image" Target="../media/image42.png"/><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29.emf"/><Relationship Id="rId10" Type="http://schemas.openxmlformats.org/officeDocument/2006/relationships/hyperlink" Target="https://app.amnistreasury.com/create-a-wir-account" TargetMode="External"/><Relationship Id="rId4" Type="http://schemas.openxmlformats.org/officeDocument/2006/relationships/oleObject" Target="../embeddings/oleObject22.bin"/><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6.xml"/><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24.xml"/><Relationship Id="rId6" Type="http://schemas.openxmlformats.org/officeDocument/2006/relationships/image" Target="../media/image45.png"/><Relationship Id="rId11" Type="http://schemas.openxmlformats.org/officeDocument/2006/relationships/image" Target="../media/image53.png"/><Relationship Id="rId5" Type="http://schemas.openxmlformats.org/officeDocument/2006/relationships/image" Target="../media/image48.emf"/><Relationship Id="rId10" Type="http://schemas.openxmlformats.org/officeDocument/2006/relationships/image" Target="../media/image52.png"/><Relationship Id="rId4" Type="http://schemas.openxmlformats.org/officeDocument/2006/relationships/oleObject" Target="../embeddings/oleObject23.bin"/><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3.bin"/><Relationship Id="rId7" Type="http://schemas.openxmlformats.org/officeDocument/2006/relationships/image" Target="../media/image19.jp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em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240E6135-F520-4DFF-9EAE-4BF16DB26EA9}"/>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32" name="Bildplatzhalter 31">
            <a:extLst>
              <a:ext uri="{FF2B5EF4-FFF2-40B4-BE49-F238E27FC236}">
                <a16:creationId xmlns:a16="http://schemas.microsoft.com/office/drawing/2014/main" id="{69770FAB-4275-6046-8068-771C0ABEA6E0}"/>
              </a:ext>
            </a:extLst>
          </p:cNvPr>
          <p:cNvSpPr>
            <a:spLocks noGrp="1"/>
          </p:cNvSpPr>
          <p:nvPr>
            <p:ph type="pic" sz="quarter" idx="19"/>
          </p:nvPr>
        </p:nvSpPr>
        <p:spPr/>
        <p:txBody>
          <a:bodyPr/>
          <a:lstStyle/>
          <a:p>
            <a:endParaRPr lang="de-CH"/>
          </a:p>
        </p:txBody>
      </p:sp>
      <p:sp>
        <p:nvSpPr>
          <p:cNvPr id="3" name="Textplatzhalter 2">
            <a:extLst>
              <a:ext uri="{FF2B5EF4-FFF2-40B4-BE49-F238E27FC236}">
                <a16:creationId xmlns:a16="http://schemas.microsoft.com/office/drawing/2014/main" id="{43E16BD3-25A6-4849-91C0-1C1C4D1BBC89}"/>
              </a:ext>
            </a:extLst>
          </p:cNvPr>
          <p:cNvSpPr>
            <a:spLocks noGrp="1"/>
          </p:cNvSpPr>
          <p:nvPr>
            <p:ph type="body" sz="quarter" idx="12"/>
          </p:nvPr>
        </p:nvSpPr>
        <p:spPr>
          <a:xfrm>
            <a:off x="1558924" y="5486400"/>
            <a:ext cx="5473180" cy="1078995"/>
          </a:xfrm>
        </p:spPr>
        <p:txBody>
          <a:bodyPr/>
          <a:lstStyle/>
          <a:p>
            <a:r>
              <a:rPr lang="it-CH" dirty="0"/>
              <a:t>Nome, cognome del consulente clienti</a:t>
            </a:r>
          </a:p>
          <a:p>
            <a:r>
              <a:rPr lang="it-CH" dirty="0"/>
              <a:t>Nome, cognome degli interlocutori</a:t>
            </a:r>
          </a:p>
          <a:p>
            <a:r>
              <a:rPr lang="it-CH" dirty="0"/>
              <a:t>Luogo, data</a:t>
            </a:r>
          </a:p>
        </p:txBody>
      </p:sp>
      <p:sp>
        <p:nvSpPr>
          <p:cNvPr id="4" name="Textplatzhalter 3">
            <a:extLst>
              <a:ext uri="{FF2B5EF4-FFF2-40B4-BE49-F238E27FC236}">
                <a16:creationId xmlns:a16="http://schemas.microsoft.com/office/drawing/2014/main" id="{2BD9EA5B-C46B-3E4D-A554-11ED4499612D}"/>
              </a:ext>
            </a:extLst>
          </p:cNvPr>
          <p:cNvSpPr>
            <a:spLocks noGrp="1"/>
          </p:cNvSpPr>
          <p:nvPr>
            <p:ph type="body" sz="quarter" idx="20"/>
          </p:nvPr>
        </p:nvSpPr>
        <p:spPr>
          <a:xfrm>
            <a:off x="1558925" y="4047111"/>
            <a:ext cx="9060384" cy="1326105"/>
          </a:xfrm>
        </p:spPr>
        <p:txBody>
          <a:bodyPr/>
          <a:lstStyle/>
          <a:p>
            <a:r>
              <a:rPr lang="it-CH" dirty="0">
                <a:latin typeface="+mn-lt"/>
              </a:rPr>
              <a:t>Titolo del colloquio,</a:t>
            </a:r>
            <a:r>
              <a:rPr lang="it-CH" dirty="0"/>
              <a:t> p. es.: Analisi della </a:t>
            </a:r>
          </a:p>
          <a:p>
            <a:r>
              <a:rPr lang="it-CH" dirty="0"/>
              <a:t>situazione con [nome dell’azienda]</a:t>
            </a:r>
          </a:p>
        </p:txBody>
      </p:sp>
      <p:sp>
        <p:nvSpPr>
          <p:cNvPr id="11" name="Textplatzhalter 10">
            <a:extLst>
              <a:ext uri="{FF2B5EF4-FFF2-40B4-BE49-F238E27FC236}">
                <a16:creationId xmlns:a16="http://schemas.microsoft.com/office/drawing/2014/main" id="{198DCC86-07EE-0E47-B8D1-D5EF190F5C7B}"/>
              </a:ext>
            </a:extLst>
          </p:cNvPr>
          <p:cNvSpPr>
            <a:spLocks noGrp="1"/>
          </p:cNvSpPr>
          <p:nvPr>
            <p:ph type="body" sz="quarter" idx="21"/>
          </p:nvPr>
        </p:nvSpPr>
        <p:spPr>
          <a:xfrm rot="16200000">
            <a:off x="11334983" y="5596317"/>
            <a:ext cx="514581" cy="1199455"/>
          </a:xfrm>
        </p:spPr>
        <p:txBody>
          <a:bodyPr/>
          <a:lstStyle/>
          <a:p>
            <a:r>
              <a:rPr lang="it-CH" dirty="0">
                <a:solidFill>
                  <a:schemeClr val="accent1"/>
                </a:solidFill>
              </a:rPr>
              <a:t>wir</a:t>
            </a:r>
            <a:r>
              <a:rPr lang="it-CH" dirty="0"/>
              <a:t>.ch</a:t>
            </a:r>
          </a:p>
        </p:txBody>
      </p:sp>
      <p:grpSp>
        <p:nvGrpSpPr>
          <p:cNvPr id="10" name="Gruppieren 9">
            <a:extLst>
              <a:ext uri="{FF2B5EF4-FFF2-40B4-BE49-F238E27FC236}">
                <a16:creationId xmlns:a16="http://schemas.microsoft.com/office/drawing/2014/main" id="{9F04AEC3-BC22-4FA0-9386-2480C6E12A73}"/>
              </a:ext>
            </a:extLst>
          </p:cNvPr>
          <p:cNvGrpSpPr/>
          <p:nvPr/>
        </p:nvGrpSpPr>
        <p:grpSpPr>
          <a:xfrm>
            <a:off x="-1" y="578218"/>
            <a:ext cx="1847527" cy="798612"/>
            <a:chOff x="1" y="575692"/>
            <a:chExt cx="1847527" cy="798612"/>
          </a:xfrm>
        </p:grpSpPr>
        <p:pic>
          <p:nvPicPr>
            <p:cNvPr id="12" name="Picture 11" descr="tile_paper_medgray">
              <a:extLst>
                <a:ext uri="{FF2B5EF4-FFF2-40B4-BE49-F238E27FC236}">
                  <a16:creationId xmlns:a16="http://schemas.microsoft.com/office/drawing/2014/main" id="{54154801-4580-479E-B456-EF7512BBDE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5">
              <a:extLst>
                <a:ext uri="{FF2B5EF4-FFF2-40B4-BE49-F238E27FC236}">
                  <a16:creationId xmlns:a16="http://schemas.microsoft.com/office/drawing/2014/main" id="{0754BF7C-1BDD-4732-9159-5D412F5C30FF}"/>
                </a:ext>
              </a:extLst>
            </p:cNvPr>
            <p:cNvPicPr>
              <a:picLocks noChangeAspect="1"/>
            </p:cNvPicPr>
            <p:nvPr/>
          </p:nvPicPr>
          <p:blipFill>
            <a:blip r:embed="rId4"/>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347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E3939AB-5EFB-4A14-A6D0-5C77B489FA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FE3939AB-5EFB-4A14-A6D0-5C77B489FA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0" name="Rechteck 39">
            <a:extLst>
              <a:ext uri="{FF2B5EF4-FFF2-40B4-BE49-F238E27FC236}">
                <a16:creationId xmlns:a16="http://schemas.microsoft.com/office/drawing/2014/main" id="{1CD618A6-311D-464C-88D8-4F39C6A1C5AA}"/>
              </a:ext>
            </a:extLst>
          </p:cNvPr>
          <p:cNvSpPr/>
          <p:nvPr/>
        </p:nvSpPr>
        <p:spPr>
          <a:xfrm>
            <a:off x="8137437" y="3800185"/>
            <a:ext cx="3506882" cy="313792"/>
          </a:xfrm>
          <a:prstGeom prst="rect">
            <a:avLst/>
          </a:prstGeom>
          <a:solidFill>
            <a:srgbClr val="6289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spcAft>
                <a:spcPts val="600"/>
              </a:spcAft>
            </a:pPr>
            <a:endParaRPr lang="it-CH" sz="1600" dirty="0">
              <a:solidFill>
                <a:schemeClr val="tx2"/>
              </a:solidFill>
              <a:latin typeface="+mj-lt"/>
            </a:endParaRPr>
          </a:p>
        </p:txBody>
      </p:sp>
      <p:sp>
        <p:nvSpPr>
          <p:cNvPr id="39" name="Rechteck 38">
            <a:extLst>
              <a:ext uri="{FF2B5EF4-FFF2-40B4-BE49-F238E27FC236}">
                <a16:creationId xmlns:a16="http://schemas.microsoft.com/office/drawing/2014/main" id="{B7470442-CD1F-464D-A205-03B122166D89}"/>
              </a:ext>
            </a:extLst>
          </p:cNvPr>
          <p:cNvSpPr/>
          <p:nvPr/>
        </p:nvSpPr>
        <p:spPr>
          <a:xfrm>
            <a:off x="4308743" y="3815968"/>
            <a:ext cx="3506882" cy="313792"/>
          </a:xfrm>
          <a:prstGeom prst="rect">
            <a:avLst/>
          </a:prstGeom>
          <a:solidFill>
            <a:srgbClr val="6289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spcAft>
                <a:spcPts val="600"/>
              </a:spcAft>
            </a:pPr>
            <a:endParaRPr lang="it-CH" sz="1600" dirty="0">
              <a:solidFill>
                <a:schemeClr val="tx2"/>
              </a:solidFill>
              <a:latin typeface="+mj-lt"/>
            </a:endParaRPr>
          </a:p>
        </p:txBody>
      </p:sp>
      <p:sp>
        <p:nvSpPr>
          <p:cNvPr id="33" name="Rechteck 32">
            <a:extLst>
              <a:ext uri="{FF2B5EF4-FFF2-40B4-BE49-F238E27FC236}">
                <a16:creationId xmlns:a16="http://schemas.microsoft.com/office/drawing/2014/main" id="{408D7731-D071-4F25-B152-AD70A8B8E76B}"/>
              </a:ext>
            </a:extLst>
          </p:cNvPr>
          <p:cNvSpPr/>
          <p:nvPr/>
        </p:nvSpPr>
        <p:spPr>
          <a:xfrm>
            <a:off x="462575" y="3813542"/>
            <a:ext cx="3558441" cy="309808"/>
          </a:xfrm>
          <a:prstGeom prst="rect">
            <a:avLst/>
          </a:prstGeom>
          <a:solidFill>
            <a:srgbClr val="6289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spcAft>
                <a:spcPts val="600"/>
              </a:spcAft>
            </a:pPr>
            <a:endParaRPr lang="it-CH" sz="1600" dirty="0">
              <a:solidFill>
                <a:schemeClr val="tx2"/>
              </a:solidFill>
              <a:latin typeface="+mj-lt"/>
            </a:endParaRPr>
          </a:p>
        </p:txBody>
      </p:sp>
      <p:sp>
        <p:nvSpPr>
          <p:cNvPr id="41" name="Rechteck 40">
            <a:extLst>
              <a:ext uri="{FF2B5EF4-FFF2-40B4-BE49-F238E27FC236}">
                <a16:creationId xmlns:a16="http://schemas.microsoft.com/office/drawing/2014/main" id="{2C3DC937-7D4C-4F0F-8394-CD595B3BDD10}"/>
              </a:ext>
            </a:extLst>
          </p:cNvPr>
          <p:cNvSpPr/>
          <p:nvPr/>
        </p:nvSpPr>
        <p:spPr>
          <a:xfrm>
            <a:off x="4310928" y="4127333"/>
            <a:ext cx="3506882" cy="1654022"/>
          </a:xfrm>
          <a:prstGeom prst="rect">
            <a:avLst/>
          </a:prstGeom>
          <a:solidFill>
            <a:srgbClr val="C8D6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spcAft>
                <a:spcPts val="600"/>
              </a:spcAft>
            </a:pPr>
            <a:endParaRPr lang="it-CH" sz="1600" dirty="0">
              <a:solidFill>
                <a:schemeClr val="tx2"/>
              </a:solidFill>
              <a:latin typeface="+mj-lt"/>
            </a:endParaRPr>
          </a:p>
        </p:txBody>
      </p:sp>
      <p:sp>
        <p:nvSpPr>
          <p:cNvPr id="34" name="Rechteck 33">
            <a:extLst>
              <a:ext uri="{FF2B5EF4-FFF2-40B4-BE49-F238E27FC236}">
                <a16:creationId xmlns:a16="http://schemas.microsoft.com/office/drawing/2014/main" id="{587DEF85-C13D-4887-BCF1-6535F3A2C18D}"/>
              </a:ext>
            </a:extLst>
          </p:cNvPr>
          <p:cNvSpPr/>
          <p:nvPr/>
        </p:nvSpPr>
        <p:spPr>
          <a:xfrm>
            <a:off x="458744" y="4127335"/>
            <a:ext cx="3562272" cy="1654020"/>
          </a:xfrm>
          <a:prstGeom prst="rect">
            <a:avLst/>
          </a:prstGeom>
          <a:solidFill>
            <a:srgbClr val="C8D6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spcAft>
                <a:spcPts val="600"/>
              </a:spcAft>
            </a:pPr>
            <a:endParaRPr lang="it-CH" sz="1600" dirty="0">
              <a:solidFill>
                <a:schemeClr val="tx2"/>
              </a:solidFill>
              <a:latin typeface="+mj-lt"/>
            </a:endParaRPr>
          </a:p>
        </p:txBody>
      </p:sp>
      <p:sp>
        <p:nvSpPr>
          <p:cNvPr id="53" name="Rechteck 52">
            <a:extLst>
              <a:ext uri="{FF2B5EF4-FFF2-40B4-BE49-F238E27FC236}">
                <a16:creationId xmlns:a16="http://schemas.microsoft.com/office/drawing/2014/main" id="{A257CAE4-4ACB-40A6-8E73-5EFE79DC8A55}"/>
              </a:ext>
            </a:extLst>
          </p:cNvPr>
          <p:cNvSpPr/>
          <p:nvPr/>
        </p:nvSpPr>
        <p:spPr>
          <a:xfrm>
            <a:off x="8133734" y="4106833"/>
            <a:ext cx="3506882" cy="1674522"/>
          </a:xfrm>
          <a:prstGeom prst="rect">
            <a:avLst/>
          </a:prstGeom>
          <a:solidFill>
            <a:srgbClr val="C8D6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spcAft>
                <a:spcPts val="600"/>
              </a:spcAft>
            </a:pPr>
            <a:endParaRPr lang="it-CH" sz="1600" dirty="0">
              <a:solidFill>
                <a:schemeClr val="tx2"/>
              </a:solidFill>
              <a:latin typeface="+mj-lt"/>
            </a:endParaRPr>
          </a:p>
        </p:txBody>
      </p:sp>
      <p:sp>
        <p:nvSpPr>
          <p:cNvPr id="36" name="Textfeld 1">
            <a:extLst>
              <a:ext uri="{FF2B5EF4-FFF2-40B4-BE49-F238E27FC236}">
                <a16:creationId xmlns:a16="http://schemas.microsoft.com/office/drawing/2014/main" id="{40E8E343-527C-4FA3-8AF6-B0C49C62C4E3}"/>
              </a:ext>
            </a:extLst>
          </p:cNvPr>
          <p:cNvSpPr txBox="1"/>
          <p:nvPr/>
        </p:nvSpPr>
        <p:spPr>
          <a:xfrm>
            <a:off x="509120" y="3861048"/>
            <a:ext cx="3562272" cy="17568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300"/>
              </a:lnSpc>
            </a:pPr>
            <a:r>
              <a:rPr lang="it-CH" sz="1300" b="1" i="0" u="none" strike="noStrike" baseline="0" dirty="0">
                <a:solidFill>
                  <a:schemeClr val="bg1"/>
                </a:solidFill>
                <a:latin typeface="HelveticaNeueLTPro-Roman"/>
              </a:rPr>
              <a:t>Condizioni</a:t>
            </a:r>
          </a:p>
          <a:p>
            <a:pPr algn="l">
              <a:lnSpc>
                <a:spcPts val="1300"/>
              </a:lnSpc>
            </a:pPr>
            <a:endParaRPr lang="it-CH" sz="1100" b="1" i="0" u="none" strike="noStrike" baseline="0" dirty="0">
              <a:solidFill>
                <a:srgbClr val="7D8387"/>
              </a:solidFill>
              <a:latin typeface="HelveticaNeueLTPro-Roman"/>
            </a:endParaRPr>
          </a:p>
          <a:p>
            <a:pPr marL="171450" lvl="0" indent="-171450" defTabSz="933450">
              <a:lnSpc>
                <a:spcPts val="1700"/>
              </a:lnSpc>
              <a:spcAft>
                <a:spcPts val="50"/>
              </a:spcAft>
              <a:buClr>
                <a:srgbClr val="6289A2"/>
              </a:buClr>
              <a:buFont typeface="Wingdings" panose="05000000000000000000" pitchFamily="2" charset="2"/>
              <a:buChar char="v"/>
            </a:pPr>
            <a:r>
              <a:rPr lang="it-CH" sz="900" dirty="0">
                <a:solidFill>
                  <a:schemeClr val="bg2">
                    <a:lumMod val="50000"/>
                  </a:schemeClr>
                </a:solidFill>
                <a:latin typeface="+mj-lt"/>
              </a:rPr>
              <a:t>Commissione di acquisto/vendita:</a:t>
            </a:r>
            <a:br>
              <a:rPr lang="it-CH" sz="900" dirty="0">
                <a:solidFill>
                  <a:schemeClr val="bg2">
                    <a:lumMod val="50000"/>
                  </a:schemeClr>
                </a:solidFill>
                <a:latin typeface="+mj-lt"/>
              </a:rPr>
            </a:br>
            <a:r>
              <a:rPr lang="it-CH" sz="900" dirty="0">
                <a:solidFill>
                  <a:schemeClr val="bg2">
                    <a:lumMod val="50000"/>
                  </a:schemeClr>
                </a:solidFill>
                <a:latin typeface="+mj-lt"/>
              </a:rPr>
              <a:t>0,25% del corso (min. CHF 20) </a:t>
            </a:r>
          </a:p>
          <a:p>
            <a:pPr marL="171450" lvl="0" indent="-171450" defTabSz="933450">
              <a:lnSpc>
                <a:spcPts val="1700"/>
              </a:lnSpc>
              <a:spcAft>
                <a:spcPts val="50"/>
              </a:spcAft>
              <a:buClr>
                <a:srgbClr val="6289A2"/>
              </a:buClr>
              <a:buFont typeface="Wingdings" panose="05000000000000000000" pitchFamily="2" charset="2"/>
              <a:buChar char="v"/>
            </a:pPr>
            <a:r>
              <a:rPr lang="it-CH" sz="900" dirty="0">
                <a:solidFill>
                  <a:schemeClr val="bg2">
                    <a:lumMod val="50000"/>
                  </a:schemeClr>
                </a:solidFill>
                <a:latin typeface="+mj-lt"/>
              </a:rPr>
              <a:t>Tassa di bollo federale: 0,075% del corso </a:t>
            </a:r>
          </a:p>
          <a:p>
            <a:pPr marL="171450" lvl="0" indent="-171450" defTabSz="933450">
              <a:lnSpc>
                <a:spcPts val="1700"/>
              </a:lnSpc>
              <a:spcAft>
                <a:spcPts val="50"/>
              </a:spcAft>
              <a:buClr>
                <a:srgbClr val="6289A2"/>
              </a:buClr>
              <a:buFont typeface="Wingdings" panose="05000000000000000000" pitchFamily="2" charset="2"/>
              <a:buChar char="v"/>
            </a:pPr>
            <a:r>
              <a:rPr lang="it-CH" sz="900" dirty="0">
                <a:solidFill>
                  <a:schemeClr val="bg2">
                    <a:lumMod val="50000"/>
                  </a:schemeClr>
                </a:solidFill>
                <a:latin typeface="+mj-lt"/>
              </a:rPr>
              <a:t>Trasferimento interno da un deposito all'altro: CHF 20 </a:t>
            </a:r>
          </a:p>
          <a:p>
            <a:pPr marL="171450" lvl="0" indent="-171450" defTabSz="933450">
              <a:lnSpc>
                <a:spcPts val="1700"/>
              </a:lnSpc>
              <a:spcAft>
                <a:spcPts val="50"/>
              </a:spcAft>
              <a:buClr>
                <a:srgbClr val="6289A2"/>
              </a:buClr>
              <a:buFont typeface="Wingdings" panose="05000000000000000000" pitchFamily="2" charset="2"/>
              <a:buChar char="v"/>
            </a:pPr>
            <a:r>
              <a:rPr lang="it-CH" sz="900" dirty="0">
                <a:solidFill>
                  <a:schemeClr val="bg2">
                    <a:lumMod val="50000"/>
                  </a:schemeClr>
                </a:solidFill>
                <a:latin typeface="+mj-lt"/>
              </a:rPr>
              <a:t>Trasferimento a un deposito presso una banca terza: CHF 100</a:t>
            </a:r>
          </a:p>
          <a:p>
            <a:pPr marL="171450" lvl="0" indent="-171450" defTabSz="933450">
              <a:lnSpc>
                <a:spcPts val="1700"/>
              </a:lnSpc>
              <a:spcAft>
                <a:spcPts val="50"/>
              </a:spcAft>
              <a:buClr>
                <a:srgbClr val="6289A2"/>
              </a:buClr>
              <a:buFont typeface="Wingdings" panose="05000000000000000000" pitchFamily="2" charset="2"/>
              <a:buChar char="v"/>
            </a:pPr>
            <a:r>
              <a:rPr lang="it-CH" sz="900" dirty="0">
                <a:solidFill>
                  <a:schemeClr val="bg2">
                    <a:lumMod val="50000"/>
                  </a:schemeClr>
                </a:solidFill>
                <a:latin typeface="+mj-lt"/>
              </a:rPr>
              <a:t>Tenuta del deposito presso la Banca WIR: gratuita</a:t>
            </a:r>
          </a:p>
        </p:txBody>
      </p:sp>
      <p:sp>
        <p:nvSpPr>
          <p:cNvPr id="21" name="Textfeld 20">
            <a:extLst>
              <a:ext uri="{FF2B5EF4-FFF2-40B4-BE49-F238E27FC236}">
                <a16:creationId xmlns:a16="http://schemas.microsoft.com/office/drawing/2014/main" id="{C1586EB4-4CF7-44E2-9830-B01525FEBA75}"/>
              </a:ext>
            </a:extLst>
          </p:cNvPr>
          <p:cNvSpPr txBox="1"/>
          <p:nvPr/>
        </p:nvSpPr>
        <p:spPr bwMode="auto">
          <a:xfrm>
            <a:off x="4383146" y="3860074"/>
            <a:ext cx="3333197"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ts val="1300"/>
              </a:lnSpc>
            </a:pPr>
            <a:r>
              <a:rPr lang="it-CH" sz="1300" b="1" i="0" u="none" strike="noStrike" baseline="0" dirty="0">
                <a:solidFill>
                  <a:schemeClr val="bg1"/>
                </a:solidFill>
                <a:latin typeface="HelveticaNeueLTPro-Roman"/>
              </a:rPr>
              <a:t>Performance</a:t>
            </a:r>
          </a:p>
        </p:txBody>
      </p:sp>
      <p:sp>
        <p:nvSpPr>
          <p:cNvPr id="31" name="Textfeld 30">
            <a:extLst>
              <a:ext uri="{FF2B5EF4-FFF2-40B4-BE49-F238E27FC236}">
                <a16:creationId xmlns:a16="http://schemas.microsoft.com/office/drawing/2014/main" id="{976657D6-1C1E-4614-BC44-21DA6ED22E80}"/>
              </a:ext>
            </a:extLst>
          </p:cNvPr>
          <p:cNvSpPr txBox="1"/>
          <p:nvPr/>
        </p:nvSpPr>
        <p:spPr bwMode="auto">
          <a:xfrm>
            <a:off x="7176120" y="476672"/>
            <a:ext cx="4398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defRPr sz="1200" b="0" i="0" u="none" strike="noStrike" baseline="0">
                <a:solidFill>
                  <a:srgbClr val="7D8387"/>
                </a:solidFill>
                <a:latin typeface="HelveticaNeueLTPro-Roman"/>
              </a:defRPr>
            </a:lvl1pPr>
          </a:lstStyle>
          <a:p>
            <a:r>
              <a:rPr lang="it-IT" sz="1100" b="1" dirty="0"/>
              <a:t>Andamento del buono di partecipazione rispetto all’indice bancario SPI </a:t>
            </a:r>
            <a:r>
              <a:rPr lang="it-CH" sz="900" b="1" dirty="0"/>
              <a:t>(10 anni*)</a:t>
            </a:r>
          </a:p>
        </p:txBody>
      </p:sp>
      <p:sp>
        <p:nvSpPr>
          <p:cNvPr id="18" name="Textfeld 17">
            <a:extLst>
              <a:ext uri="{FF2B5EF4-FFF2-40B4-BE49-F238E27FC236}">
                <a16:creationId xmlns:a16="http://schemas.microsoft.com/office/drawing/2014/main" id="{D349B002-005B-440E-A107-BB81056F8164}"/>
              </a:ext>
            </a:extLst>
          </p:cNvPr>
          <p:cNvSpPr txBox="1"/>
          <p:nvPr/>
        </p:nvSpPr>
        <p:spPr bwMode="auto">
          <a:xfrm>
            <a:off x="407367" y="1040249"/>
            <a:ext cx="5986373"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gn="l">
              <a:lnSpc>
                <a:spcPts val="1300"/>
              </a:lnSpc>
            </a:pPr>
            <a:r>
              <a:rPr lang="it-CH" sz="1100" b="1" i="0" u="none" strike="noStrike" baseline="0" dirty="0">
                <a:solidFill>
                  <a:schemeClr val="bg1">
                    <a:lumMod val="50000"/>
                  </a:schemeClr>
                </a:solidFill>
                <a:latin typeface="+mj-lt"/>
              </a:rPr>
              <a:t>Il buono di partecipazione della Banca WIR </a:t>
            </a:r>
            <a:r>
              <a:rPr lang="it-CH" sz="1100" b="1" i="0" u="none" strike="noStrike" baseline="0" err="1">
                <a:solidFill>
                  <a:schemeClr val="bg1">
                    <a:lumMod val="50000"/>
                  </a:schemeClr>
                </a:solidFill>
                <a:latin typeface="+mj-lt"/>
              </a:rPr>
              <a:t>soc</a:t>
            </a:r>
            <a:r>
              <a:rPr lang="it-CH" sz="1100" b="1" i="0" u="none" strike="noStrike" baseline="0" dirty="0">
                <a:solidFill>
                  <a:schemeClr val="bg1">
                    <a:lumMod val="50000"/>
                  </a:schemeClr>
                </a:solidFill>
                <a:latin typeface="+mj-lt"/>
              </a:rPr>
              <a:t>. cooperativa è un </a:t>
            </a:r>
            <a:br>
              <a:rPr lang="it-CH" sz="1100" b="1" i="0" u="none" strike="noStrike" baseline="0" dirty="0">
                <a:latin typeface="+mj-lt"/>
              </a:rPr>
            </a:br>
            <a:r>
              <a:rPr lang="it-CH" sz="1100" b="1" i="0" u="none" strike="noStrike" baseline="0" dirty="0">
                <a:solidFill>
                  <a:schemeClr val="bg1">
                    <a:lumMod val="50000"/>
                  </a:schemeClr>
                </a:solidFill>
                <a:latin typeface="+mj-lt"/>
              </a:rPr>
              <a:t>titolo secondario, che dà diritto alla distribuzione del dividendo.</a:t>
            </a:r>
          </a:p>
          <a:p>
            <a:pPr algn="just">
              <a:lnSpc>
                <a:spcPts val="1300"/>
              </a:lnSpc>
            </a:pPr>
            <a:r>
              <a:rPr lang="it-CH" sz="1100" i="0" u="none" strike="noStrike" baseline="0" dirty="0">
                <a:solidFill>
                  <a:schemeClr val="bg1">
                    <a:lumMod val="50000"/>
                  </a:schemeClr>
                </a:solidFill>
                <a:latin typeface="HelveticaNeueLT Com 55 Roman"/>
              </a:rPr>
              <a:t>In qualità di titolari di buoni di partecipazione partecipate a una banca cooperativa </a:t>
            </a:r>
            <a:endParaRPr lang="it-CH" sz="1100" dirty="0">
              <a:solidFill>
                <a:schemeClr val="bg1">
                  <a:lumMod val="50000"/>
                </a:schemeClr>
              </a:solidFill>
              <a:latin typeface="HelveticaNeueLT Com 55 Roman"/>
            </a:endParaRPr>
          </a:p>
          <a:p>
            <a:pPr>
              <a:lnSpc>
                <a:spcPts val="1300"/>
              </a:lnSpc>
            </a:pPr>
            <a:r>
              <a:rPr lang="it-CH" sz="1100" i="0" u="none" strike="noStrike" baseline="0" dirty="0">
                <a:solidFill>
                  <a:schemeClr val="bg1">
                    <a:lumMod val="50000"/>
                  </a:schemeClr>
                </a:solidFill>
                <a:latin typeface="HelveticaNeueLT Com 55 Roman"/>
              </a:rPr>
              <a:t>svizzera.</a:t>
            </a:r>
            <a:r>
              <a:rPr lang="it-IT" sz="1100" dirty="0">
                <a:solidFill>
                  <a:schemeClr val="bg1">
                    <a:lumMod val="50000"/>
                  </a:schemeClr>
                </a:solidFill>
                <a:latin typeface="HelveticaNeueLT Com 55 Roman"/>
                <a:ea typeface="+mn-lt"/>
                <a:cs typeface="+mn-lt"/>
              </a:rPr>
              <a:t>Ogni volta che acquistate buoni </a:t>
            </a:r>
            <a:r>
              <a:rPr lang="it-IT" sz="1100" b="0" i="0" dirty="0">
                <a:solidFill>
                  <a:schemeClr val="bg1">
                    <a:lumMod val="50000"/>
                  </a:schemeClr>
                </a:solidFill>
                <a:effectLst/>
                <a:latin typeface="HelveticaNeueLT Com 55 Roman"/>
                <a:ea typeface="+mn-lt"/>
                <a:cs typeface="+mn-lt"/>
              </a:rPr>
              <a:t>di </a:t>
            </a:r>
            <a:r>
              <a:rPr lang="it-IT" sz="1100" dirty="0">
                <a:solidFill>
                  <a:schemeClr val="bg1">
                    <a:lumMod val="50000"/>
                  </a:schemeClr>
                </a:solidFill>
                <a:latin typeface="HelveticaNeueLT Com 55 Roman"/>
                <a:ea typeface="+mn-lt"/>
                <a:cs typeface="+mn-lt"/>
              </a:rPr>
              <a:t>partecipazione della </a:t>
            </a:r>
            <a:r>
              <a:rPr lang="it-IT" sz="1100" b="0" i="0" dirty="0">
                <a:solidFill>
                  <a:schemeClr val="bg1">
                    <a:lumMod val="50000"/>
                  </a:schemeClr>
                </a:solidFill>
                <a:effectLst/>
                <a:latin typeface="HelveticaNeueLT Com 55 Roman"/>
                <a:ea typeface="+mn-lt"/>
                <a:cs typeface="+mn-lt"/>
              </a:rPr>
              <a:t>Banca WIR, </a:t>
            </a:r>
            <a:r>
              <a:rPr lang="it-IT" sz="1100" dirty="0">
                <a:solidFill>
                  <a:schemeClr val="bg1">
                    <a:lumMod val="50000"/>
                  </a:schemeClr>
                </a:solidFill>
                <a:latin typeface="HelveticaNeueLT Com 55 Roman"/>
                <a:ea typeface="+mn-lt"/>
                <a:cs typeface="+mn-lt"/>
              </a:rPr>
              <a:t>sostenete finanziariamente lo spirito cooperativo dell’azienda e rafforzate il ceto medio elvetico</a:t>
            </a:r>
            <a:r>
              <a:rPr lang="it-IT" sz="1100" b="0" i="0" dirty="0">
                <a:solidFill>
                  <a:schemeClr val="bg1">
                    <a:lumMod val="50000"/>
                  </a:schemeClr>
                </a:solidFill>
                <a:effectLst/>
                <a:latin typeface="HelveticaNeueLT Com 55 Roman"/>
                <a:ea typeface="+mn-lt"/>
                <a:cs typeface="+mn-lt"/>
              </a:rPr>
              <a:t>.</a:t>
            </a:r>
            <a:endParaRPr lang="it-CH">
              <a:solidFill>
                <a:schemeClr val="bg1">
                  <a:lumMod val="50000"/>
                </a:schemeClr>
              </a:solidFill>
              <a:latin typeface="HelveticaNeueLT Com 55 Roman"/>
              <a:ea typeface="+mn-lt"/>
              <a:cs typeface="+mn-lt"/>
            </a:endParaRPr>
          </a:p>
        </p:txBody>
      </p:sp>
      <p:sp>
        <p:nvSpPr>
          <p:cNvPr id="35" name="Titel 1">
            <a:extLst>
              <a:ext uri="{FF2B5EF4-FFF2-40B4-BE49-F238E27FC236}">
                <a16:creationId xmlns:a16="http://schemas.microsoft.com/office/drawing/2014/main" id="{2425A204-4C67-4C2B-8F4B-6F1C5F740685}"/>
              </a:ext>
            </a:extLst>
          </p:cNvPr>
          <p:cNvSpPr txBox="1">
            <a:spLocks/>
          </p:cNvSpPr>
          <p:nvPr/>
        </p:nvSpPr>
        <p:spPr>
          <a:xfrm>
            <a:off x="377292" y="463884"/>
            <a:ext cx="11161240" cy="486098"/>
          </a:xfrm>
          <a:prstGeom prst="rect">
            <a:avLst/>
          </a:prstGeom>
        </p:spPr>
        <p:txBody>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it-CH" dirty="0"/>
              <a:t>Banca WIR – parte ordinaria</a:t>
            </a:r>
          </a:p>
        </p:txBody>
      </p:sp>
      <p:sp>
        <p:nvSpPr>
          <p:cNvPr id="28" name="Textfeld 27">
            <a:extLst>
              <a:ext uri="{FF2B5EF4-FFF2-40B4-BE49-F238E27FC236}">
                <a16:creationId xmlns:a16="http://schemas.microsoft.com/office/drawing/2014/main" id="{CC356D75-355E-4F96-BCDD-4B4611992B3E}"/>
              </a:ext>
            </a:extLst>
          </p:cNvPr>
          <p:cNvSpPr txBox="1"/>
          <p:nvPr/>
        </p:nvSpPr>
        <p:spPr bwMode="auto">
          <a:xfrm>
            <a:off x="377291" y="2196882"/>
            <a:ext cx="586272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a:lnSpc>
                <a:spcPts val="1300"/>
              </a:lnSpc>
            </a:pPr>
            <a:r>
              <a:rPr lang="it-CH" sz="1200" b="1" i="0" u="none" strike="noStrike" baseline="0" dirty="0">
                <a:solidFill>
                  <a:srgbClr val="7D8387"/>
                </a:solidFill>
                <a:latin typeface="HelveticaNeueLT Com 55 Roman"/>
              </a:rPr>
              <a:t>Come funziona la contrattazione?</a:t>
            </a:r>
          </a:p>
          <a:p>
            <a:pPr>
              <a:lnSpc>
                <a:spcPts val="1300"/>
              </a:lnSpc>
            </a:pPr>
            <a:r>
              <a:rPr lang="it-CH" sz="1100" b="1" u="none" strike="noStrike" baseline="0" dirty="0">
                <a:solidFill>
                  <a:srgbClr val="7D8387"/>
                </a:solidFill>
                <a:latin typeface="HelveticaNeueLT Com 55 Roman"/>
              </a:rPr>
              <a:t>Borsa</a:t>
            </a:r>
            <a:r>
              <a:rPr lang="it-CH" sz="1100" b="1" dirty="0">
                <a:solidFill>
                  <a:srgbClr val="7D8387"/>
                </a:solidFill>
                <a:latin typeface="HelveticaNeueLT Com 55 Roman"/>
              </a:rPr>
              <a:t> i</a:t>
            </a:r>
            <a:r>
              <a:rPr lang="it-CH" sz="1100" b="1" u="none" strike="noStrike" baseline="0" dirty="0">
                <a:solidFill>
                  <a:srgbClr val="7D8387"/>
                </a:solidFill>
                <a:latin typeface="HelveticaNeueLT Com 55 Roman"/>
              </a:rPr>
              <a:t>nterna: </a:t>
            </a:r>
            <a:r>
              <a:rPr lang="it-CH" sz="1100" b="0" i="0" u="none" strike="noStrike" baseline="0" dirty="0">
                <a:solidFill>
                  <a:srgbClr val="7D8387"/>
                </a:solidFill>
                <a:latin typeface="HelveticaNeueLT Com 55 Roman"/>
              </a:rPr>
              <a:t>la contrattazione alla borsa interna della Banca WIR si svolge di norma il</a:t>
            </a:r>
            <a:r>
              <a:rPr lang="it-CH" sz="1100" dirty="0">
                <a:solidFill>
                  <a:srgbClr val="7D8387"/>
                </a:solidFill>
                <a:latin typeface="HelveticaNeueLT Com 55 Roman"/>
              </a:rPr>
              <a:t> </a:t>
            </a:r>
            <a:endParaRPr lang="it-CH" sz="1100" b="0" i="0" u="none" strike="noStrike" baseline="0" dirty="0">
              <a:solidFill>
                <a:srgbClr val="7D8387"/>
              </a:solidFill>
              <a:latin typeface="HelveticaNeueLT Com 55 Roman"/>
            </a:endParaRPr>
          </a:p>
          <a:p>
            <a:pPr>
              <a:lnSpc>
                <a:spcPts val="1300"/>
              </a:lnSpc>
            </a:pPr>
            <a:r>
              <a:rPr lang="it-CH" sz="1100" b="0" i="0" u="none" strike="noStrike" baseline="0" dirty="0">
                <a:solidFill>
                  <a:srgbClr val="7D8387"/>
                </a:solidFill>
                <a:latin typeface="HelveticaNeueLT Com 55 Roman"/>
              </a:rPr>
              <a:t>1° e 3° venerdì del mese.</a:t>
            </a:r>
          </a:p>
          <a:p>
            <a:pPr>
              <a:lnSpc>
                <a:spcPts val="1300"/>
              </a:lnSpc>
            </a:pPr>
            <a:endParaRPr lang="it-CH" sz="1100" b="0" i="0" u="none" strike="noStrike" baseline="0" dirty="0">
              <a:solidFill>
                <a:srgbClr val="7D8387"/>
              </a:solidFill>
              <a:latin typeface="HelveticaNeueLT Com 55 Roman"/>
            </a:endParaRPr>
          </a:p>
          <a:p>
            <a:pPr>
              <a:lnSpc>
                <a:spcPts val="1300"/>
              </a:lnSpc>
            </a:pPr>
            <a:r>
              <a:rPr lang="it-CH" sz="1100" b="1" dirty="0">
                <a:solidFill>
                  <a:srgbClr val="7D8387"/>
                </a:solidFill>
                <a:latin typeface="HelveticaNeueLT Com 55 Roman"/>
              </a:rPr>
              <a:t>OTC-X/Banca cantonale bernese: </a:t>
            </a:r>
            <a:r>
              <a:rPr lang="it-CH" sz="1100" b="0" i="0" u="none" strike="noStrike" baseline="0" dirty="0">
                <a:solidFill>
                  <a:srgbClr val="7D8387"/>
                </a:solidFill>
                <a:latin typeface="HelveticaNeueLT Com 55 Roman"/>
              </a:rPr>
              <a:t>la contrattazione sulla piattaforma OTC/X della Banca cantonale bernese segue il principio della borsa svizzera SWX. La</a:t>
            </a:r>
            <a:r>
              <a:rPr lang="it-CH" sz="1100" dirty="0">
                <a:solidFill>
                  <a:srgbClr val="7D8387"/>
                </a:solidFill>
                <a:latin typeface="HelveticaNeueLT Com 55 Roman"/>
              </a:rPr>
              <a:t> </a:t>
            </a:r>
            <a:r>
              <a:rPr lang="it-CH" sz="1100" b="0" i="0" u="none" strike="noStrike" baseline="0" dirty="0">
                <a:solidFill>
                  <a:srgbClr val="7D8387"/>
                </a:solidFill>
                <a:latin typeface="HelveticaNeueLT Com 55 Roman"/>
              </a:rPr>
              <a:t> contrattazione ha luogo tutti i giorni lavorativi bancari. Il corso è pubblicato all’indirizzo</a:t>
            </a:r>
            <a:r>
              <a:rPr lang="it-CH" sz="1100" dirty="0">
                <a:solidFill>
                  <a:srgbClr val="7D8387"/>
                </a:solidFill>
                <a:latin typeface="HelveticaNeueLT Com 55 Roman"/>
              </a:rPr>
              <a:t> </a:t>
            </a:r>
            <a:endParaRPr lang="it-CH" sz="1100" b="0" i="0" u="none" strike="noStrike" baseline="0" dirty="0">
              <a:solidFill>
                <a:srgbClr val="7D8387"/>
              </a:solidFill>
              <a:latin typeface="HelveticaNeueLT Com 55 Roman"/>
            </a:endParaRPr>
          </a:p>
          <a:p>
            <a:pPr>
              <a:lnSpc>
                <a:spcPts val="1300"/>
              </a:lnSpc>
            </a:pPr>
            <a:r>
              <a:rPr lang="it-CH" sz="1100" dirty="0">
                <a:solidFill>
                  <a:srgbClr val="E6140A"/>
                </a:solidFill>
                <a:ea typeface="+mn-lt"/>
                <a:cs typeface="+mn-lt"/>
              </a:rPr>
              <a:t>www.otc-x.ch/security/CH1204218437</a:t>
            </a:r>
            <a:endParaRPr lang="it-CH" dirty="0"/>
          </a:p>
          <a:p>
            <a:pPr algn="l">
              <a:lnSpc>
                <a:spcPts val="1300"/>
              </a:lnSpc>
            </a:pPr>
            <a:endParaRPr lang="it-CH" sz="1200" dirty="0"/>
          </a:p>
        </p:txBody>
      </p:sp>
      <p:sp>
        <p:nvSpPr>
          <p:cNvPr id="24" name="Textfeld 23">
            <a:extLst>
              <a:ext uri="{FF2B5EF4-FFF2-40B4-BE49-F238E27FC236}">
                <a16:creationId xmlns:a16="http://schemas.microsoft.com/office/drawing/2014/main" id="{5AF418CC-C4B4-458D-9A71-1FD1923E9185}"/>
              </a:ext>
            </a:extLst>
          </p:cNvPr>
          <p:cNvSpPr txBox="1"/>
          <p:nvPr/>
        </p:nvSpPr>
        <p:spPr bwMode="auto">
          <a:xfrm>
            <a:off x="8184232" y="3813885"/>
            <a:ext cx="352839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defRPr sz="1200" b="0" i="0" u="none" strike="noStrike" baseline="0">
                <a:solidFill>
                  <a:srgbClr val="7D8387"/>
                </a:solidFill>
                <a:latin typeface="HelveticaNeueLTPro-Roman"/>
              </a:defRPr>
            </a:lvl1pPr>
          </a:lstStyle>
          <a:p>
            <a:r>
              <a:rPr lang="it-CH" sz="1300" b="1" dirty="0">
                <a:solidFill>
                  <a:schemeClr val="bg1"/>
                </a:solidFill>
              </a:rPr>
              <a:t>Distribuzioni per buono di partecipazione</a:t>
            </a:r>
          </a:p>
        </p:txBody>
      </p:sp>
      <p:sp>
        <p:nvSpPr>
          <p:cNvPr id="49" name="Textfeld 1">
            <a:extLst>
              <a:ext uri="{FF2B5EF4-FFF2-40B4-BE49-F238E27FC236}">
                <a16:creationId xmlns:a16="http://schemas.microsoft.com/office/drawing/2014/main" id="{6E351CEB-9587-4E8C-AFEE-CA1AC25794C4}"/>
              </a:ext>
            </a:extLst>
          </p:cNvPr>
          <p:cNvSpPr txBox="1"/>
          <p:nvPr/>
        </p:nvSpPr>
        <p:spPr>
          <a:xfrm>
            <a:off x="407368" y="5809743"/>
            <a:ext cx="11233248" cy="5360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933450">
              <a:spcAft>
                <a:spcPts val="50"/>
              </a:spcAft>
            </a:pPr>
            <a:r>
              <a:rPr lang="it-CH" sz="700" b="1" dirty="0">
                <a:solidFill>
                  <a:schemeClr val="bg1">
                    <a:lumMod val="50000"/>
                  </a:schemeClr>
                </a:solidFill>
                <a:latin typeface="+mj-lt"/>
              </a:rPr>
              <a:t>Disclaimer</a:t>
            </a:r>
          </a:p>
          <a:p>
            <a:pPr lvl="0" defTabSz="933450">
              <a:spcAft>
                <a:spcPts val="50"/>
              </a:spcAft>
            </a:pPr>
            <a:r>
              <a:rPr lang="it-CH" sz="700" dirty="0">
                <a:solidFill>
                  <a:schemeClr val="bg1">
                    <a:lumMod val="50000"/>
                  </a:schemeClr>
                </a:solidFill>
                <a:latin typeface="+mj-lt"/>
              </a:rPr>
              <a:t>Il presente documento è una pubblicità. Gli investimenti in buoni di partecipazione dei rischi e vanno decisi solo dopo uno studio approfondito dei documenti informativi disponibili all’indirizzo </a:t>
            </a:r>
            <a:r>
              <a:rPr lang="it-CH" sz="700" dirty="0">
                <a:solidFill>
                  <a:schemeClr val="bg1">
                    <a:lumMod val="50000"/>
                  </a:schemeClr>
                </a:solidFill>
                <a:latin typeface="+mj-lt"/>
                <a:hlinkClick r:id="rId5"/>
              </a:rPr>
              <a:t>https://www.wir.ch/it/lserfi</a:t>
            </a:r>
            <a:r>
              <a:rPr lang="it-CH" sz="700" dirty="0">
                <a:solidFill>
                  <a:schemeClr val="bg1">
                    <a:lumMod val="50000"/>
                  </a:schemeClr>
                </a:solidFill>
                <a:latin typeface="+mj-lt"/>
              </a:rPr>
              <a:t>. Le informazioni menzionate non vanno interpretate come un invito ad acquistare parti ordinarie e non tengono conto della situazione finanziaria né dei bisogni individuali dei singoli destinatari. L’evoluzione e le distribuzioni precedenti non sono indicatori affidabili per l’evoluzione e i versamenti futuri. La performance raffigurata non tiene conto dei costi della sottoscrizione di parti, che si ripercuotono negativamente sulla performance.</a:t>
            </a:r>
          </a:p>
        </p:txBody>
      </p:sp>
      <p:grpSp>
        <p:nvGrpSpPr>
          <p:cNvPr id="62" name="Gruppieren 61">
            <a:extLst>
              <a:ext uri="{FF2B5EF4-FFF2-40B4-BE49-F238E27FC236}">
                <a16:creationId xmlns:a16="http://schemas.microsoft.com/office/drawing/2014/main" id="{B959AAF7-53BB-4E46-BFCA-302128248524}"/>
              </a:ext>
            </a:extLst>
          </p:cNvPr>
          <p:cNvGrpSpPr/>
          <p:nvPr/>
        </p:nvGrpSpPr>
        <p:grpSpPr>
          <a:xfrm>
            <a:off x="4980913" y="265635"/>
            <a:ext cx="1548009" cy="1146067"/>
            <a:chOff x="8309174" y="618337"/>
            <a:chExt cx="1953177" cy="1446031"/>
          </a:xfrm>
          <a:solidFill>
            <a:srgbClr val="A5BB1A"/>
          </a:solidFill>
        </p:grpSpPr>
        <p:sp>
          <p:nvSpPr>
            <p:cNvPr id="63" name="Ellipse 62">
              <a:extLst>
                <a:ext uri="{FF2B5EF4-FFF2-40B4-BE49-F238E27FC236}">
                  <a16:creationId xmlns:a16="http://schemas.microsoft.com/office/drawing/2014/main" id="{FBA7B50E-5B20-4AD4-9333-76C224C5BE38}"/>
                </a:ext>
              </a:extLst>
            </p:cNvPr>
            <p:cNvSpPr/>
            <p:nvPr/>
          </p:nvSpPr>
          <p:spPr>
            <a:xfrm>
              <a:off x="8672594" y="618337"/>
              <a:ext cx="1419194" cy="1446031"/>
            </a:xfrm>
            <a:prstGeom prst="ellipse">
              <a:avLst/>
            </a:prstGeom>
            <a:solidFill>
              <a:srgbClr val="6289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64" name="Rechteck 63">
              <a:extLst>
                <a:ext uri="{FF2B5EF4-FFF2-40B4-BE49-F238E27FC236}">
                  <a16:creationId xmlns:a16="http://schemas.microsoft.com/office/drawing/2014/main" id="{E071F4B6-ECF9-451C-B84A-2BD86615E838}"/>
                </a:ext>
              </a:extLst>
            </p:cNvPr>
            <p:cNvSpPr/>
            <p:nvPr/>
          </p:nvSpPr>
          <p:spPr>
            <a:xfrm rot="20836231">
              <a:off x="8309174" y="680106"/>
              <a:ext cx="1953177" cy="56664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lnSpc>
                  <a:spcPts val="1000"/>
                </a:lnSpc>
              </a:pPr>
              <a:r>
                <a:rPr lang="it-CH" sz="700" i="0" u="none" strike="noStrike" baseline="0" dirty="0">
                  <a:solidFill>
                    <a:schemeClr val="bg1"/>
                  </a:solidFill>
                  <a:latin typeface="HelveticaNeueLTPro-Roman"/>
                </a:rPr>
                <a:t>Per i privati, le </a:t>
              </a:r>
            </a:p>
            <a:p>
              <a:pPr algn="ctr">
                <a:lnSpc>
                  <a:spcPts val="1000"/>
                </a:lnSpc>
              </a:pPr>
              <a:r>
                <a:rPr lang="it-CH" sz="1000" b="1" i="0" u="none" strike="noStrike" baseline="0" dirty="0">
                  <a:solidFill>
                    <a:schemeClr val="bg1"/>
                  </a:solidFill>
                  <a:latin typeface="HelveticaNeueLTPro-Roman"/>
                </a:rPr>
                <a:t>distribuzioni </a:t>
              </a:r>
            </a:p>
            <a:p>
              <a:pPr algn="ctr">
                <a:lnSpc>
                  <a:spcPts val="1000"/>
                </a:lnSpc>
              </a:pPr>
              <a:r>
                <a:rPr lang="it-CH" sz="700" dirty="0">
                  <a:solidFill>
                    <a:schemeClr val="bg1"/>
                  </a:solidFill>
                  <a:latin typeface="HelveticaNeueLTPro-Roman"/>
                </a:rPr>
                <a:t>d</a:t>
              </a:r>
              <a:r>
                <a:rPr lang="it-CH" sz="700" i="0" u="none" strike="noStrike" baseline="0" dirty="0">
                  <a:solidFill>
                    <a:schemeClr val="bg1"/>
                  </a:solidFill>
                  <a:latin typeface="HelveticaNeueLTPro-Roman"/>
                </a:rPr>
                <a:t>alle riserve per apporti</a:t>
              </a:r>
              <a:br>
                <a:rPr lang="it-CH" sz="700" i="0" u="none" strike="noStrike" baseline="0" dirty="0">
                  <a:solidFill>
                    <a:schemeClr val="bg1"/>
                  </a:solidFill>
                  <a:latin typeface="HelveticaNeueLTPro-Roman"/>
                </a:rPr>
              </a:br>
              <a:r>
                <a:rPr lang="it-CH" sz="700" i="0" u="none" strike="noStrike" baseline="0" dirty="0">
                  <a:solidFill>
                    <a:schemeClr val="bg1"/>
                  </a:solidFill>
                  <a:latin typeface="HelveticaNeueLTPro-Roman"/>
                </a:rPr>
                <a:t> di capitale sono</a:t>
              </a:r>
            </a:p>
            <a:p>
              <a:pPr algn="ctr">
                <a:lnSpc>
                  <a:spcPts val="1100"/>
                </a:lnSpc>
              </a:pPr>
              <a:r>
                <a:rPr lang="it-CH" sz="1000" b="1" i="0" u="none" strike="noStrike" baseline="0" dirty="0">
                  <a:solidFill>
                    <a:schemeClr val="bg1"/>
                  </a:solidFill>
                  <a:latin typeface="HelveticaNeueLTPro-Roman"/>
                </a:rPr>
                <a:t>esenti da </a:t>
              </a:r>
              <a:br>
                <a:rPr lang="it-CH" sz="1000" b="1" i="0" u="none" strike="noStrike" baseline="0" dirty="0">
                  <a:solidFill>
                    <a:schemeClr val="bg1"/>
                  </a:solidFill>
                  <a:latin typeface="HelveticaNeueLTPro-Roman"/>
                </a:rPr>
              </a:br>
              <a:r>
                <a:rPr lang="it-CH" sz="1000" b="1" i="0" u="none" strike="noStrike" baseline="0" dirty="0">
                  <a:solidFill>
                    <a:schemeClr val="bg1"/>
                  </a:solidFill>
                  <a:latin typeface="HelveticaNeueLTPro-Roman"/>
                </a:rPr>
                <a:t>imposte.</a:t>
              </a:r>
              <a:endParaRPr lang="it-CH" sz="1000" b="1" dirty="0">
                <a:solidFill>
                  <a:schemeClr val="bg1"/>
                </a:solidFill>
              </a:endParaRPr>
            </a:p>
          </p:txBody>
        </p:sp>
      </p:grpSp>
      <p:graphicFrame>
        <p:nvGraphicFramePr>
          <p:cNvPr id="10" name="Tabelle 10">
            <a:extLst>
              <a:ext uri="{FF2B5EF4-FFF2-40B4-BE49-F238E27FC236}">
                <a16:creationId xmlns:a16="http://schemas.microsoft.com/office/drawing/2014/main" id="{B3B57596-368C-4268-971E-1AE141373324}"/>
              </a:ext>
            </a:extLst>
          </p:cNvPr>
          <p:cNvGraphicFramePr>
            <a:graphicFrameLocks noGrp="1"/>
          </p:cNvGraphicFramePr>
          <p:nvPr>
            <p:extLst>
              <p:ext uri="{D42A27DB-BD31-4B8C-83A1-F6EECF244321}">
                <p14:modId xmlns:p14="http://schemas.microsoft.com/office/powerpoint/2010/main" val="800279383"/>
              </p:ext>
            </p:extLst>
          </p:nvPr>
        </p:nvGraphicFramePr>
        <p:xfrm>
          <a:off x="4425847" y="4138186"/>
          <a:ext cx="3333198" cy="1600200"/>
        </p:xfrm>
        <a:graphic>
          <a:graphicData uri="http://schemas.openxmlformats.org/drawingml/2006/table">
            <a:tbl>
              <a:tblPr bandRow="1">
                <a:tableStyleId>{5C22544A-7EE6-4342-B048-85BDC9FD1C3A}</a:tableStyleId>
              </a:tblPr>
              <a:tblGrid>
                <a:gridCol w="759180">
                  <a:extLst>
                    <a:ext uri="{9D8B030D-6E8A-4147-A177-3AD203B41FA5}">
                      <a16:colId xmlns:a16="http://schemas.microsoft.com/office/drawing/2014/main" val="1520296524"/>
                    </a:ext>
                  </a:extLst>
                </a:gridCol>
                <a:gridCol w="766957">
                  <a:extLst>
                    <a:ext uri="{9D8B030D-6E8A-4147-A177-3AD203B41FA5}">
                      <a16:colId xmlns:a16="http://schemas.microsoft.com/office/drawing/2014/main" val="3602715401"/>
                    </a:ext>
                  </a:extLst>
                </a:gridCol>
                <a:gridCol w="1091063">
                  <a:extLst>
                    <a:ext uri="{9D8B030D-6E8A-4147-A177-3AD203B41FA5}">
                      <a16:colId xmlns:a16="http://schemas.microsoft.com/office/drawing/2014/main" val="3056946293"/>
                    </a:ext>
                  </a:extLst>
                </a:gridCol>
                <a:gridCol w="715998">
                  <a:extLst>
                    <a:ext uri="{9D8B030D-6E8A-4147-A177-3AD203B41FA5}">
                      <a16:colId xmlns:a16="http://schemas.microsoft.com/office/drawing/2014/main" val="3225839806"/>
                    </a:ext>
                  </a:extLst>
                </a:gridCol>
              </a:tblGrid>
              <a:tr h="180228">
                <a:tc>
                  <a:txBody>
                    <a:bodyPr/>
                    <a:lstStyle/>
                    <a:p>
                      <a:pPr marL="0" indent="0">
                        <a:buNone/>
                      </a:pPr>
                      <a:r>
                        <a:rPr lang="it-CH" sz="900" noProof="0" dirty="0">
                          <a:solidFill>
                            <a:schemeClr val="tx1">
                              <a:lumMod val="50000"/>
                              <a:lumOff val="50000"/>
                            </a:schemeClr>
                          </a:solidFill>
                          <a:latin typeface="HelveticaNeueLT Com 55 Roman (Titoli)"/>
                        </a:rPr>
                        <a:t>1 anno</a:t>
                      </a: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+6,17%</a:t>
                      </a: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err="1">
                          <a:solidFill>
                            <a:schemeClr val="tx1">
                              <a:lumMod val="50000"/>
                              <a:lumOff val="50000"/>
                            </a:schemeClr>
                          </a:solidFill>
                          <a:latin typeface="+mj-lt"/>
                        </a:rPr>
                        <a:t>corso</a:t>
                      </a:r>
                      <a:r>
                        <a:rPr lang="de-CH" sz="900" dirty="0">
                          <a:solidFill>
                            <a:schemeClr val="tx1">
                              <a:lumMod val="50000"/>
                              <a:lumOff val="50000"/>
                            </a:schemeClr>
                          </a:solidFill>
                          <a:latin typeface="+mj-lt"/>
                        </a:rPr>
                        <a:t> 31.12.2022</a:t>
                      </a: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CHF 465</a:t>
                      </a: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085176"/>
                  </a:ext>
                </a:extLst>
              </a:tr>
              <a:tr h="180228">
                <a:tc>
                  <a:txBody>
                    <a:bodyPr/>
                    <a:lstStyle/>
                    <a:p>
                      <a:r>
                        <a:rPr lang="it-CH" sz="900" noProof="0" dirty="0">
                          <a:solidFill>
                            <a:schemeClr val="tx1">
                              <a:lumMod val="50000"/>
                              <a:lumOff val="50000"/>
                            </a:schemeClr>
                          </a:solidFill>
                          <a:latin typeface="HelveticaNeueLT Com 55 Roman (Titoli)"/>
                        </a:rPr>
                        <a:t>3 </a:t>
                      </a:r>
                      <a:r>
                        <a:rPr lang="it-CH" sz="900" kern="1200" noProof="0" dirty="0">
                          <a:solidFill>
                            <a:schemeClr val="tx1">
                              <a:lumMod val="50000"/>
                              <a:lumOff val="50000"/>
                            </a:schemeClr>
                          </a:solidFill>
                          <a:latin typeface="HelveticaNeueLT Com 55 Roman (Titoli)"/>
                          <a:ea typeface="+mn-ea"/>
                          <a:cs typeface="+mn-cs"/>
                        </a:rPr>
                        <a:t>anni</a:t>
                      </a:r>
                      <a:endParaRPr lang="it-CH" sz="900" noProof="0" dirty="0">
                        <a:solidFill>
                          <a:schemeClr val="tx1">
                            <a:lumMod val="50000"/>
                            <a:lumOff val="50000"/>
                          </a:schemeClr>
                        </a:solidFill>
                        <a:latin typeface="HelveticaNeueLT Com 55 Roman (Titoli)"/>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+23,56%</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kern="1200" dirty="0" err="1">
                          <a:solidFill>
                            <a:schemeClr val="tx1">
                              <a:lumMod val="50000"/>
                              <a:lumOff val="50000"/>
                            </a:schemeClr>
                          </a:solidFill>
                          <a:latin typeface="+mj-lt"/>
                          <a:ea typeface="+mn-ea"/>
                          <a:cs typeface="+mn-cs"/>
                        </a:rPr>
                        <a:t>corso</a:t>
                      </a:r>
                      <a:r>
                        <a:rPr lang="de-CH" sz="900" kern="1200" dirty="0">
                          <a:solidFill>
                            <a:schemeClr val="tx1">
                              <a:lumMod val="50000"/>
                              <a:lumOff val="50000"/>
                            </a:schemeClr>
                          </a:solidFill>
                          <a:latin typeface="+mj-lt"/>
                          <a:ea typeface="+mn-ea"/>
                          <a:cs typeface="+mn-cs"/>
                        </a:rPr>
                        <a:t> 31.12.2020</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CHF 399</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680537"/>
                  </a:ext>
                </a:extLst>
              </a:tr>
              <a:tr h="180228">
                <a:tc>
                  <a:txBody>
                    <a:bodyPr/>
                    <a:lstStyle/>
                    <a:p>
                      <a:r>
                        <a:rPr lang="it-CH" sz="900" noProof="0" dirty="0">
                          <a:solidFill>
                            <a:schemeClr val="tx1">
                              <a:lumMod val="50000"/>
                              <a:lumOff val="50000"/>
                            </a:schemeClr>
                          </a:solidFill>
                          <a:latin typeface="HelveticaNeueLT Com 55 Roman (Titoli)"/>
                        </a:rPr>
                        <a:t>5 </a:t>
                      </a:r>
                      <a:r>
                        <a:rPr lang="it-CH" sz="900" kern="1200" noProof="0" dirty="0">
                          <a:solidFill>
                            <a:schemeClr val="tx1">
                              <a:lumMod val="50000"/>
                              <a:lumOff val="50000"/>
                            </a:schemeClr>
                          </a:solidFill>
                          <a:latin typeface="HelveticaNeueLT Com 55 Roman (Titoli)"/>
                          <a:ea typeface="+mn-ea"/>
                          <a:cs typeface="+mn-cs"/>
                        </a:rPr>
                        <a:t>anni</a:t>
                      </a:r>
                      <a:endParaRPr lang="it-CH" sz="900" noProof="0" dirty="0">
                        <a:solidFill>
                          <a:schemeClr val="tx1">
                            <a:lumMod val="50000"/>
                            <a:lumOff val="50000"/>
                          </a:schemeClr>
                        </a:solidFill>
                        <a:latin typeface="HelveticaNeueLT Com 55 Roman (Titoli)"/>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+28,68%</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kern="1200" dirty="0" err="1">
                          <a:solidFill>
                            <a:schemeClr val="tx1">
                              <a:lumMod val="50000"/>
                              <a:lumOff val="50000"/>
                            </a:schemeClr>
                          </a:solidFill>
                          <a:latin typeface="+mj-lt"/>
                          <a:ea typeface="+mn-ea"/>
                          <a:cs typeface="+mn-cs"/>
                        </a:rPr>
                        <a:t>corso</a:t>
                      </a:r>
                      <a:r>
                        <a:rPr lang="de-CH" sz="900" dirty="0">
                          <a:solidFill>
                            <a:schemeClr val="tx1">
                              <a:lumMod val="50000"/>
                              <a:lumOff val="50000"/>
                            </a:schemeClr>
                          </a:solidFill>
                          <a:latin typeface="+mj-lt"/>
                        </a:rPr>
                        <a:t> </a:t>
                      </a:r>
                      <a:r>
                        <a:rPr lang="de-CH" sz="900" kern="1200" dirty="0">
                          <a:solidFill>
                            <a:schemeClr val="tx1">
                              <a:lumMod val="50000"/>
                              <a:lumOff val="50000"/>
                            </a:schemeClr>
                          </a:solidFill>
                          <a:latin typeface="+mj-lt"/>
                          <a:ea typeface="+mn-ea"/>
                          <a:cs typeface="+mn-cs"/>
                        </a:rPr>
                        <a:t>31.12.2018</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CHF 380</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851135"/>
                  </a:ext>
                </a:extLst>
              </a:tr>
              <a:tr h="180228">
                <a:tc>
                  <a:txBody>
                    <a:bodyPr/>
                    <a:lstStyle/>
                    <a:p>
                      <a:r>
                        <a:rPr lang="it-CH" sz="900" noProof="0" dirty="0">
                          <a:solidFill>
                            <a:schemeClr val="tx1">
                              <a:lumMod val="50000"/>
                              <a:lumOff val="50000"/>
                            </a:schemeClr>
                          </a:solidFill>
                          <a:latin typeface="HelveticaNeueLT Com 55 Roman (Titoli)"/>
                        </a:rPr>
                        <a:t>10 </a:t>
                      </a:r>
                      <a:r>
                        <a:rPr lang="it-CH" sz="900" kern="1200" noProof="0" dirty="0">
                          <a:solidFill>
                            <a:schemeClr val="tx1">
                              <a:lumMod val="50000"/>
                              <a:lumOff val="50000"/>
                            </a:schemeClr>
                          </a:solidFill>
                          <a:latin typeface="HelveticaNeueLT Com 55 Roman (Titoli)"/>
                          <a:ea typeface="+mn-ea"/>
                          <a:cs typeface="+mn-cs"/>
                        </a:rPr>
                        <a:t>anni</a:t>
                      </a:r>
                      <a:endParaRPr lang="it-CH" sz="900" noProof="0" dirty="0">
                        <a:solidFill>
                          <a:schemeClr val="tx1">
                            <a:lumMod val="50000"/>
                            <a:lumOff val="50000"/>
                          </a:schemeClr>
                        </a:solidFill>
                        <a:latin typeface="HelveticaNeueLT Com 55 Roman (Titoli)"/>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+16,99%</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kern="1200" dirty="0" err="1">
                          <a:solidFill>
                            <a:schemeClr val="tx1">
                              <a:lumMod val="50000"/>
                              <a:lumOff val="50000"/>
                            </a:schemeClr>
                          </a:solidFill>
                          <a:latin typeface="+mj-lt"/>
                          <a:ea typeface="+mn-ea"/>
                          <a:cs typeface="+mn-cs"/>
                        </a:rPr>
                        <a:t>corso</a:t>
                      </a:r>
                      <a:r>
                        <a:rPr lang="de-CH" sz="900" dirty="0">
                          <a:solidFill>
                            <a:schemeClr val="tx1">
                              <a:lumMod val="50000"/>
                              <a:lumOff val="50000"/>
                            </a:schemeClr>
                          </a:solidFill>
                          <a:latin typeface="+mj-lt"/>
                        </a:rPr>
                        <a:t> </a:t>
                      </a:r>
                      <a:r>
                        <a:rPr lang="de-CH" sz="900" kern="1200" dirty="0">
                          <a:solidFill>
                            <a:schemeClr val="tx1">
                              <a:lumMod val="50000"/>
                              <a:lumOff val="50000"/>
                            </a:schemeClr>
                          </a:solidFill>
                          <a:latin typeface="+mj-lt"/>
                          <a:ea typeface="+mn-ea"/>
                          <a:cs typeface="+mn-cs"/>
                        </a:rPr>
                        <a:t>31.12.2013</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CHF 418</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97735"/>
                  </a:ext>
                </a:extLst>
              </a:tr>
              <a:tr h="180228">
                <a:tc>
                  <a:txBody>
                    <a:bodyPr/>
                    <a:lstStyle/>
                    <a:p>
                      <a:endParaRPr lang="it-CH" sz="900" noProof="0" dirty="0">
                        <a:solidFill>
                          <a:schemeClr val="tx1">
                            <a:lumMod val="50000"/>
                            <a:lumOff val="50000"/>
                          </a:schemeClr>
                        </a:solidFill>
                        <a:latin typeface="HelveticaNeueLT Com 55 Roman (Titoli)"/>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de-CH" sz="900" kern="1200" dirty="0">
                        <a:solidFill>
                          <a:schemeClr val="tx1">
                            <a:lumMod val="50000"/>
                            <a:lumOff val="50000"/>
                          </a:schemeClr>
                        </a:solidFill>
                        <a:latin typeface="+mj-lt"/>
                        <a:ea typeface="+mn-ea"/>
                        <a:cs typeface="+mn-cs"/>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it-CH" sz="900" noProof="0" dirty="0">
                        <a:solidFill>
                          <a:schemeClr val="tx1">
                            <a:lumMod val="50000"/>
                            <a:lumOff val="50000"/>
                          </a:schemeClr>
                        </a:solidFill>
                        <a:latin typeface="HelveticaNeueLT Com 55 Roman (Titoli)"/>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de-CH" sz="90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9005667"/>
                  </a:ext>
                </a:extLst>
              </a:tr>
              <a:tr h="180228">
                <a:tc gridSpan="2">
                  <a:txBody>
                    <a:bodyPr/>
                    <a:lstStyle/>
                    <a:p>
                      <a:r>
                        <a:rPr lang="it-CH" sz="900" noProof="0" dirty="0">
                          <a:solidFill>
                            <a:schemeClr val="tx1">
                              <a:lumMod val="50000"/>
                              <a:lumOff val="50000"/>
                            </a:schemeClr>
                          </a:solidFill>
                          <a:latin typeface="+mj-lt"/>
                        </a:rPr>
                        <a:t>Valore massimo</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de-CH" sz="900" dirty="0">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it-CH" sz="900" kern="1200" noProof="0" dirty="0">
                          <a:solidFill>
                            <a:schemeClr val="tx1">
                              <a:lumMod val="50000"/>
                              <a:lumOff val="50000"/>
                            </a:schemeClr>
                          </a:solidFill>
                          <a:latin typeface="HelveticaNeueLT Com 55 Roman (Titoli)"/>
                          <a:ea typeface="+mn-ea"/>
                          <a:cs typeface="+mn-cs"/>
                        </a:rPr>
                        <a:t>corso 02</a:t>
                      </a:r>
                      <a:r>
                        <a:rPr lang="it-CH" sz="900" noProof="0" dirty="0">
                          <a:solidFill>
                            <a:schemeClr val="tx1">
                              <a:lumMod val="50000"/>
                              <a:lumOff val="50000"/>
                            </a:schemeClr>
                          </a:solidFill>
                          <a:latin typeface="HelveticaNeueLT Com 55 Roman (Titoli)"/>
                        </a:rPr>
                        <a:t>.01.2024</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CHF 490</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9004210"/>
                  </a:ext>
                </a:extLst>
              </a:tr>
              <a:tr h="180228">
                <a:tc gridSpan="2">
                  <a:txBody>
                    <a:bodyPr/>
                    <a:lstStyle/>
                    <a:p>
                      <a:r>
                        <a:rPr lang="it-CH" sz="900" kern="1200" noProof="0" dirty="0">
                          <a:solidFill>
                            <a:schemeClr val="tx1">
                              <a:lumMod val="50000"/>
                              <a:lumOff val="50000"/>
                            </a:schemeClr>
                          </a:solidFill>
                          <a:latin typeface="+mj-lt"/>
                          <a:ea typeface="+mn-ea"/>
                          <a:cs typeface="+mn-cs"/>
                        </a:rPr>
                        <a:t>Valore</a:t>
                      </a:r>
                      <a:r>
                        <a:rPr lang="it-CH" sz="900" noProof="0" dirty="0">
                          <a:solidFill>
                            <a:schemeClr val="tx1">
                              <a:lumMod val="50000"/>
                              <a:lumOff val="50000"/>
                            </a:schemeClr>
                          </a:solidFill>
                          <a:latin typeface="+mj-lt"/>
                        </a:rPr>
                        <a:t> minimo</a:t>
                      </a:r>
                    </a:p>
                  </a:txBody>
                  <a:tcPr>
                    <a:lnL w="12700" cmpd="sng">
                      <a:noFill/>
                    </a:lnL>
                    <a:lnR w="12700" cmpd="sng">
                      <a:noFill/>
                    </a:lnR>
                    <a:lnT w="12700" cap="flat" cmpd="sng" algn="ctr">
                      <a:solidFill>
                        <a:srgbClr val="6289A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de-CH"/>
                    </a:p>
                  </a:txBody>
                  <a:tcPr/>
                </a:tc>
                <a:tc>
                  <a:txBody>
                    <a:bodyPr/>
                    <a:lstStyle/>
                    <a:p>
                      <a:pPr algn="r"/>
                      <a:r>
                        <a:rPr lang="it-CH" sz="900" kern="1200" noProof="0" dirty="0">
                          <a:solidFill>
                            <a:schemeClr val="tx1">
                              <a:lumMod val="50000"/>
                              <a:lumOff val="50000"/>
                            </a:schemeClr>
                          </a:solidFill>
                          <a:latin typeface="HelveticaNeueLT Com 55 Roman (Titoli)"/>
                          <a:ea typeface="+mn-ea"/>
                          <a:cs typeface="+mn-cs"/>
                        </a:rPr>
                        <a:t>corso</a:t>
                      </a:r>
                      <a:r>
                        <a:rPr lang="it-CH" sz="900" noProof="0" dirty="0">
                          <a:solidFill>
                            <a:schemeClr val="tx1">
                              <a:lumMod val="50000"/>
                              <a:lumOff val="50000"/>
                            </a:schemeClr>
                          </a:solidFill>
                          <a:latin typeface="HelveticaNeueLT Com 55 Roman (Titoli)"/>
                        </a:rPr>
                        <a:t> 31.12.2019</a:t>
                      </a:r>
                    </a:p>
                  </a:txBody>
                  <a:tcPr>
                    <a:lnL w="12700" cmpd="sng">
                      <a:noFill/>
                    </a:lnL>
                    <a:lnR w="12700" cmpd="sng">
                      <a:noFill/>
                    </a:lnR>
                    <a:lnT w="12700" cap="flat" cmpd="sng" algn="ctr">
                      <a:solidFill>
                        <a:srgbClr val="6289A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CHF 368</a:t>
                      </a:r>
                    </a:p>
                  </a:txBody>
                  <a:tcPr>
                    <a:lnL w="12700" cmpd="sng">
                      <a:noFill/>
                    </a:lnL>
                    <a:lnR w="12700" cmpd="sng">
                      <a:noFill/>
                    </a:lnR>
                    <a:lnT w="12700" cap="flat" cmpd="sng" algn="ctr">
                      <a:solidFill>
                        <a:srgbClr val="6289A2"/>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3354395"/>
                  </a:ext>
                </a:extLst>
              </a:tr>
            </a:tbl>
          </a:graphicData>
        </a:graphic>
      </p:graphicFrame>
      <p:graphicFrame>
        <p:nvGraphicFramePr>
          <p:cNvPr id="42" name="Tabelle 10">
            <a:extLst>
              <a:ext uri="{FF2B5EF4-FFF2-40B4-BE49-F238E27FC236}">
                <a16:creationId xmlns:a16="http://schemas.microsoft.com/office/drawing/2014/main" id="{F6B859DB-D67F-47CA-BF0D-B06257B921D7}"/>
              </a:ext>
            </a:extLst>
          </p:cNvPr>
          <p:cNvGraphicFramePr>
            <a:graphicFrameLocks noGrp="1"/>
          </p:cNvGraphicFramePr>
          <p:nvPr>
            <p:extLst>
              <p:ext uri="{D42A27DB-BD31-4B8C-83A1-F6EECF244321}">
                <p14:modId xmlns:p14="http://schemas.microsoft.com/office/powerpoint/2010/main" val="1692587256"/>
              </p:ext>
            </p:extLst>
          </p:nvPr>
        </p:nvGraphicFramePr>
        <p:xfrm>
          <a:off x="8267660" y="4123350"/>
          <a:ext cx="3270872" cy="1737360"/>
        </p:xfrm>
        <a:graphic>
          <a:graphicData uri="http://schemas.openxmlformats.org/drawingml/2006/table">
            <a:tbl>
              <a:tblPr bandRow="1">
                <a:tableStyleId>{5C22544A-7EE6-4342-B048-85BDC9FD1C3A}</a:tableStyleId>
              </a:tblPr>
              <a:tblGrid>
                <a:gridCol w="492636">
                  <a:extLst>
                    <a:ext uri="{9D8B030D-6E8A-4147-A177-3AD203B41FA5}">
                      <a16:colId xmlns:a16="http://schemas.microsoft.com/office/drawing/2014/main" val="1520296524"/>
                    </a:ext>
                  </a:extLst>
                </a:gridCol>
                <a:gridCol w="936104">
                  <a:extLst>
                    <a:ext uri="{9D8B030D-6E8A-4147-A177-3AD203B41FA5}">
                      <a16:colId xmlns:a16="http://schemas.microsoft.com/office/drawing/2014/main" val="3602715401"/>
                    </a:ext>
                  </a:extLst>
                </a:gridCol>
                <a:gridCol w="432048">
                  <a:extLst>
                    <a:ext uri="{9D8B030D-6E8A-4147-A177-3AD203B41FA5}">
                      <a16:colId xmlns:a16="http://schemas.microsoft.com/office/drawing/2014/main" val="96670232"/>
                    </a:ext>
                  </a:extLst>
                </a:gridCol>
                <a:gridCol w="642441">
                  <a:extLst>
                    <a:ext uri="{9D8B030D-6E8A-4147-A177-3AD203B41FA5}">
                      <a16:colId xmlns:a16="http://schemas.microsoft.com/office/drawing/2014/main" val="3056946293"/>
                    </a:ext>
                  </a:extLst>
                </a:gridCol>
                <a:gridCol w="767643">
                  <a:extLst>
                    <a:ext uri="{9D8B030D-6E8A-4147-A177-3AD203B41FA5}">
                      <a16:colId xmlns:a16="http://schemas.microsoft.com/office/drawing/2014/main" val="3225839806"/>
                    </a:ext>
                  </a:extLst>
                </a:gridCol>
              </a:tblGrid>
              <a:tr h="180228">
                <a:tc>
                  <a:txBody>
                    <a:bodyPr/>
                    <a:lstStyle/>
                    <a:p>
                      <a:pPr marL="0" indent="0">
                        <a:buNone/>
                      </a:pPr>
                      <a:r>
                        <a:rPr lang="it-CH" sz="900" b="1" noProof="0" dirty="0">
                          <a:solidFill>
                            <a:schemeClr val="tx1">
                              <a:lumMod val="50000"/>
                              <a:lumOff val="50000"/>
                            </a:schemeClr>
                          </a:solidFill>
                          <a:latin typeface="+mj-lt"/>
                        </a:rPr>
                        <a:t>Anno</a:t>
                      </a:r>
                    </a:p>
                    <a:p>
                      <a:pPr marL="0" indent="0">
                        <a:buNone/>
                      </a:pPr>
                      <a:endParaRPr lang="it-CH" sz="900" b="1" noProof="0" dirty="0">
                        <a:solidFill>
                          <a:schemeClr val="tx1">
                            <a:lumMod val="50000"/>
                            <a:lumOff val="50000"/>
                          </a:schemeClr>
                        </a:solidFill>
                        <a:latin typeface="+mj-lt"/>
                      </a:endParaRP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it-CH" sz="900" b="1" noProof="0" dirty="0">
                          <a:solidFill>
                            <a:schemeClr val="tx1">
                              <a:lumMod val="50000"/>
                              <a:lumOff val="50000"/>
                            </a:schemeClr>
                          </a:solidFill>
                          <a:latin typeface="+mj-lt"/>
                        </a:rPr>
                        <a:t>Importo</a:t>
                      </a: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it-CH" sz="900" b="1" noProof="0">
                        <a:solidFill>
                          <a:schemeClr val="tx1">
                            <a:lumMod val="50000"/>
                            <a:lumOff val="50000"/>
                          </a:schemeClr>
                        </a:solidFill>
                        <a:latin typeface="+mj-lt"/>
                      </a:endParaRP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it-CH" sz="900" b="1" noProof="0" dirty="0">
                          <a:solidFill>
                            <a:schemeClr val="tx1">
                              <a:lumMod val="50000"/>
                              <a:lumOff val="50000"/>
                            </a:schemeClr>
                          </a:solidFill>
                          <a:latin typeface="+mj-lt"/>
                        </a:rPr>
                        <a:t>Anno</a:t>
                      </a: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it-CH" sz="900" b="1" noProof="0" dirty="0">
                          <a:solidFill>
                            <a:schemeClr val="tx1">
                              <a:lumMod val="50000"/>
                              <a:lumOff val="50000"/>
                            </a:schemeClr>
                          </a:solidFill>
                          <a:latin typeface="+mj-lt"/>
                        </a:rPr>
                        <a:t>Importo</a:t>
                      </a:r>
                    </a:p>
                  </a:txBody>
                  <a:tcPr>
                    <a:lnL w="12700" cmpd="sng">
                      <a:noFill/>
                    </a:lnL>
                    <a:lnR w="12700" cmpd="sng">
                      <a:noFill/>
                    </a:lnR>
                    <a:lnT w="12700" cmpd="sng">
                      <a:noFill/>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2085176"/>
                  </a:ext>
                </a:extLst>
              </a:tr>
              <a:tr h="180228">
                <a:tc>
                  <a:txBody>
                    <a:bodyPr/>
                    <a:lstStyle/>
                    <a:p>
                      <a:r>
                        <a:rPr lang="de-CH" sz="900" dirty="0">
                          <a:solidFill>
                            <a:schemeClr val="tx1">
                              <a:lumMod val="50000"/>
                              <a:lumOff val="50000"/>
                            </a:schemeClr>
                          </a:solidFill>
                          <a:latin typeface="+mj-lt"/>
                        </a:rPr>
                        <a:t>2014</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kern="1200" dirty="0">
                          <a:solidFill>
                            <a:schemeClr val="tx1">
                              <a:lumMod val="50000"/>
                              <a:lumOff val="50000"/>
                            </a:schemeClr>
                          </a:solidFill>
                          <a:latin typeface="+mj-lt"/>
                          <a:ea typeface="+mn-ea"/>
                          <a:cs typeface="+mn-cs"/>
                        </a:rPr>
                        <a:t>CHF 9.75</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de-CH" sz="90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2019</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CHF 10.25</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680537"/>
                  </a:ext>
                </a:extLst>
              </a:tr>
              <a:tr h="180228">
                <a:tc>
                  <a:txBody>
                    <a:bodyPr/>
                    <a:lstStyle/>
                    <a:p>
                      <a:r>
                        <a:rPr lang="de-CH" sz="900" dirty="0">
                          <a:solidFill>
                            <a:schemeClr val="tx1">
                              <a:lumMod val="50000"/>
                              <a:lumOff val="50000"/>
                            </a:schemeClr>
                          </a:solidFill>
                          <a:latin typeface="+mj-lt"/>
                        </a:rPr>
                        <a:t>2015</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kern="1200" dirty="0">
                          <a:solidFill>
                            <a:schemeClr val="tx1">
                              <a:lumMod val="50000"/>
                              <a:lumOff val="50000"/>
                            </a:schemeClr>
                          </a:solidFill>
                          <a:latin typeface="+mj-lt"/>
                          <a:ea typeface="+mn-ea"/>
                          <a:cs typeface="+mn-cs"/>
                        </a:rPr>
                        <a:t>CHF 10.00</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de-CH" sz="90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2020</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CHF 10.25</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9851135"/>
                  </a:ext>
                </a:extLst>
              </a:tr>
              <a:tr h="180228">
                <a:tc>
                  <a:txBody>
                    <a:bodyPr/>
                    <a:lstStyle/>
                    <a:p>
                      <a:r>
                        <a:rPr lang="de-CH" sz="900" dirty="0">
                          <a:solidFill>
                            <a:schemeClr val="tx1">
                              <a:lumMod val="50000"/>
                              <a:lumOff val="50000"/>
                            </a:schemeClr>
                          </a:solidFill>
                          <a:latin typeface="+mj-lt"/>
                        </a:rPr>
                        <a:t>2016</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CHF 10.00</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de-CH" sz="90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de-CH" sz="900" dirty="0">
                          <a:solidFill>
                            <a:schemeClr val="tx1">
                              <a:lumMod val="50000"/>
                              <a:lumOff val="50000"/>
                            </a:schemeClr>
                          </a:solidFill>
                          <a:latin typeface="+mj-lt"/>
                        </a:rPr>
                        <a:t>2021</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CHF 10.75</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797735"/>
                  </a:ext>
                </a:extLst>
              </a:tr>
              <a:tr h="0">
                <a:tc>
                  <a:txBody>
                    <a:bodyPr/>
                    <a:lstStyle/>
                    <a:p>
                      <a:r>
                        <a:rPr lang="de-CH" sz="900" dirty="0">
                          <a:solidFill>
                            <a:schemeClr val="tx1">
                              <a:lumMod val="50000"/>
                              <a:lumOff val="50000"/>
                            </a:schemeClr>
                          </a:solidFill>
                          <a:latin typeface="+mj-lt"/>
                        </a:rPr>
                        <a:t>2017</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CHF 10.25</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de-CH" sz="90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de-CH" sz="900" dirty="0">
                          <a:solidFill>
                            <a:schemeClr val="tx1">
                              <a:lumMod val="50000"/>
                              <a:lumOff val="50000"/>
                            </a:schemeClr>
                          </a:solidFill>
                          <a:latin typeface="+mj-lt"/>
                        </a:rPr>
                        <a:t>2022</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r" defTabSz="1038917">
                        <a:buNone/>
                        <a:tabLst/>
                        <a:defRPr/>
                      </a:pPr>
                      <a:r>
                        <a:rPr lang="de-CH" sz="900" dirty="0">
                          <a:solidFill>
                            <a:schemeClr val="tx1">
                              <a:lumMod val="50000"/>
                              <a:lumOff val="50000"/>
                            </a:schemeClr>
                          </a:solidFill>
                          <a:latin typeface="+mj-lt"/>
                        </a:rPr>
                        <a:t>CHF 10.75</a:t>
                      </a:r>
                      <a:endParaRPr lang="de-DE" dirty="0"/>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9005667"/>
                  </a:ext>
                </a:extLst>
              </a:tr>
              <a:tr h="180228">
                <a:tc>
                  <a:txBody>
                    <a:bodyPr/>
                    <a:lstStyle/>
                    <a:p>
                      <a:r>
                        <a:rPr lang="de-CH" sz="900" dirty="0">
                          <a:solidFill>
                            <a:schemeClr val="tx1">
                              <a:lumMod val="50000"/>
                              <a:lumOff val="50000"/>
                            </a:schemeClr>
                          </a:solidFill>
                          <a:latin typeface="+mj-lt"/>
                        </a:rPr>
                        <a:t>2018</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CH" sz="900" dirty="0">
                          <a:solidFill>
                            <a:schemeClr val="tx1">
                              <a:lumMod val="50000"/>
                              <a:lumOff val="50000"/>
                            </a:schemeClr>
                          </a:solidFill>
                          <a:latin typeface="+mj-lt"/>
                        </a:rPr>
                        <a:t>CHF 10.25</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r">
                        <a:buNone/>
                      </a:pPr>
                      <a:endParaRPr lang="de-CH" sz="90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de-CH" sz="900" dirty="0">
                          <a:solidFill>
                            <a:schemeClr val="tx1">
                              <a:lumMod val="50000"/>
                              <a:lumOff val="50000"/>
                            </a:schemeClr>
                          </a:solidFill>
                          <a:latin typeface="+mj-lt"/>
                        </a:rPr>
                        <a:t>2023</a:t>
                      </a: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lvl="0" algn="r" defTabSz="1038917">
                        <a:buNone/>
                        <a:tabLst/>
                        <a:defRPr/>
                      </a:pPr>
                      <a:r>
                        <a:rPr lang="de-CH" sz="900" dirty="0">
                          <a:solidFill>
                            <a:schemeClr val="tx1">
                              <a:lumMod val="50000"/>
                              <a:lumOff val="50000"/>
                            </a:schemeClr>
                          </a:solidFill>
                          <a:latin typeface="+mj-lt"/>
                        </a:rPr>
                        <a:t>AG 2024</a:t>
                      </a:r>
                      <a:endParaRPr lang="de-DE" dirty="0"/>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solidFill>
                        <a:srgbClr val="6289A2"/>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9004210"/>
                  </a:ext>
                </a:extLst>
              </a:tr>
              <a:tr h="180228">
                <a:tc>
                  <a:txBody>
                    <a:bodyPr/>
                    <a:lstStyle/>
                    <a:p>
                      <a:endParaRPr lang="it-CH" sz="900" noProof="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it-CH" sz="900" noProof="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it-CH" sz="900" kern="1200" noProof="0">
                        <a:solidFill>
                          <a:schemeClr val="tx1">
                            <a:lumMod val="50000"/>
                            <a:lumOff val="50000"/>
                          </a:schemeClr>
                        </a:solidFill>
                        <a:latin typeface="+mj-lt"/>
                        <a:ea typeface="+mn-ea"/>
                        <a:cs typeface="+mn-cs"/>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it-CH" sz="900" noProof="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it-CH" sz="900" noProof="0" dirty="0">
                        <a:solidFill>
                          <a:schemeClr val="tx1">
                            <a:lumMod val="50000"/>
                            <a:lumOff val="50000"/>
                          </a:schemeClr>
                        </a:solidFill>
                        <a:latin typeface="+mj-lt"/>
                      </a:endParaRPr>
                    </a:p>
                  </a:txBody>
                  <a:tcPr>
                    <a:lnL w="12700" cmpd="sng">
                      <a:noFill/>
                    </a:lnL>
                    <a:lnR w="12700" cmpd="sng">
                      <a:noFill/>
                    </a:lnR>
                    <a:lnT w="12700" cap="flat" cmpd="sng" algn="ctr">
                      <a:solidFill>
                        <a:srgbClr val="6289A2"/>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3354395"/>
                  </a:ext>
                </a:extLst>
              </a:tr>
            </a:tbl>
          </a:graphicData>
        </a:graphic>
      </p:graphicFrame>
      <p:cxnSp>
        <p:nvCxnSpPr>
          <p:cNvPr id="12" name="Gerader Verbinder 11">
            <a:extLst>
              <a:ext uri="{FF2B5EF4-FFF2-40B4-BE49-F238E27FC236}">
                <a16:creationId xmlns:a16="http://schemas.microsoft.com/office/drawing/2014/main" id="{71A42244-B750-4B73-9285-2C2FA7073018}"/>
              </a:ext>
            </a:extLst>
          </p:cNvPr>
          <p:cNvCxnSpPr/>
          <p:nvPr/>
        </p:nvCxnSpPr>
        <p:spPr>
          <a:xfrm>
            <a:off x="9903096" y="4160984"/>
            <a:ext cx="0" cy="1554604"/>
          </a:xfrm>
          <a:prstGeom prst="line">
            <a:avLst/>
          </a:prstGeom>
          <a:ln w="9525" cmpd="sng">
            <a:solidFill>
              <a:srgbClr val="6289A2"/>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Pfeil: nach unten 10">
            <a:extLst>
              <a:ext uri="{FF2B5EF4-FFF2-40B4-BE49-F238E27FC236}">
                <a16:creationId xmlns:a16="http://schemas.microsoft.com/office/drawing/2014/main" id="{2F0924CF-5017-499B-B2A1-0A59C07B6714}"/>
              </a:ext>
            </a:extLst>
          </p:cNvPr>
          <p:cNvSpPr/>
          <p:nvPr/>
        </p:nvSpPr>
        <p:spPr>
          <a:xfrm rot="10800000">
            <a:off x="5614169" y="5335116"/>
            <a:ext cx="81166" cy="118358"/>
          </a:xfrm>
          <a:prstGeom prst="downArrow">
            <a:avLst/>
          </a:prstGeom>
          <a:solidFill>
            <a:srgbClr val="6289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38" name="Pfeil: nach unten 37">
            <a:extLst>
              <a:ext uri="{FF2B5EF4-FFF2-40B4-BE49-F238E27FC236}">
                <a16:creationId xmlns:a16="http://schemas.microsoft.com/office/drawing/2014/main" id="{B0F0B31D-C976-43DD-B727-F819FFC679EB}"/>
              </a:ext>
            </a:extLst>
          </p:cNvPr>
          <p:cNvSpPr/>
          <p:nvPr/>
        </p:nvSpPr>
        <p:spPr>
          <a:xfrm>
            <a:off x="5614169" y="5578102"/>
            <a:ext cx="81166" cy="118358"/>
          </a:xfrm>
          <a:prstGeom prst="downArrow">
            <a:avLst/>
          </a:prstGeom>
          <a:solidFill>
            <a:srgbClr val="6289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pic>
        <p:nvPicPr>
          <p:cNvPr id="4" name="Grafik 3">
            <a:extLst>
              <a:ext uri="{FF2B5EF4-FFF2-40B4-BE49-F238E27FC236}">
                <a16:creationId xmlns:a16="http://schemas.microsoft.com/office/drawing/2014/main" id="{19A3BABC-5964-B3A3-71D3-78D1A17C53A6}"/>
              </a:ext>
            </a:extLst>
          </p:cNvPr>
          <p:cNvPicPr>
            <a:picLocks noChangeAspect="1"/>
          </p:cNvPicPr>
          <p:nvPr/>
        </p:nvPicPr>
        <p:blipFill>
          <a:blip r:embed="rId6"/>
          <a:stretch>
            <a:fillRect/>
          </a:stretch>
        </p:blipFill>
        <p:spPr>
          <a:xfrm>
            <a:off x="7278076" y="969267"/>
            <a:ext cx="4434548" cy="2459733"/>
          </a:xfrm>
          <a:prstGeom prst="rect">
            <a:avLst/>
          </a:prstGeom>
        </p:spPr>
      </p:pic>
    </p:spTree>
    <p:extLst>
      <p:ext uri="{BB962C8B-B14F-4D97-AF65-F5344CB8AC3E}">
        <p14:creationId xmlns:p14="http://schemas.microsoft.com/office/powerpoint/2010/main" val="84941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5069" b="3821"/>
          <a:stretch/>
        </p:blipFill>
        <p:spPr>
          <a:xfrm>
            <a:off x="204716" y="1577514"/>
            <a:ext cx="8555580" cy="4875822"/>
          </a:xfrm>
          <a:prstGeom prst="rect">
            <a:avLst/>
          </a:prstGeom>
        </p:spPr>
      </p:pic>
      <p:sp>
        <p:nvSpPr>
          <p:cNvPr id="31" name="Textfeld 30">
            <a:extLst>
              <a:ext uri="{FF2B5EF4-FFF2-40B4-BE49-F238E27FC236}">
                <a16:creationId xmlns:a16="http://schemas.microsoft.com/office/drawing/2014/main" id="{C352E2CC-7A46-4141-86E3-2B2D477FF7ED}"/>
              </a:ext>
            </a:extLst>
          </p:cNvPr>
          <p:cNvSpPr txBox="1"/>
          <p:nvPr/>
        </p:nvSpPr>
        <p:spPr bwMode="auto">
          <a:xfrm>
            <a:off x="8490273" y="4583818"/>
            <a:ext cx="3222410" cy="1509478"/>
          </a:xfrm>
          <a:prstGeom prst="rect">
            <a:avLst/>
          </a:prstGeom>
          <a:solidFill>
            <a:srgbClr val="28828B"/>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br>
              <a:rPr lang="it-CH" sz="1000">
                <a:solidFill>
                  <a:schemeClr val="tx2"/>
                </a:solidFill>
                <a:latin typeface="+mj-lt"/>
              </a:rPr>
            </a:br>
            <a:endParaRPr lang="it-CH" sz="1600">
              <a:solidFill>
                <a:schemeClr val="tx2"/>
              </a:solidFill>
              <a:latin typeface="+mj-lt"/>
            </a:endParaRPr>
          </a:p>
        </p:txBody>
      </p:sp>
      <p:sp>
        <p:nvSpPr>
          <p:cNvPr id="30" name="Textfeld 29">
            <a:extLst>
              <a:ext uri="{FF2B5EF4-FFF2-40B4-BE49-F238E27FC236}">
                <a16:creationId xmlns:a16="http://schemas.microsoft.com/office/drawing/2014/main" id="{B8F64F7F-5EBA-4051-ADC0-7756F89F03D9}"/>
              </a:ext>
            </a:extLst>
          </p:cNvPr>
          <p:cNvSpPr txBox="1"/>
          <p:nvPr/>
        </p:nvSpPr>
        <p:spPr bwMode="auto">
          <a:xfrm>
            <a:off x="8490273" y="2848974"/>
            <a:ext cx="3222410" cy="1509478"/>
          </a:xfrm>
          <a:prstGeom prst="rect">
            <a:avLst/>
          </a:prstGeom>
          <a:solidFill>
            <a:srgbClr val="28828B"/>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br>
              <a:rPr lang="it-CH" sz="1000">
                <a:solidFill>
                  <a:schemeClr val="tx2"/>
                </a:solidFill>
                <a:latin typeface="+mj-lt"/>
              </a:rPr>
            </a:br>
            <a:endParaRPr lang="it-CH" sz="1600">
              <a:solidFill>
                <a:schemeClr val="tx2"/>
              </a:solidFill>
              <a:latin typeface="+mj-lt"/>
            </a:endParaRPr>
          </a:p>
        </p:txBody>
      </p:sp>
      <p:sp>
        <p:nvSpPr>
          <p:cNvPr id="25" name="Textfeld 24">
            <a:extLst>
              <a:ext uri="{FF2B5EF4-FFF2-40B4-BE49-F238E27FC236}">
                <a16:creationId xmlns:a16="http://schemas.microsoft.com/office/drawing/2014/main" id="{CE38C859-C963-47B4-AA0D-4CC41C84A1E5}"/>
              </a:ext>
            </a:extLst>
          </p:cNvPr>
          <p:cNvSpPr txBox="1"/>
          <p:nvPr/>
        </p:nvSpPr>
        <p:spPr bwMode="auto">
          <a:xfrm>
            <a:off x="8472264" y="1127434"/>
            <a:ext cx="3222410" cy="1509478"/>
          </a:xfrm>
          <a:prstGeom prst="rect">
            <a:avLst/>
          </a:prstGeom>
          <a:solidFill>
            <a:srgbClr val="28828B"/>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br>
              <a:rPr lang="it-CH" sz="1000">
                <a:solidFill>
                  <a:schemeClr val="tx2"/>
                </a:solidFill>
                <a:latin typeface="+mj-lt"/>
              </a:rPr>
            </a:br>
            <a:endParaRPr lang="it-CH" sz="1600">
              <a:solidFill>
                <a:schemeClr val="tx2"/>
              </a:solidFill>
              <a:latin typeface="+mj-lt"/>
            </a:endParaRPr>
          </a:p>
        </p:txBody>
      </p:sp>
      <p:grpSp>
        <p:nvGrpSpPr>
          <p:cNvPr id="4" name="Gruppieren 3"/>
          <p:cNvGrpSpPr/>
          <p:nvPr/>
        </p:nvGrpSpPr>
        <p:grpSpPr>
          <a:xfrm>
            <a:off x="8716281" y="1268760"/>
            <a:ext cx="2915252" cy="4506223"/>
            <a:chOff x="18075400" y="2474425"/>
            <a:chExt cx="5349847" cy="8208190"/>
          </a:xfrm>
        </p:grpSpPr>
        <p:sp>
          <p:nvSpPr>
            <p:cNvPr id="3" name="Rechteck 2"/>
            <p:cNvSpPr/>
            <p:nvPr/>
          </p:nvSpPr>
          <p:spPr>
            <a:xfrm>
              <a:off x="18075400" y="2474425"/>
              <a:ext cx="4604438" cy="1912306"/>
            </a:xfrm>
            <a:prstGeom prst="rect">
              <a:avLst/>
            </a:prstGeom>
          </p:spPr>
          <p:txBody>
            <a:bodyPr wrap="square">
              <a:spAutoFit/>
            </a:bodyPr>
            <a:lstStyle/>
            <a:p>
              <a:r>
                <a:rPr lang="it-CH" sz="2133" b="1" baseline="30000" dirty="0">
                  <a:solidFill>
                    <a:schemeClr val="bg1">
                      <a:lumMod val="95000"/>
                    </a:schemeClr>
                  </a:solidFill>
                  <a:latin typeface="HelveticaNeueLT Com 55 Roman" panose="020B0604020202020204" pitchFamily="34" charset="0"/>
                </a:rPr>
                <a:t>Utilizzare WIR attivamente</a:t>
              </a:r>
            </a:p>
            <a:p>
              <a:pPr marL="228594" indent="-228594">
                <a:buFont typeface="Arial" panose="020B0604020202020204" pitchFamily="34" charset="0"/>
                <a:buChar char="•"/>
              </a:pPr>
              <a:r>
                <a:rPr lang="it-CH" sz="1200" dirty="0">
                  <a:solidFill>
                    <a:schemeClr val="bg1">
                      <a:lumMod val="95000"/>
                    </a:schemeClr>
                  </a:solidFill>
                  <a:latin typeface="HelveticaNeueLT Com 55 Roman" panose="020B0604020202020204" pitchFamily="34" charset="0"/>
                </a:rPr>
                <a:t>Spese operative</a:t>
              </a:r>
            </a:p>
            <a:p>
              <a:pPr marL="228594" indent="-228594">
                <a:buFont typeface="Arial" panose="020B0604020202020204" pitchFamily="34" charset="0"/>
                <a:buChar char="•"/>
              </a:pPr>
              <a:r>
                <a:rPr lang="it-CH" sz="1200" dirty="0">
                  <a:solidFill>
                    <a:schemeClr val="bg1">
                      <a:lumMod val="95000"/>
                    </a:schemeClr>
                  </a:solidFill>
                  <a:latin typeface="HelveticaNeueLT Com 55 Roman" panose="020B0604020202020204" pitchFamily="34" charset="0"/>
                </a:rPr>
                <a:t>Investimenti aziendali</a:t>
              </a:r>
            </a:p>
            <a:p>
              <a:pPr marL="228594" indent="-228594">
                <a:buFont typeface="Arial" panose="020B0604020202020204" pitchFamily="34" charset="0"/>
                <a:buChar char="•"/>
              </a:pPr>
              <a:r>
                <a:rPr lang="it-CH" sz="1200" dirty="0">
                  <a:solidFill>
                    <a:schemeClr val="bg1">
                      <a:lumMod val="95000"/>
                    </a:schemeClr>
                  </a:solidFill>
                  <a:latin typeface="HelveticaNeueLT Com 55 Roman" panose="020B0604020202020204" pitchFamily="34" charset="0"/>
                </a:rPr>
                <a:t>Imprenditori</a:t>
              </a:r>
            </a:p>
            <a:p>
              <a:pPr marL="228594" indent="-228594">
                <a:buFont typeface="Arial" panose="020B0604020202020204" pitchFamily="34" charset="0"/>
                <a:buChar char="•"/>
              </a:pPr>
              <a:r>
                <a:rPr lang="it-CH" sz="1200" dirty="0">
                  <a:solidFill>
                    <a:schemeClr val="bg1">
                      <a:lumMod val="95000"/>
                    </a:schemeClr>
                  </a:solidFill>
                  <a:latin typeface="HelveticaNeueLT Com 55 Roman" panose="020B0604020202020204" pitchFamily="34" charset="0"/>
                </a:rPr>
                <a:t>Collaboratori</a:t>
              </a:r>
            </a:p>
          </p:txBody>
        </p:sp>
        <p:sp>
          <p:nvSpPr>
            <p:cNvPr id="18" name="Rechteck 17"/>
            <p:cNvSpPr/>
            <p:nvPr/>
          </p:nvSpPr>
          <p:spPr>
            <a:xfrm>
              <a:off x="18227798" y="5502914"/>
              <a:ext cx="4176464" cy="2248680"/>
            </a:xfrm>
            <a:prstGeom prst="rect">
              <a:avLst/>
            </a:prstGeom>
          </p:spPr>
          <p:txBody>
            <a:bodyPr wrap="square">
              <a:spAutoFit/>
            </a:bodyPr>
            <a:lstStyle/>
            <a:p>
              <a:r>
                <a:rPr lang="it-CH" sz="2133" b="1" baseline="30000" dirty="0">
                  <a:solidFill>
                    <a:schemeClr val="bg1"/>
                  </a:solidFill>
                  <a:latin typeface="HelveticaNeueLT Com 55 Roman" panose="020B0604020202020204" pitchFamily="34" charset="0"/>
                </a:rPr>
                <a:t>Sussidi</a:t>
              </a:r>
            </a:p>
            <a:p>
              <a:pPr marL="228594" indent="-228594">
                <a:buFont typeface="Arial" panose="020B0604020202020204" pitchFamily="34" charset="0"/>
                <a:buChar char="•"/>
              </a:pPr>
              <a:r>
                <a:rPr lang="it-CH" sz="1200" dirty="0">
                  <a:solidFill>
                    <a:schemeClr val="bg1"/>
                  </a:solidFill>
                  <a:latin typeface="HelveticaNeueLT Com 55 Roman" panose="020B0604020202020204" pitchFamily="34" charset="0"/>
                </a:rPr>
                <a:t>Consulenza alla clientela</a:t>
              </a:r>
            </a:p>
            <a:p>
              <a:pPr marL="228594" indent="-228594">
                <a:buFont typeface="Arial" panose="020B0604020202020204" pitchFamily="34" charset="0"/>
                <a:buChar char="•"/>
              </a:pPr>
              <a:r>
                <a:rPr lang="it-CH" sz="1200" dirty="0" err="1">
                  <a:solidFill>
                    <a:schemeClr val="bg1"/>
                  </a:solidFill>
                  <a:latin typeface="HelveticaNeueLT Com 55 Roman" panose="020B0604020202020204" pitchFamily="34" charset="0"/>
                </a:rPr>
                <a:t>WIRmarket</a:t>
              </a:r>
              <a:endParaRPr lang="it-CH" sz="1200" dirty="0">
                <a:solidFill>
                  <a:schemeClr val="bg1"/>
                </a:solidFill>
                <a:latin typeface="HelveticaNeueLT Com 55 Roman" panose="020B0604020202020204" pitchFamily="34" charset="0"/>
              </a:endParaRPr>
            </a:p>
            <a:p>
              <a:pPr marL="228594" indent="-228594">
                <a:buFont typeface="Arial" panose="020B0604020202020204" pitchFamily="34" charset="0"/>
                <a:buChar char="•"/>
              </a:pPr>
              <a:r>
                <a:rPr lang="it-CH" sz="1200" dirty="0" err="1">
                  <a:solidFill>
                    <a:schemeClr val="bg1"/>
                  </a:solidFill>
                  <a:latin typeface="HelveticaNeueLT Com 55 Roman" panose="020B0604020202020204" pitchFamily="34" charset="0"/>
                </a:rPr>
                <a:t>WIRmatchmaking</a:t>
              </a:r>
              <a:endParaRPr lang="it-CH" sz="1200" dirty="0">
                <a:solidFill>
                  <a:schemeClr val="bg1"/>
                </a:solidFill>
                <a:latin typeface="HelveticaNeueLT Com 55 Roman" panose="020B0604020202020204" pitchFamily="34" charset="0"/>
              </a:endParaRPr>
            </a:p>
            <a:p>
              <a:pPr marL="228594" indent="-228594">
                <a:buFont typeface="Arial" panose="020B0604020202020204" pitchFamily="34" charset="0"/>
                <a:buChar char="•"/>
              </a:pPr>
              <a:r>
                <a:rPr lang="it-CH" sz="1200" dirty="0" err="1">
                  <a:solidFill>
                    <a:schemeClr val="bg1"/>
                  </a:solidFill>
                  <a:latin typeface="HelveticaNeueLT Com 55 Roman" panose="020B0604020202020204" pitchFamily="34" charset="0"/>
                </a:rPr>
                <a:t>WIRpay</a:t>
              </a:r>
              <a:endParaRPr lang="it-CH" sz="1200" dirty="0">
                <a:solidFill>
                  <a:schemeClr val="bg1"/>
                </a:solidFill>
                <a:latin typeface="HelveticaNeueLT Com 55 Roman" panose="020B0604020202020204" pitchFamily="34" charset="0"/>
              </a:endParaRPr>
            </a:p>
            <a:p>
              <a:pPr marL="228594" indent="-228594">
                <a:buFont typeface="Arial" panose="020B0604020202020204" pitchFamily="34" charset="0"/>
                <a:buChar char="•"/>
              </a:pPr>
              <a:r>
                <a:rPr lang="it-CH" sz="1200" dirty="0">
                  <a:solidFill>
                    <a:schemeClr val="bg1"/>
                  </a:solidFill>
                  <a:latin typeface="HelveticaNeueLT Com 55 Roman" panose="020B0604020202020204" pitchFamily="34" charset="0"/>
                </a:rPr>
                <a:t>WIR partner network</a:t>
              </a:r>
            </a:p>
          </p:txBody>
        </p:sp>
        <p:sp>
          <p:nvSpPr>
            <p:cNvPr id="19" name="Rechteck 18"/>
            <p:cNvSpPr/>
            <p:nvPr/>
          </p:nvSpPr>
          <p:spPr>
            <a:xfrm>
              <a:off x="18249032" y="8770309"/>
              <a:ext cx="5176215" cy="1912306"/>
            </a:xfrm>
            <a:prstGeom prst="rect">
              <a:avLst/>
            </a:prstGeom>
          </p:spPr>
          <p:txBody>
            <a:bodyPr wrap="square">
              <a:spAutoFit/>
            </a:bodyPr>
            <a:lstStyle/>
            <a:p>
              <a:r>
                <a:rPr lang="it-CH" sz="2133" b="1" baseline="30000" dirty="0">
                  <a:solidFill>
                    <a:schemeClr val="bg1"/>
                  </a:solidFill>
                  <a:latin typeface="HelveticaNeueLT Com 55 Roman" panose="020B0604020202020204" pitchFamily="34" charset="0"/>
                </a:rPr>
                <a:t>Attenzione</a:t>
              </a:r>
            </a:p>
            <a:p>
              <a:pPr marL="228594" indent="-228594">
                <a:buFont typeface="Arial" panose="020B0604020202020204" pitchFamily="34" charset="0"/>
                <a:buChar char="•"/>
              </a:pPr>
              <a:r>
                <a:rPr lang="it-CH" sz="1200" dirty="0">
                  <a:solidFill>
                    <a:schemeClr val="bg1"/>
                  </a:solidFill>
                  <a:latin typeface="HelveticaNeueLT Com 55 Roman" panose="020B0604020202020204" pitchFamily="34" charset="0"/>
                </a:rPr>
                <a:t>Liquidità – vi sono soluzioni</a:t>
              </a:r>
            </a:p>
            <a:p>
              <a:pPr marL="228594" indent="-228594">
                <a:buFont typeface="Arial" panose="020B0604020202020204" pitchFamily="34" charset="0"/>
                <a:buChar char="•"/>
              </a:pPr>
              <a:r>
                <a:rPr lang="it-CH" sz="1200" dirty="0">
                  <a:solidFill>
                    <a:schemeClr val="bg1"/>
                  </a:solidFill>
                  <a:latin typeface="HelveticaNeueLT Com 55 Roman" panose="020B0604020202020204" pitchFamily="34" charset="0"/>
                </a:rPr>
                <a:t>Nessuna contrattazione in WIR!</a:t>
              </a:r>
            </a:p>
            <a:p>
              <a:pPr marL="228594" indent="-228594">
                <a:buFont typeface="Arial" panose="020B0604020202020204" pitchFamily="34" charset="0"/>
                <a:buChar char="•"/>
              </a:pPr>
              <a:r>
                <a:rPr lang="it-CH" sz="1200" dirty="0">
                  <a:solidFill>
                    <a:schemeClr val="bg1"/>
                  </a:solidFill>
                  <a:latin typeface="HelveticaNeueLT Com 55 Roman" panose="020B0604020202020204" pitchFamily="34" charset="0"/>
                </a:rPr>
                <a:t>Prezzi eccessivi</a:t>
              </a:r>
            </a:p>
            <a:p>
              <a:pPr marL="228594" indent="-228594">
                <a:buFont typeface="Arial" panose="020B0604020202020204" pitchFamily="34" charset="0"/>
                <a:buChar char="•"/>
              </a:pPr>
              <a:r>
                <a:rPr lang="it-CH" sz="1200" dirty="0">
                  <a:solidFill>
                    <a:schemeClr val="bg1"/>
                  </a:solidFill>
                  <a:latin typeface="HelveticaNeueLT Com 55 Roman" panose="020B0604020202020204" pitchFamily="34" charset="0"/>
                </a:rPr>
                <a:t>Non risparmiare in WIR</a:t>
              </a:r>
            </a:p>
          </p:txBody>
        </p:sp>
      </p:grpSp>
      <p:sp>
        <p:nvSpPr>
          <p:cNvPr id="11" name="Rechteck 10"/>
          <p:cNvSpPr/>
          <p:nvPr/>
        </p:nvSpPr>
        <p:spPr>
          <a:xfrm>
            <a:off x="365017" y="1058943"/>
            <a:ext cx="6096000" cy="1015663"/>
          </a:xfrm>
          <a:prstGeom prst="rect">
            <a:avLst/>
          </a:prstGeom>
        </p:spPr>
        <p:txBody>
          <a:bodyPr>
            <a:spAutoFit/>
          </a:bodyPr>
          <a:lstStyle/>
          <a:p>
            <a:pPr>
              <a:tabLst>
                <a:tab pos="713300" algn="l"/>
              </a:tabLst>
            </a:pPr>
            <a:r>
              <a:rPr lang="it-CH" sz="1200" b="1" dirty="0">
                <a:solidFill>
                  <a:srgbClr val="868689"/>
                </a:solidFill>
                <a:latin typeface="HelveticaNeueLT Com 55 Roman" panose="020B0604020202020204" pitchFamily="34" charset="0"/>
              </a:rPr>
              <a:t>Dove </a:t>
            </a:r>
            <a:r>
              <a:rPr lang="it-CH" sz="1200" dirty="0">
                <a:solidFill>
                  <a:srgbClr val="868689"/>
                </a:solidFill>
                <a:latin typeface="HelveticaNeueLT Com 55 Roman" panose="020B0604020202020204" pitchFamily="34" charset="0"/>
              </a:rPr>
              <a:t>	Solo in Svizzera</a:t>
            </a:r>
          </a:p>
          <a:p>
            <a:pPr>
              <a:tabLst>
                <a:tab pos="713300" algn="l"/>
              </a:tabLst>
            </a:pPr>
            <a:r>
              <a:rPr lang="it-CH" sz="1200" b="1" dirty="0">
                <a:solidFill>
                  <a:srgbClr val="868689"/>
                </a:solidFill>
                <a:latin typeface="HelveticaNeueLT Com 55 Roman" panose="020B0604020202020204" pitchFamily="34" charset="0"/>
              </a:rPr>
              <a:t>Chi </a:t>
            </a:r>
            <a:r>
              <a:rPr lang="it-CH" sz="1200" dirty="0">
                <a:solidFill>
                  <a:srgbClr val="868689"/>
                </a:solidFill>
                <a:latin typeface="HelveticaNeueLT Com 55 Roman" panose="020B0604020202020204" pitchFamily="34" charset="0"/>
              </a:rPr>
              <a:t>	PMI, imprenditori, collaboratori</a:t>
            </a:r>
          </a:p>
          <a:p>
            <a:pPr>
              <a:tabLst>
                <a:tab pos="713300" algn="l"/>
              </a:tabLst>
            </a:pPr>
            <a:r>
              <a:rPr lang="it-CH" sz="1200" b="1" dirty="0">
                <a:solidFill>
                  <a:srgbClr val="868689"/>
                </a:solidFill>
                <a:latin typeface="HelveticaNeueLT Com 55 Roman" panose="020B0604020202020204" pitchFamily="34" charset="0"/>
              </a:rPr>
              <a:t>Come </a:t>
            </a:r>
            <a:r>
              <a:rPr lang="it-CH" sz="1200" dirty="0">
                <a:solidFill>
                  <a:srgbClr val="868689"/>
                </a:solidFill>
                <a:latin typeface="HelveticaNeueLT Com 55 Roman" panose="020B0604020202020204" pitchFamily="34" charset="0"/>
              </a:rPr>
              <a:t>	Rete di imprenditori intelligenti</a:t>
            </a:r>
          </a:p>
          <a:p>
            <a:pPr>
              <a:tabLst>
                <a:tab pos="713300" algn="l"/>
              </a:tabLst>
            </a:pPr>
            <a:r>
              <a:rPr lang="it-CH" sz="1200" b="1" dirty="0">
                <a:solidFill>
                  <a:srgbClr val="868689"/>
                </a:solidFill>
                <a:latin typeface="HelveticaNeueLT Com 55 Roman" panose="020B0604020202020204" pitchFamily="34" charset="0"/>
              </a:rPr>
              <a:t>Cosa</a:t>
            </a:r>
            <a:r>
              <a:rPr lang="it-CH" sz="1200" dirty="0">
                <a:solidFill>
                  <a:srgbClr val="868689"/>
                </a:solidFill>
                <a:latin typeface="HelveticaNeueLT Com 55 Roman" panose="020B0604020202020204" pitchFamily="34" charset="0"/>
              </a:rPr>
              <a:t> 	Attirare clienti e fidelizzarli</a:t>
            </a:r>
          </a:p>
          <a:p>
            <a:pPr>
              <a:tabLst>
                <a:tab pos="713300" algn="l"/>
              </a:tabLst>
            </a:pPr>
            <a:r>
              <a:rPr lang="it-CH" sz="1200" b="1" dirty="0">
                <a:solidFill>
                  <a:srgbClr val="868689"/>
                </a:solidFill>
                <a:latin typeface="HelveticaNeueLT Com 55 Roman" panose="020B0604020202020204" pitchFamily="34" charset="0"/>
              </a:rPr>
              <a:t>Perché </a:t>
            </a:r>
            <a:r>
              <a:rPr lang="it-CH" sz="1200" dirty="0">
                <a:solidFill>
                  <a:srgbClr val="868689"/>
                </a:solidFill>
                <a:latin typeface="HelveticaNeueLT Com 55 Roman" panose="020B0604020202020204" pitchFamily="34" charset="0"/>
              </a:rPr>
              <a:t>	Fatturato e utile lordo supplementare </a:t>
            </a:r>
          </a:p>
        </p:txBody>
      </p:sp>
      <p:sp>
        <p:nvSpPr>
          <p:cNvPr id="12" name="Rechteck 11"/>
          <p:cNvSpPr/>
          <p:nvPr/>
        </p:nvSpPr>
        <p:spPr>
          <a:xfrm>
            <a:off x="1343472" y="6403657"/>
            <a:ext cx="3632726" cy="379656"/>
          </a:xfrm>
          <a:prstGeom prst="rect">
            <a:avLst/>
          </a:prstGeom>
          <a:solidFill>
            <a:schemeClr val="bg1"/>
          </a:solidFill>
        </p:spPr>
        <p:txBody>
          <a:bodyPr wrap="none">
            <a:spAutoFit/>
          </a:bodyPr>
          <a:lstStyle/>
          <a:p>
            <a:r>
              <a:rPr lang="it-CH" sz="1867" b="1" dirty="0">
                <a:solidFill>
                  <a:srgbClr val="868689"/>
                </a:solidFill>
                <a:latin typeface="HelveticaNeueLT Com 55 Roman" panose="020B0604020202020204" pitchFamily="34" charset="0"/>
              </a:rPr>
              <a:t>30 000 PMI e loro collaboratori</a:t>
            </a:r>
          </a:p>
        </p:txBody>
      </p:sp>
      <p:sp>
        <p:nvSpPr>
          <p:cNvPr id="32" name="Forma libre 36">
            <a:extLst>
              <a:ext uri="{FF2B5EF4-FFF2-40B4-BE49-F238E27FC236}">
                <a16:creationId xmlns:a16="http://schemas.microsoft.com/office/drawing/2014/main" id="{16662785-8A4F-E648-A564-4121404C8D4D}"/>
              </a:ext>
            </a:extLst>
          </p:cNvPr>
          <p:cNvSpPr/>
          <p:nvPr/>
        </p:nvSpPr>
        <p:spPr>
          <a:xfrm>
            <a:off x="10731432" y="1893744"/>
            <a:ext cx="708079" cy="383128"/>
          </a:xfrm>
          <a:custGeom>
            <a:avLst/>
            <a:gdLst>
              <a:gd name="connsiteX0" fmla="*/ 233871 w 312180"/>
              <a:gd name="connsiteY0" fmla="*/ 133396 h 185191"/>
              <a:gd name="connsiteX1" fmla="*/ 160323 w 312180"/>
              <a:gd name="connsiteY1" fmla="*/ 133396 h 185191"/>
              <a:gd name="connsiteX2" fmla="*/ 146037 w 312180"/>
              <a:gd name="connsiteY2" fmla="*/ 125988 h 185191"/>
              <a:gd name="connsiteX3" fmla="*/ 149741 w 312180"/>
              <a:gd name="connsiteY3" fmla="*/ 100591 h 185191"/>
              <a:gd name="connsiteX4" fmla="*/ 172493 w 312180"/>
              <a:gd name="connsiteY4" fmla="*/ 72018 h 185191"/>
              <a:gd name="connsiteX5" fmla="*/ 172493 w 312180"/>
              <a:gd name="connsiteY5" fmla="*/ 43446 h 185191"/>
              <a:gd name="connsiteX6" fmla="*/ 143920 w 312180"/>
              <a:gd name="connsiteY6" fmla="*/ 43446 h 185191"/>
              <a:gd name="connsiteX7" fmla="*/ 109528 w 312180"/>
              <a:gd name="connsiteY7" fmla="*/ 77838 h 185191"/>
              <a:gd name="connsiteX8" fmla="*/ 103707 w 312180"/>
              <a:gd name="connsiteY8" fmla="*/ 80484 h 185191"/>
              <a:gd name="connsiteX9" fmla="*/ 76722 w 312180"/>
              <a:gd name="connsiteY9" fmla="*/ 86833 h 185191"/>
              <a:gd name="connsiteX10" fmla="*/ 64023 w 312180"/>
              <a:gd name="connsiteY10" fmla="*/ 93712 h 185191"/>
              <a:gd name="connsiteX11" fmla="*/ 64552 w 312180"/>
              <a:gd name="connsiteY11" fmla="*/ 89479 h 185191"/>
              <a:gd name="connsiteX12" fmla="*/ 62965 w 312180"/>
              <a:gd name="connsiteY12" fmla="*/ 84188 h 185191"/>
              <a:gd name="connsiteX13" fmla="*/ 58203 w 312180"/>
              <a:gd name="connsiteY13" fmla="*/ 82072 h 185191"/>
              <a:gd name="connsiteX14" fmla="*/ 6349 w 312180"/>
              <a:gd name="connsiteY14" fmla="*/ 82072 h 185191"/>
              <a:gd name="connsiteX15" fmla="*/ 0 w 312180"/>
              <a:gd name="connsiteY15" fmla="*/ 88421 h 185191"/>
              <a:gd name="connsiteX16" fmla="*/ 0 w 312180"/>
              <a:gd name="connsiteY16" fmla="*/ 177842 h 185191"/>
              <a:gd name="connsiteX17" fmla="*/ 6349 w 312180"/>
              <a:gd name="connsiteY17" fmla="*/ 184192 h 185191"/>
              <a:gd name="connsiteX18" fmla="*/ 44975 w 312180"/>
              <a:gd name="connsiteY18" fmla="*/ 184192 h 185191"/>
              <a:gd name="connsiteX19" fmla="*/ 51324 w 312180"/>
              <a:gd name="connsiteY19" fmla="*/ 178900 h 185191"/>
              <a:gd name="connsiteX20" fmla="*/ 51854 w 312180"/>
              <a:gd name="connsiteY20" fmla="*/ 174138 h 185191"/>
              <a:gd name="connsiteX21" fmla="*/ 126459 w 312180"/>
              <a:gd name="connsiteY21" fmla="*/ 186837 h 185191"/>
              <a:gd name="connsiteX22" fmla="*/ 144979 w 312180"/>
              <a:gd name="connsiteY22" fmla="*/ 188424 h 185191"/>
              <a:gd name="connsiteX23" fmla="*/ 176726 w 312180"/>
              <a:gd name="connsiteY23" fmla="*/ 183662 h 185191"/>
              <a:gd name="connsiteX24" fmla="*/ 187837 w 312180"/>
              <a:gd name="connsiteY24" fmla="*/ 178371 h 185191"/>
              <a:gd name="connsiteX25" fmla="*/ 237574 w 312180"/>
              <a:gd name="connsiteY25" fmla="*/ 145037 h 185191"/>
              <a:gd name="connsiteX26" fmla="*/ 240220 w 312180"/>
              <a:gd name="connsiteY26" fmla="*/ 137629 h 185191"/>
              <a:gd name="connsiteX27" fmla="*/ 233871 w 312180"/>
              <a:gd name="connsiteY27" fmla="*/ 133396 h 185191"/>
              <a:gd name="connsiteX28" fmla="*/ 12699 w 312180"/>
              <a:gd name="connsiteY28" fmla="*/ 171493 h 185191"/>
              <a:gd name="connsiteX29" fmla="*/ 12699 w 312180"/>
              <a:gd name="connsiteY29" fmla="*/ 94770 h 185191"/>
              <a:gd name="connsiteX30" fmla="*/ 50266 w 312180"/>
              <a:gd name="connsiteY30" fmla="*/ 94770 h 185191"/>
              <a:gd name="connsiteX31" fmla="*/ 39155 w 312180"/>
              <a:gd name="connsiteY31" fmla="*/ 171493 h 185191"/>
              <a:gd name="connsiteX32" fmla="*/ 12699 w 312180"/>
              <a:gd name="connsiteY32" fmla="*/ 171493 h 185191"/>
              <a:gd name="connsiteX33" fmla="*/ 180430 w 312180"/>
              <a:gd name="connsiteY33" fmla="*/ 167789 h 185191"/>
              <a:gd name="connsiteX34" fmla="*/ 173022 w 312180"/>
              <a:gd name="connsiteY34" fmla="*/ 171493 h 185191"/>
              <a:gd name="connsiteX35" fmla="*/ 128576 w 312180"/>
              <a:gd name="connsiteY35" fmla="*/ 174138 h 185191"/>
              <a:gd name="connsiteX36" fmla="*/ 53970 w 312180"/>
              <a:gd name="connsiteY36" fmla="*/ 161439 h 185191"/>
              <a:gd name="connsiteX37" fmla="*/ 61378 w 312180"/>
              <a:gd name="connsiteY37" fmla="*/ 109586 h 185191"/>
              <a:gd name="connsiteX38" fmla="*/ 82543 w 312180"/>
              <a:gd name="connsiteY38" fmla="*/ 99003 h 185191"/>
              <a:gd name="connsiteX39" fmla="*/ 103707 w 312180"/>
              <a:gd name="connsiteY39" fmla="*/ 93712 h 185191"/>
              <a:gd name="connsiteX40" fmla="*/ 118523 w 312180"/>
              <a:gd name="connsiteY40" fmla="*/ 87363 h 185191"/>
              <a:gd name="connsiteX41" fmla="*/ 152915 w 312180"/>
              <a:gd name="connsiteY41" fmla="*/ 52970 h 185191"/>
              <a:gd name="connsiteX42" fmla="*/ 162969 w 312180"/>
              <a:gd name="connsiteY42" fmla="*/ 52970 h 185191"/>
              <a:gd name="connsiteX43" fmla="*/ 162439 w 312180"/>
              <a:gd name="connsiteY43" fmla="*/ 63552 h 185191"/>
              <a:gd name="connsiteX44" fmla="*/ 139158 w 312180"/>
              <a:gd name="connsiteY44" fmla="*/ 92654 h 185191"/>
              <a:gd name="connsiteX45" fmla="*/ 134396 w 312180"/>
              <a:gd name="connsiteY45" fmla="*/ 131809 h 185191"/>
              <a:gd name="connsiteX46" fmla="*/ 160852 w 312180"/>
              <a:gd name="connsiteY46" fmla="*/ 146624 h 185191"/>
              <a:gd name="connsiteX47" fmla="*/ 212177 w 312180"/>
              <a:gd name="connsiteY47" fmla="*/ 146624 h 185191"/>
              <a:gd name="connsiteX48" fmla="*/ 180430 w 312180"/>
              <a:gd name="connsiteY48" fmla="*/ 167789 h 185191"/>
              <a:gd name="connsiteX49" fmla="*/ 315884 w 312180"/>
              <a:gd name="connsiteY49" fmla="*/ 5878 h 185191"/>
              <a:gd name="connsiteX50" fmla="*/ 315884 w 312180"/>
              <a:gd name="connsiteY50" fmla="*/ 106411 h 185191"/>
              <a:gd name="connsiteX51" fmla="*/ 309535 w 312180"/>
              <a:gd name="connsiteY51" fmla="*/ 112760 h 185191"/>
              <a:gd name="connsiteX52" fmla="*/ 158736 w 312180"/>
              <a:gd name="connsiteY52" fmla="*/ 112760 h 185191"/>
              <a:gd name="connsiteX53" fmla="*/ 152386 w 312180"/>
              <a:gd name="connsiteY53" fmla="*/ 106411 h 185191"/>
              <a:gd name="connsiteX54" fmla="*/ 158736 w 312180"/>
              <a:gd name="connsiteY54" fmla="*/ 100061 h 185191"/>
              <a:gd name="connsiteX55" fmla="*/ 303185 w 312180"/>
              <a:gd name="connsiteY55" fmla="*/ 100061 h 185191"/>
              <a:gd name="connsiteX56" fmla="*/ 303185 w 312180"/>
              <a:gd name="connsiteY56" fmla="*/ 12757 h 185191"/>
              <a:gd name="connsiteX57" fmla="*/ 131751 w 312180"/>
              <a:gd name="connsiteY57" fmla="*/ 12757 h 185191"/>
              <a:gd name="connsiteX58" fmla="*/ 131751 w 312180"/>
              <a:gd name="connsiteY58" fmla="*/ 46621 h 185191"/>
              <a:gd name="connsiteX59" fmla="*/ 125401 w 312180"/>
              <a:gd name="connsiteY59" fmla="*/ 52970 h 185191"/>
              <a:gd name="connsiteX60" fmla="*/ 119052 w 312180"/>
              <a:gd name="connsiteY60" fmla="*/ 46621 h 185191"/>
              <a:gd name="connsiteX61" fmla="*/ 119052 w 312180"/>
              <a:gd name="connsiteY61" fmla="*/ 6407 h 185191"/>
              <a:gd name="connsiteX62" fmla="*/ 125401 w 312180"/>
              <a:gd name="connsiteY62" fmla="*/ 58 h 185191"/>
              <a:gd name="connsiteX63" fmla="*/ 309535 w 312180"/>
              <a:gd name="connsiteY63" fmla="*/ 58 h 185191"/>
              <a:gd name="connsiteX64" fmla="*/ 315884 w 312180"/>
              <a:gd name="connsiteY64" fmla="*/ 5878 h 185191"/>
              <a:gd name="connsiteX65" fmla="*/ 251332 w 312180"/>
              <a:gd name="connsiteY65" fmla="*/ 56145 h 185191"/>
              <a:gd name="connsiteX66" fmla="*/ 217468 w 312180"/>
              <a:gd name="connsiteY66" fmla="*/ 22281 h 185191"/>
              <a:gd name="connsiteX67" fmla="*/ 183604 w 312180"/>
              <a:gd name="connsiteY67" fmla="*/ 56145 h 185191"/>
              <a:gd name="connsiteX68" fmla="*/ 217468 w 312180"/>
              <a:gd name="connsiteY68" fmla="*/ 90008 h 185191"/>
              <a:gd name="connsiteX69" fmla="*/ 251332 w 312180"/>
              <a:gd name="connsiteY69" fmla="*/ 56145 h 185191"/>
              <a:gd name="connsiteX70" fmla="*/ 196303 w 312180"/>
              <a:gd name="connsiteY70" fmla="*/ 56145 h 185191"/>
              <a:gd name="connsiteX71" fmla="*/ 216939 w 312180"/>
              <a:gd name="connsiteY71" fmla="*/ 35509 h 185191"/>
              <a:gd name="connsiteX72" fmla="*/ 237574 w 312180"/>
              <a:gd name="connsiteY72" fmla="*/ 56145 h 185191"/>
              <a:gd name="connsiteX73" fmla="*/ 216939 w 312180"/>
              <a:gd name="connsiteY73" fmla="*/ 76780 h 185191"/>
              <a:gd name="connsiteX74" fmla="*/ 196303 w 312180"/>
              <a:gd name="connsiteY74" fmla="*/ 56145 h 185191"/>
              <a:gd name="connsiteX75" fmla="*/ 277787 w 312180"/>
              <a:gd name="connsiteY75" fmla="*/ 72018 h 185191"/>
              <a:gd name="connsiteX76" fmla="*/ 277787 w 312180"/>
              <a:gd name="connsiteY76" fmla="*/ 39213 h 185191"/>
              <a:gd name="connsiteX77" fmla="*/ 269322 w 312180"/>
              <a:gd name="connsiteY77" fmla="*/ 34980 h 185191"/>
              <a:gd name="connsiteX78" fmla="*/ 259268 w 312180"/>
              <a:gd name="connsiteY78" fmla="*/ 34980 h 185191"/>
              <a:gd name="connsiteX79" fmla="*/ 252919 w 312180"/>
              <a:gd name="connsiteY79" fmla="*/ 28630 h 185191"/>
              <a:gd name="connsiteX80" fmla="*/ 259268 w 312180"/>
              <a:gd name="connsiteY80" fmla="*/ 22281 h 185191"/>
              <a:gd name="connsiteX81" fmla="*/ 270909 w 312180"/>
              <a:gd name="connsiteY81" fmla="*/ 22281 h 185191"/>
              <a:gd name="connsiteX82" fmla="*/ 273554 w 312180"/>
              <a:gd name="connsiteY82" fmla="*/ 22810 h 185191"/>
              <a:gd name="connsiteX83" fmla="*/ 286782 w 312180"/>
              <a:gd name="connsiteY83" fmla="*/ 29689 h 185191"/>
              <a:gd name="connsiteX84" fmla="*/ 290486 w 312180"/>
              <a:gd name="connsiteY84" fmla="*/ 35509 h 185191"/>
              <a:gd name="connsiteX85" fmla="*/ 290486 w 312180"/>
              <a:gd name="connsiteY85" fmla="*/ 75722 h 185191"/>
              <a:gd name="connsiteX86" fmla="*/ 287312 w 312180"/>
              <a:gd name="connsiteY86" fmla="*/ 81013 h 185191"/>
              <a:gd name="connsiteX87" fmla="*/ 274084 w 312180"/>
              <a:gd name="connsiteY87" fmla="*/ 89479 h 185191"/>
              <a:gd name="connsiteX88" fmla="*/ 270380 w 312180"/>
              <a:gd name="connsiteY88" fmla="*/ 90537 h 185191"/>
              <a:gd name="connsiteX89" fmla="*/ 258739 w 312180"/>
              <a:gd name="connsiteY89" fmla="*/ 90537 h 185191"/>
              <a:gd name="connsiteX90" fmla="*/ 252390 w 312180"/>
              <a:gd name="connsiteY90" fmla="*/ 84188 h 185191"/>
              <a:gd name="connsiteX91" fmla="*/ 258739 w 312180"/>
              <a:gd name="connsiteY91" fmla="*/ 77838 h 185191"/>
              <a:gd name="connsiteX92" fmla="*/ 268792 w 312180"/>
              <a:gd name="connsiteY92" fmla="*/ 77838 h 185191"/>
              <a:gd name="connsiteX93" fmla="*/ 277787 w 312180"/>
              <a:gd name="connsiteY93" fmla="*/ 72018 h 185191"/>
              <a:gd name="connsiteX94" fmla="*/ 182017 w 312180"/>
              <a:gd name="connsiteY94" fmla="*/ 84188 h 185191"/>
              <a:gd name="connsiteX95" fmla="*/ 175667 w 312180"/>
              <a:gd name="connsiteY95" fmla="*/ 90537 h 185191"/>
              <a:gd name="connsiteX96" fmla="*/ 173551 w 312180"/>
              <a:gd name="connsiteY96" fmla="*/ 90537 h 185191"/>
              <a:gd name="connsiteX97" fmla="*/ 167202 w 312180"/>
              <a:gd name="connsiteY97" fmla="*/ 84188 h 185191"/>
              <a:gd name="connsiteX98" fmla="*/ 173551 w 312180"/>
              <a:gd name="connsiteY98" fmla="*/ 77838 h 185191"/>
              <a:gd name="connsiteX99" fmla="*/ 175667 w 312180"/>
              <a:gd name="connsiteY99" fmla="*/ 77838 h 185191"/>
              <a:gd name="connsiteX100" fmla="*/ 182017 w 312180"/>
              <a:gd name="connsiteY100" fmla="*/ 84188 h 185191"/>
              <a:gd name="connsiteX101" fmla="*/ 182017 w 312180"/>
              <a:gd name="connsiteY101" fmla="*/ 28630 h 185191"/>
              <a:gd name="connsiteX102" fmla="*/ 175667 w 312180"/>
              <a:gd name="connsiteY102" fmla="*/ 34980 h 185191"/>
              <a:gd name="connsiteX103" fmla="*/ 164556 w 312180"/>
              <a:gd name="connsiteY103" fmla="*/ 35509 h 185191"/>
              <a:gd name="connsiteX104" fmla="*/ 161910 w 312180"/>
              <a:gd name="connsiteY104" fmla="*/ 36038 h 185191"/>
              <a:gd name="connsiteX105" fmla="*/ 156090 w 312180"/>
              <a:gd name="connsiteY105" fmla="*/ 32334 h 185191"/>
              <a:gd name="connsiteX106" fmla="*/ 158736 w 312180"/>
              <a:gd name="connsiteY106" fmla="*/ 23869 h 185191"/>
              <a:gd name="connsiteX107" fmla="*/ 161381 w 312180"/>
              <a:gd name="connsiteY107" fmla="*/ 22810 h 185191"/>
              <a:gd name="connsiteX108" fmla="*/ 164027 w 312180"/>
              <a:gd name="connsiteY108" fmla="*/ 22281 h 185191"/>
              <a:gd name="connsiteX109" fmla="*/ 175667 w 312180"/>
              <a:gd name="connsiteY109" fmla="*/ 22281 h 185191"/>
              <a:gd name="connsiteX110" fmla="*/ 182017 w 312180"/>
              <a:gd name="connsiteY110" fmla="*/ 28630 h 1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12180" h="185191">
                <a:moveTo>
                  <a:pt x="233871" y="133396"/>
                </a:moveTo>
                <a:lnTo>
                  <a:pt x="160323" y="133396"/>
                </a:lnTo>
                <a:cubicBezTo>
                  <a:pt x="153445" y="133925"/>
                  <a:pt x="148682" y="131280"/>
                  <a:pt x="146037" y="125988"/>
                </a:cubicBezTo>
                <a:cubicBezTo>
                  <a:pt x="142333" y="118052"/>
                  <a:pt x="143391" y="108528"/>
                  <a:pt x="149741" y="100591"/>
                </a:cubicBezTo>
                <a:lnTo>
                  <a:pt x="172493" y="72018"/>
                </a:lnTo>
                <a:cubicBezTo>
                  <a:pt x="180430" y="64081"/>
                  <a:pt x="180430" y="51382"/>
                  <a:pt x="172493" y="43446"/>
                </a:cubicBezTo>
                <a:cubicBezTo>
                  <a:pt x="165085" y="36038"/>
                  <a:pt x="151328" y="36038"/>
                  <a:pt x="143920" y="43446"/>
                </a:cubicBezTo>
                <a:lnTo>
                  <a:pt x="109528" y="77838"/>
                </a:lnTo>
                <a:cubicBezTo>
                  <a:pt x="107940" y="79426"/>
                  <a:pt x="105824" y="80484"/>
                  <a:pt x="103707" y="80484"/>
                </a:cubicBezTo>
                <a:cubicBezTo>
                  <a:pt x="94183" y="80484"/>
                  <a:pt x="85188" y="82601"/>
                  <a:pt x="76722" y="86833"/>
                </a:cubicBezTo>
                <a:lnTo>
                  <a:pt x="64023" y="93712"/>
                </a:lnTo>
                <a:lnTo>
                  <a:pt x="64552" y="89479"/>
                </a:lnTo>
                <a:cubicBezTo>
                  <a:pt x="65082" y="87363"/>
                  <a:pt x="64023" y="85775"/>
                  <a:pt x="62965" y="84188"/>
                </a:cubicBezTo>
                <a:cubicBezTo>
                  <a:pt x="61907" y="82601"/>
                  <a:pt x="59790" y="82072"/>
                  <a:pt x="58203" y="82072"/>
                </a:cubicBezTo>
                <a:lnTo>
                  <a:pt x="6349" y="82072"/>
                </a:lnTo>
                <a:cubicBezTo>
                  <a:pt x="2646" y="82072"/>
                  <a:pt x="0" y="84717"/>
                  <a:pt x="0" y="88421"/>
                </a:cubicBezTo>
                <a:lnTo>
                  <a:pt x="0" y="177842"/>
                </a:lnTo>
                <a:cubicBezTo>
                  <a:pt x="0" y="181546"/>
                  <a:pt x="2646" y="184192"/>
                  <a:pt x="6349" y="184192"/>
                </a:cubicBezTo>
                <a:lnTo>
                  <a:pt x="44975" y="184192"/>
                </a:lnTo>
                <a:cubicBezTo>
                  <a:pt x="48150" y="184192"/>
                  <a:pt x="50795" y="182075"/>
                  <a:pt x="51324" y="178900"/>
                </a:cubicBezTo>
                <a:lnTo>
                  <a:pt x="51854" y="174138"/>
                </a:lnTo>
                <a:lnTo>
                  <a:pt x="126459" y="186837"/>
                </a:lnTo>
                <a:cubicBezTo>
                  <a:pt x="132280" y="187895"/>
                  <a:pt x="138629" y="188424"/>
                  <a:pt x="144979" y="188424"/>
                </a:cubicBezTo>
                <a:cubicBezTo>
                  <a:pt x="155561" y="188424"/>
                  <a:pt x="166672" y="186837"/>
                  <a:pt x="176726" y="183662"/>
                </a:cubicBezTo>
                <a:cubicBezTo>
                  <a:pt x="180430" y="182604"/>
                  <a:pt x="184133" y="180488"/>
                  <a:pt x="187837" y="178371"/>
                </a:cubicBezTo>
                <a:lnTo>
                  <a:pt x="237574" y="145037"/>
                </a:lnTo>
                <a:cubicBezTo>
                  <a:pt x="239691" y="143449"/>
                  <a:pt x="240749" y="140275"/>
                  <a:pt x="240220" y="137629"/>
                </a:cubicBezTo>
                <a:cubicBezTo>
                  <a:pt x="239691" y="135513"/>
                  <a:pt x="237045" y="133396"/>
                  <a:pt x="233871" y="133396"/>
                </a:cubicBezTo>
                <a:close/>
                <a:moveTo>
                  <a:pt x="12699" y="171493"/>
                </a:moveTo>
                <a:lnTo>
                  <a:pt x="12699" y="94770"/>
                </a:lnTo>
                <a:lnTo>
                  <a:pt x="50266" y="94770"/>
                </a:lnTo>
                <a:lnTo>
                  <a:pt x="39155" y="171493"/>
                </a:lnTo>
                <a:lnTo>
                  <a:pt x="12699" y="171493"/>
                </a:lnTo>
                <a:close/>
                <a:moveTo>
                  <a:pt x="180430" y="167789"/>
                </a:moveTo>
                <a:cubicBezTo>
                  <a:pt x="178313" y="169376"/>
                  <a:pt x="175667" y="170434"/>
                  <a:pt x="173022" y="171493"/>
                </a:cubicBezTo>
                <a:cubicBezTo>
                  <a:pt x="158736" y="175725"/>
                  <a:pt x="143391" y="176784"/>
                  <a:pt x="128576" y="174138"/>
                </a:cubicBezTo>
                <a:lnTo>
                  <a:pt x="53970" y="161439"/>
                </a:lnTo>
                <a:lnTo>
                  <a:pt x="61378" y="109586"/>
                </a:lnTo>
                <a:lnTo>
                  <a:pt x="82543" y="99003"/>
                </a:lnTo>
                <a:cubicBezTo>
                  <a:pt x="88892" y="95829"/>
                  <a:pt x="96300" y="93712"/>
                  <a:pt x="103707" y="93712"/>
                </a:cubicBezTo>
                <a:cubicBezTo>
                  <a:pt x="109528" y="93712"/>
                  <a:pt x="114819" y="91596"/>
                  <a:pt x="118523" y="87363"/>
                </a:cubicBezTo>
                <a:lnTo>
                  <a:pt x="152915" y="52970"/>
                </a:lnTo>
                <a:cubicBezTo>
                  <a:pt x="155561" y="50324"/>
                  <a:pt x="160323" y="50324"/>
                  <a:pt x="162969" y="52970"/>
                </a:cubicBezTo>
                <a:cubicBezTo>
                  <a:pt x="165614" y="55616"/>
                  <a:pt x="165614" y="60378"/>
                  <a:pt x="162439" y="63552"/>
                </a:cubicBezTo>
                <a:lnTo>
                  <a:pt x="139158" y="92654"/>
                </a:lnTo>
                <a:cubicBezTo>
                  <a:pt x="130163" y="104294"/>
                  <a:pt x="128047" y="119639"/>
                  <a:pt x="134396" y="131809"/>
                </a:cubicBezTo>
                <a:cubicBezTo>
                  <a:pt x="139687" y="141862"/>
                  <a:pt x="149211" y="147153"/>
                  <a:pt x="160852" y="146624"/>
                </a:cubicBezTo>
                <a:lnTo>
                  <a:pt x="212177" y="146624"/>
                </a:lnTo>
                <a:lnTo>
                  <a:pt x="180430" y="167789"/>
                </a:lnTo>
                <a:close/>
                <a:moveTo>
                  <a:pt x="315884" y="5878"/>
                </a:moveTo>
                <a:lnTo>
                  <a:pt x="315884" y="106411"/>
                </a:lnTo>
                <a:cubicBezTo>
                  <a:pt x="315884" y="110115"/>
                  <a:pt x="313238" y="112760"/>
                  <a:pt x="309535" y="112760"/>
                </a:cubicBezTo>
                <a:lnTo>
                  <a:pt x="158736" y="112760"/>
                </a:lnTo>
                <a:cubicBezTo>
                  <a:pt x="155032" y="112760"/>
                  <a:pt x="152386" y="110115"/>
                  <a:pt x="152386" y="106411"/>
                </a:cubicBezTo>
                <a:cubicBezTo>
                  <a:pt x="152386" y="102707"/>
                  <a:pt x="155032" y="100061"/>
                  <a:pt x="158736" y="100061"/>
                </a:cubicBezTo>
                <a:lnTo>
                  <a:pt x="303185" y="100061"/>
                </a:lnTo>
                <a:lnTo>
                  <a:pt x="303185" y="12757"/>
                </a:lnTo>
                <a:lnTo>
                  <a:pt x="131751" y="12757"/>
                </a:lnTo>
                <a:lnTo>
                  <a:pt x="131751" y="46621"/>
                </a:lnTo>
                <a:cubicBezTo>
                  <a:pt x="131751" y="50324"/>
                  <a:pt x="129105" y="52970"/>
                  <a:pt x="125401" y="52970"/>
                </a:cubicBezTo>
                <a:cubicBezTo>
                  <a:pt x="121697" y="52970"/>
                  <a:pt x="119052" y="50324"/>
                  <a:pt x="119052" y="46621"/>
                </a:cubicBezTo>
                <a:lnTo>
                  <a:pt x="119052" y="6407"/>
                </a:lnTo>
                <a:cubicBezTo>
                  <a:pt x="119052" y="2704"/>
                  <a:pt x="121697" y="58"/>
                  <a:pt x="125401" y="58"/>
                </a:cubicBezTo>
                <a:lnTo>
                  <a:pt x="309535" y="58"/>
                </a:lnTo>
                <a:cubicBezTo>
                  <a:pt x="313238" y="-471"/>
                  <a:pt x="315884" y="2704"/>
                  <a:pt x="315884" y="5878"/>
                </a:cubicBezTo>
                <a:close/>
                <a:moveTo>
                  <a:pt x="251332" y="56145"/>
                </a:moveTo>
                <a:cubicBezTo>
                  <a:pt x="251332" y="37625"/>
                  <a:pt x="235987" y="22281"/>
                  <a:pt x="217468" y="22281"/>
                </a:cubicBezTo>
                <a:cubicBezTo>
                  <a:pt x="198949" y="22281"/>
                  <a:pt x="183604" y="37625"/>
                  <a:pt x="183604" y="56145"/>
                </a:cubicBezTo>
                <a:cubicBezTo>
                  <a:pt x="183604" y="74664"/>
                  <a:pt x="198949" y="90008"/>
                  <a:pt x="217468" y="90008"/>
                </a:cubicBezTo>
                <a:cubicBezTo>
                  <a:pt x="235987" y="90008"/>
                  <a:pt x="251332" y="74664"/>
                  <a:pt x="251332" y="56145"/>
                </a:cubicBezTo>
                <a:close/>
                <a:moveTo>
                  <a:pt x="196303" y="56145"/>
                </a:moveTo>
                <a:cubicBezTo>
                  <a:pt x="196303" y="44504"/>
                  <a:pt x="205827" y="35509"/>
                  <a:pt x="216939" y="35509"/>
                </a:cubicBezTo>
                <a:cubicBezTo>
                  <a:pt x="228050" y="35509"/>
                  <a:pt x="237574" y="45033"/>
                  <a:pt x="237574" y="56145"/>
                </a:cubicBezTo>
                <a:cubicBezTo>
                  <a:pt x="237574" y="67256"/>
                  <a:pt x="228050" y="76780"/>
                  <a:pt x="216939" y="76780"/>
                </a:cubicBezTo>
                <a:cubicBezTo>
                  <a:pt x="205827" y="76780"/>
                  <a:pt x="196303" y="67785"/>
                  <a:pt x="196303" y="56145"/>
                </a:cubicBezTo>
                <a:close/>
                <a:moveTo>
                  <a:pt x="277787" y="72018"/>
                </a:moveTo>
                <a:lnTo>
                  <a:pt x="277787" y="39213"/>
                </a:lnTo>
                <a:lnTo>
                  <a:pt x="269322" y="34980"/>
                </a:lnTo>
                <a:lnTo>
                  <a:pt x="259268" y="34980"/>
                </a:lnTo>
                <a:cubicBezTo>
                  <a:pt x="255564" y="34980"/>
                  <a:pt x="252919" y="32334"/>
                  <a:pt x="252919" y="28630"/>
                </a:cubicBezTo>
                <a:cubicBezTo>
                  <a:pt x="252919" y="24926"/>
                  <a:pt x="255564" y="22281"/>
                  <a:pt x="259268" y="22281"/>
                </a:cubicBezTo>
                <a:lnTo>
                  <a:pt x="270909" y="22281"/>
                </a:lnTo>
                <a:cubicBezTo>
                  <a:pt x="271967" y="22281"/>
                  <a:pt x="273025" y="22281"/>
                  <a:pt x="273554" y="22810"/>
                </a:cubicBezTo>
                <a:lnTo>
                  <a:pt x="286782" y="29689"/>
                </a:lnTo>
                <a:cubicBezTo>
                  <a:pt x="288899" y="30747"/>
                  <a:pt x="290486" y="32863"/>
                  <a:pt x="290486" y="35509"/>
                </a:cubicBezTo>
                <a:lnTo>
                  <a:pt x="290486" y="75722"/>
                </a:lnTo>
                <a:cubicBezTo>
                  <a:pt x="290486" y="77838"/>
                  <a:pt x="289428" y="79955"/>
                  <a:pt x="287312" y="81013"/>
                </a:cubicBezTo>
                <a:lnTo>
                  <a:pt x="274084" y="89479"/>
                </a:lnTo>
                <a:cubicBezTo>
                  <a:pt x="273025" y="90008"/>
                  <a:pt x="271967" y="90537"/>
                  <a:pt x="270380" y="90537"/>
                </a:cubicBezTo>
                <a:lnTo>
                  <a:pt x="258739" y="90537"/>
                </a:lnTo>
                <a:cubicBezTo>
                  <a:pt x="255035" y="90537"/>
                  <a:pt x="252390" y="87892"/>
                  <a:pt x="252390" y="84188"/>
                </a:cubicBezTo>
                <a:cubicBezTo>
                  <a:pt x="252390" y="80484"/>
                  <a:pt x="255035" y="77838"/>
                  <a:pt x="258739" y="77838"/>
                </a:cubicBezTo>
                <a:lnTo>
                  <a:pt x="268792" y="77838"/>
                </a:lnTo>
                <a:lnTo>
                  <a:pt x="277787" y="72018"/>
                </a:lnTo>
                <a:close/>
                <a:moveTo>
                  <a:pt x="182017" y="84188"/>
                </a:moveTo>
                <a:cubicBezTo>
                  <a:pt x="182017" y="87892"/>
                  <a:pt x="179371" y="90537"/>
                  <a:pt x="175667" y="90537"/>
                </a:cubicBezTo>
                <a:lnTo>
                  <a:pt x="173551" y="90537"/>
                </a:lnTo>
                <a:cubicBezTo>
                  <a:pt x="169847" y="90537"/>
                  <a:pt x="167202" y="87892"/>
                  <a:pt x="167202" y="84188"/>
                </a:cubicBezTo>
                <a:cubicBezTo>
                  <a:pt x="167202" y="80484"/>
                  <a:pt x="169847" y="77838"/>
                  <a:pt x="173551" y="77838"/>
                </a:cubicBezTo>
                <a:lnTo>
                  <a:pt x="175667" y="77838"/>
                </a:lnTo>
                <a:cubicBezTo>
                  <a:pt x="178842" y="77309"/>
                  <a:pt x="182017" y="80484"/>
                  <a:pt x="182017" y="84188"/>
                </a:cubicBezTo>
                <a:close/>
                <a:moveTo>
                  <a:pt x="182017" y="28630"/>
                </a:moveTo>
                <a:cubicBezTo>
                  <a:pt x="182017" y="32334"/>
                  <a:pt x="179371" y="34980"/>
                  <a:pt x="175667" y="34980"/>
                </a:cubicBezTo>
                <a:lnTo>
                  <a:pt x="164556" y="35509"/>
                </a:lnTo>
                <a:cubicBezTo>
                  <a:pt x="163498" y="36038"/>
                  <a:pt x="162439" y="36038"/>
                  <a:pt x="161910" y="36038"/>
                </a:cubicBezTo>
                <a:cubicBezTo>
                  <a:pt x="159794" y="36038"/>
                  <a:pt x="157148" y="34980"/>
                  <a:pt x="156090" y="32334"/>
                </a:cubicBezTo>
                <a:cubicBezTo>
                  <a:pt x="154503" y="29160"/>
                  <a:pt x="155561" y="25456"/>
                  <a:pt x="158736" y="23869"/>
                </a:cubicBezTo>
                <a:lnTo>
                  <a:pt x="161381" y="22810"/>
                </a:lnTo>
                <a:cubicBezTo>
                  <a:pt x="162439" y="22281"/>
                  <a:pt x="163498" y="22281"/>
                  <a:pt x="164027" y="22281"/>
                </a:cubicBezTo>
                <a:lnTo>
                  <a:pt x="175667" y="22281"/>
                </a:lnTo>
                <a:cubicBezTo>
                  <a:pt x="178842" y="22281"/>
                  <a:pt x="182017" y="24926"/>
                  <a:pt x="182017" y="28630"/>
                </a:cubicBezTo>
                <a:close/>
              </a:path>
            </a:pathLst>
          </a:custGeom>
          <a:solidFill>
            <a:schemeClr val="bg1"/>
          </a:solidFill>
          <a:ln w="5286" cap="flat">
            <a:noFill/>
            <a:prstDash val="solid"/>
            <a:miter/>
          </a:ln>
        </p:spPr>
        <p:txBody>
          <a:bodyPr rtlCol="0" anchor="ct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CH" sz="900"/>
          </a:p>
        </p:txBody>
      </p:sp>
      <p:grpSp>
        <p:nvGrpSpPr>
          <p:cNvPr id="39" name="Grupo 341">
            <a:extLst>
              <a:ext uri="{FF2B5EF4-FFF2-40B4-BE49-F238E27FC236}">
                <a16:creationId xmlns:a16="http://schemas.microsoft.com/office/drawing/2014/main" id="{57878647-51A6-F141-AB5A-C7614EA6EB99}"/>
              </a:ext>
            </a:extLst>
          </p:cNvPr>
          <p:cNvGrpSpPr/>
          <p:nvPr/>
        </p:nvGrpSpPr>
        <p:grpSpPr>
          <a:xfrm>
            <a:off x="10732888" y="3645024"/>
            <a:ext cx="690135" cy="527367"/>
            <a:chOff x="2273910" y="8703479"/>
            <a:chExt cx="312180" cy="238552"/>
          </a:xfrm>
          <a:solidFill>
            <a:schemeClr val="bg1"/>
          </a:solidFill>
        </p:grpSpPr>
        <p:sp>
          <p:nvSpPr>
            <p:cNvPr id="40" name="Forma libre 327">
              <a:extLst>
                <a:ext uri="{FF2B5EF4-FFF2-40B4-BE49-F238E27FC236}">
                  <a16:creationId xmlns:a16="http://schemas.microsoft.com/office/drawing/2014/main" id="{25846ED0-2851-2F48-9E00-9CAA806F75C7}"/>
                </a:ext>
              </a:extLst>
            </p:cNvPr>
            <p:cNvSpPr/>
            <p:nvPr/>
          </p:nvSpPr>
          <p:spPr>
            <a:xfrm>
              <a:off x="2273910" y="8703479"/>
              <a:ext cx="312180" cy="190483"/>
            </a:xfrm>
            <a:custGeom>
              <a:avLst/>
              <a:gdLst>
                <a:gd name="connsiteX0" fmla="*/ 307947 w 312180"/>
                <a:gd name="connsiteY0" fmla="*/ 0 h 190482"/>
                <a:gd name="connsiteX1" fmla="*/ 6349 w 312180"/>
                <a:gd name="connsiteY1" fmla="*/ 0 h 190482"/>
                <a:gd name="connsiteX2" fmla="*/ 0 w 312180"/>
                <a:gd name="connsiteY2" fmla="*/ 6349 h 190482"/>
                <a:gd name="connsiteX3" fmla="*/ 0 w 312180"/>
                <a:gd name="connsiteY3" fmla="*/ 157148 h 190482"/>
                <a:gd name="connsiteX4" fmla="*/ 0 w 312180"/>
                <a:gd name="connsiteY4" fmla="*/ 187308 h 190482"/>
                <a:gd name="connsiteX5" fmla="*/ 6349 w 312180"/>
                <a:gd name="connsiteY5" fmla="*/ 193657 h 190482"/>
                <a:gd name="connsiteX6" fmla="*/ 307947 w 312180"/>
                <a:gd name="connsiteY6" fmla="*/ 193657 h 190482"/>
                <a:gd name="connsiteX7" fmla="*/ 314297 w 312180"/>
                <a:gd name="connsiteY7" fmla="*/ 187308 h 190482"/>
                <a:gd name="connsiteX8" fmla="*/ 314297 w 312180"/>
                <a:gd name="connsiteY8" fmla="*/ 157148 h 190482"/>
                <a:gd name="connsiteX9" fmla="*/ 314297 w 312180"/>
                <a:gd name="connsiteY9" fmla="*/ 6349 h 190482"/>
                <a:gd name="connsiteX10" fmla="*/ 307947 w 312180"/>
                <a:gd name="connsiteY10" fmla="*/ 0 h 190482"/>
                <a:gd name="connsiteX11" fmla="*/ 13228 w 312180"/>
                <a:gd name="connsiteY11" fmla="*/ 13228 h 190482"/>
                <a:gd name="connsiteX12" fmla="*/ 301598 w 312180"/>
                <a:gd name="connsiteY12" fmla="*/ 13228 h 190482"/>
                <a:gd name="connsiteX13" fmla="*/ 301598 w 312180"/>
                <a:gd name="connsiteY13" fmla="*/ 151328 h 190482"/>
                <a:gd name="connsiteX14" fmla="*/ 13228 w 312180"/>
                <a:gd name="connsiteY14" fmla="*/ 151328 h 190482"/>
                <a:gd name="connsiteX15" fmla="*/ 13228 w 312180"/>
                <a:gd name="connsiteY15" fmla="*/ 13228 h 190482"/>
                <a:gd name="connsiteX16" fmla="*/ 301598 w 312180"/>
                <a:gd name="connsiteY16" fmla="*/ 180958 h 190482"/>
                <a:gd name="connsiteX17" fmla="*/ 13228 w 312180"/>
                <a:gd name="connsiteY17" fmla="*/ 180958 h 190482"/>
                <a:gd name="connsiteX18" fmla="*/ 13228 w 312180"/>
                <a:gd name="connsiteY18" fmla="*/ 163498 h 190482"/>
                <a:gd name="connsiteX19" fmla="*/ 301598 w 312180"/>
                <a:gd name="connsiteY19" fmla="*/ 163498 h 190482"/>
                <a:gd name="connsiteX20" fmla="*/ 301598 w 312180"/>
                <a:gd name="connsiteY20" fmla="*/ 180958 h 19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80" h="190482">
                  <a:moveTo>
                    <a:pt x="307947" y="0"/>
                  </a:moveTo>
                  <a:lnTo>
                    <a:pt x="6349" y="0"/>
                  </a:lnTo>
                  <a:cubicBezTo>
                    <a:pt x="2646" y="0"/>
                    <a:pt x="0" y="2646"/>
                    <a:pt x="0" y="6349"/>
                  </a:cubicBezTo>
                  <a:lnTo>
                    <a:pt x="0" y="157148"/>
                  </a:lnTo>
                  <a:lnTo>
                    <a:pt x="0" y="187308"/>
                  </a:lnTo>
                  <a:cubicBezTo>
                    <a:pt x="0" y="191012"/>
                    <a:pt x="2646" y="193657"/>
                    <a:pt x="6349" y="193657"/>
                  </a:cubicBezTo>
                  <a:lnTo>
                    <a:pt x="307947" y="193657"/>
                  </a:lnTo>
                  <a:cubicBezTo>
                    <a:pt x="311651" y="193657"/>
                    <a:pt x="314297" y="191012"/>
                    <a:pt x="314297" y="187308"/>
                  </a:cubicBezTo>
                  <a:lnTo>
                    <a:pt x="314297" y="157148"/>
                  </a:lnTo>
                  <a:lnTo>
                    <a:pt x="314297" y="6349"/>
                  </a:lnTo>
                  <a:cubicBezTo>
                    <a:pt x="314826" y="3175"/>
                    <a:pt x="311651" y="0"/>
                    <a:pt x="307947" y="0"/>
                  </a:cubicBezTo>
                  <a:close/>
                  <a:moveTo>
                    <a:pt x="13228" y="13228"/>
                  </a:moveTo>
                  <a:lnTo>
                    <a:pt x="301598" y="13228"/>
                  </a:lnTo>
                  <a:lnTo>
                    <a:pt x="301598" y="151328"/>
                  </a:lnTo>
                  <a:lnTo>
                    <a:pt x="13228" y="151328"/>
                  </a:lnTo>
                  <a:lnTo>
                    <a:pt x="13228" y="13228"/>
                  </a:lnTo>
                  <a:close/>
                  <a:moveTo>
                    <a:pt x="301598" y="180958"/>
                  </a:moveTo>
                  <a:lnTo>
                    <a:pt x="13228" y="180958"/>
                  </a:lnTo>
                  <a:lnTo>
                    <a:pt x="13228" y="163498"/>
                  </a:lnTo>
                  <a:lnTo>
                    <a:pt x="301598" y="163498"/>
                  </a:lnTo>
                  <a:lnTo>
                    <a:pt x="301598" y="180958"/>
                  </a:lnTo>
                  <a:close/>
                </a:path>
              </a:pathLst>
            </a:custGeom>
            <a:grpFill/>
            <a:ln w="5286" cap="flat">
              <a:noFill/>
              <a:prstDash val="solid"/>
              <a:miter/>
            </a:ln>
          </p:spPr>
          <p:txBody>
            <a:bodyPr rtlCol="0" anchor="ctr"/>
            <a:lstStyle/>
            <a:p>
              <a:endParaRPr lang="it-CH" sz="1051"/>
            </a:p>
          </p:txBody>
        </p:sp>
        <p:sp>
          <p:nvSpPr>
            <p:cNvPr id="41" name="Forma libre 328">
              <a:extLst>
                <a:ext uri="{FF2B5EF4-FFF2-40B4-BE49-F238E27FC236}">
                  <a16:creationId xmlns:a16="http://schemas.microsoft.com/office/drawing/2014/main" id="{3144C5F6-7AFD-5941-9494-7A6098C05315}"/>
                </a:ext>
              </a:extLst>
            </p:cNvPr>
            <p:cNvSpPr/>
            <p:nvPr/>
          </p:nvSpPr>
          <p:spPr>
            <a:xfrm>
              <a:off x="2364390" y="8899701"/>
              <a:ext cx="132280" cy="42330"/>
            </a:xfrm>
            <a:custGeom>
              <a:avLst/>
              <a:gdLst>
                <a:gd name="connsiteX0" fmla="*/ 126989 w 132279"/>
                <a:gd name="connsiteY0" fmla="*/ 30240 h 42329"/>
                <a:gd name="connsiteX1" fmla="*/ 102120 w 132279"/>
                <a:gd name="connsiteY1" fmla="*/ 30240 h 42329"/>
                <a:gd name="connsiteX2" fmla="*/ 97887 w 132279"/>
                <a:gd name="connsiteY2" fmla="*/ 5372 h 42329"/>
                <a:gd name="connsiteX3" fmla="*/ 90479 w 132279"/>
                <a:gd name="connsiteY3" fmla="*/ 80 h 42329"/>
                <a:gd name="connsiteX4" fmla="*/ 85188 w 132279"/>
                <a:gd name="connsiteY4" fmla="*/ 7488 h 42329"/>
                <a:gd name="connsiteX5" fmla="*/ 88892 w 132279"/>
                <a:gd name="connsiteY5" fmla="*/ 30240 h 42329"/>
                <a:gd name="connsiteX6" fmla="*/ 43388 w 132279"/>
                <a:gd name="connsiteY6" fmla="*/ 30240 h 42329"/>
                <a:gd name="connsiteX7" fmla="*/ 47092 w 132279"/>
                <a:gd name="connsiteY7" fmla="*/ 7488 h 42329"/>
                <a:gd name="connsiteX8" fmla="*/ 41801 w 132279"/>
                <a:gd name="connsiteY8" fmla="*/ 80 h 42329"/>
                <a:gd name="connsiteX9" fmla="*/ 34393 w 132279"/>
                <a:gd name="connsiteY9" fmla="*/ 5372 h 42329"/>
                <a:gd name="connsiteX10" fmla="*/ 30160 w 132279"/>
                <a:gd name="connsiteY10" fmla="*/ 30240 h 42329"/>
                <a:gd name="connsiteX11" fmla="*/ 6349 w 132279"/>
                <a:gd name="connsiteY11" fmla="*/ 30240 h 42329"/>
                <a:gd name="connsiteX12" fmla="*/ 0 w 132279"/>
                <a:gd name="connsiteY12" fmla="*/ 36590 h 42329"/>
                <a:gd name="connsiteX13" fmla="*/ 6349 w 132279"/>
                <a:gd name="connsiteY13" fmla="*/ 42939 h 42329"/>
                <a:gd name="connsiteX14" fmla="*/ 35980 w 132279"/>
                <a:gd name="connsiteY14" fmla="*/ 42939 h 42329"/>
                <a:gd name="connsiteX15" fmla="*/ 96829 w 132279"/>
                <a:gd name="connsiteY15" fmla="*/ 42939 h 42329"/>
                <a:gd name="connsiteX16" fmla="*/ 126989 w 132279"/>
                <a:gd name="connsiteY16" fmla="*/ 42939 h 42329"/>
                <a:gd name="connsiteX17" fmla="*/ 133338 w 132279"/>
                <a:gd name="connsiteY17" fmla="*/ 36590 h 42329"/>
                <a:gd name="connsiteX18" fmla="*/ 126989 w 132279"/>
                <a:gd name="connsiteY18" fmla="*/ 30240 h 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279" h="42329">
                  <a:moveTo>
                    <a:pt x="126989" y="30240"/>
                  </a:moveTo>
                  <a:lnTo>
                    <a:pt x="102120" y="30240"/>
                  </a:lnTo>
                  <a:lnTo>
                    <a:pt x="97887" y="5372"/>
                  </a:lnTo>
                  <a:cubicBezTo>
                    <a:pt x="97358" y="1668"/>
                    <a:pt x="93654" y="-449"/>
                    <a:pt x="90479" y="80"/>
                  </a:cubicBezTo>
                  <a:cubicBezTo>
                    <a:pt x="86776" y="609"/>
                    <a:pt x="84659" y="3784"/>
                    <a:pt x="85188" y="7488"/>
                  </a:cubicBezTo>
                  <a:lnTo>
                    <a:pt x="88892" y="30240"/>
                  </a:lnTo>
                  <a:lnTo>
                    <a:pt x="43388" y="30240"/>
                  </a:lnTo>
                  <a:lnTo>
                    <a:pt x="47092" y="7488"/>
                  </a:lnTo>
                  <a:cubicBezTo>
                    <a:pt x="47621" y="3784"/>
                    <a:pt x="45504" y="609"/>
                    <a:pt x="41801" y="80"/>
                  </a:cubicBezTo>
                  <a:cubicBezTo>
                    <a:pt x="38097" y="-449"/>
                    <a:pt x="34922" y="1668"/>
                    <a:pt x="34393" y="5372"/>
                  </a:cubicBezTo>
                  <a:lnTo>
                    <a:pt x="30160" y="30240"/>
                  </a:lnTo>
                  <a:lnTo>
                    <a:pt x="6349" y="30240"/>
                  </a:lnTo>
                  <a:cubicBezTo>
                    <a:pt x="2646" y="30240"/>
                    <a:pt x="0" y="32886"/>
                    <a:pt x="0" y="36590"/>
                  </a:cubicBezTo>
                  <a:cubicBezTo>
                    <a:pt x="0" y="40293"/>
                    <a:pt x="2646" y="42939"/>
                    <a:pt x="6349" y="42939"/>
                  </a:cubicBezTo>
                  <a:lnTo>
                    <a:pt x="35980" y="42939"/>
                  </a:lnTo>
                  <a:lnTo>
                    <a:pt x="96829" y="42939"/>
                  </a:lnTo>
                  <a:lnTo>
                    <a:pt x="126989" y="42939"/>
                  </a:lnTo>
                  <a:cubicBezTo>
                    <a:pt x="130692" y="42939"/>
                    <a:pt x="133338" y="40293"/>
                    <a:pt x="133338" y="36590"/>
                  </a:cubicBezTo>
                  <a:cubicBezTo>
                    <a:pt x="133338" y="32886"/>
                    <a:pt x="130692" y="30240"/>
                    <a:pt x="126989" y="30240"/>
                  </a:cubicBezTo>
                  <a:close/>
                </a:path>
              </a:pathLst>
            </a:custGeom>
            <a:grpFill/>
            <a:ln w="5286" cap="flat">
              <a:noFill/>
              <a:prstDash val="solid"/>
              <a:miter/>
            </a:ln>
          </p:spPr>
          <p:txBody>
            <a:bodyPr rtlCol="0" anchor="ctr"/>
            <a:lstStyle/>
            <a:p>
              <a:endParaRPr lang="it-CH" sz="1051"/>
            </a:p>
          </p:txBody>
        </p:sp>
        <p:sp>
          <p:nvSpPr>
            <p:cNvPr id="42" name="Forma libre 329">
              <a:extLst>
                <a:ext uri="{FF2B5EF4-FFF2-40B4-BE49-F238E27FC236}">
                  <a16:creationId xmlns:a16="http://schemas.microsoft.com/office/drawing/2014/main" id="{82D34221-741D-C74F-9B0D-F921D126CEE9}"/>
                </a:ext>
              </a:extLst>
            </p:cNvPr>
            <p:cNvSpPr/>
            <p:nvPr/>
          </p:nvSpPr>
          <p:spPr>
            <a:xfrm>
              <a:off x="2396385" y="8753216"/>
              <a:ext cx="63494" cy="63494"/>
            </a:xfrm>
            <a:custGeom>
              <a:avLst/>
              <a:gdLst>
                <a:gd name="connsiteX0" fmla="*/ 33335 w 63494"/>
                <a:gd name="connsiteY0" fmla="*/ 0 h 63494"/>
                <a:gd name="connsiteX1" fmla="*/ 0 w 63494"/>
                <a:gd name="connsiteY1" fmla="*/ 33334 h 63494"/>
                <a:gd name="connsiteX2" fmla="*/ 33335 w 63494"/>
                <a:gd name="connsiteY2" fmla="*/ 66669 h 63494"/>
                <a:gd name="connsiteX3" fmla="*/ 66669 w 63494"/>
                <a:gd name="connsiteY3" fmla="*/ 33334 h 63494"/>
                <a:gd name="connsiteX4" fmla="*/ 33335 w 63494"/>
                <a:gd name="connsiteY4" fmla="*/ 0 h 63494"/>
                <a:gd name="connsiteX5" fmla="*/ 33335 w 63494"/>
                <a:gd name="connsiteY5" fmla="*/ 53970 h 63494"/>
                <a:gd name="connsiteX6" fmla="*/ 12699 w 63494"/>
                <a:gd name="connsiteY6" fmla="*/ 33334 h 63494"/>
                <a:gd name="connsiteX7" fmla="*/ 33335 w 63494"/>
                <a:gd name="connsiteY7" fmla="*/ 12698 h 63494"/>
                <a:gd name="connsiteX8" fmla="*/ 53970 w 63494"/>
                <a:gd name="connsiteY8" fmla="*/ 33334 h 63494"/>
                <a:gd name="connsiteX9" fmla="*/ 33335 w 63494"/>
                <a:gd name="connsiteY9" fmla="*/ 53970 h 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94" h="63494">
                  <a:moveTo>
                    <a:pt x="33335" y="0"/>
                  </a:moveTo>
                  <a:cubicBezTo>
                    <a:pt x="14815" y="0"/>
                    <a:pt x="0" y="14815"/>
                    <a:pt x="0" y="33334"/>
                  </a:cubicBezTo>
                  <a:cubicBezTo>
                    <a:pt x="0" y="51853"/>
                    <a:pt x="14815" y="66669"/>
                    <a:pt x="33335" y="66669"/>
                  </a:cubicBezTo>
                  <a:cubicBezTo>
                    <a:pt x="51854" y="66669"/>
                    <a:pt x="66669" y="51853"/>
                    <a:pt x="66669" y="33334"/>
                  </a:cubicBezTo>
                  <a:cubicBezTo>
                    <a:pt x="66669" y="15344"/>
                    <a:pt x="51854" y="0"/>
                    <a:pt x="33335" y="0"/>
                  </a:cubicBezTo>
                  <a:close/>
                  <a:moveTo>
                    <a:pt x="33335" y="53970"/>
                  </a:moveTo>
                  <a:cubicBezTo>
                    <a:pt x="22223" y="53970"/>
                    <a:pt x="12699" y="44975"/>
                    <a:pt x="12699" y="33334"/>
                  </a:cubicBezTo>
                  <a:cubicBezTo>
                    <a:pt x="12699" y="22223"/>
                    <a:pt x="21694" y="12698"/>
                    <a:pt x="33335" y="12698"/>
                  </a:cubicBezTo>
                  <a:cubicBezTo>
                    <a:pt x="44975" y="12698"/>
                    <a:pt x="53970" y="21694"/>
                    <a:pt x="53970" y="33334"/>
                  </a:cubicBezTo>
                  <a:cubicBezTo>
                    <a:pt x="53441" y="44975"/>
                    <a:pt x="44446" y="53970"/>
                    <a:pt x="33335" y="53970"/>
                  </a:cubicBezTo>
                  <a:close/>
                </a:path>
              </a:pathLst>
            </a:custGeom>
            <a:grpFill/>
            <a:ln w="5286" cap="flat">
              <a:noFill/>
              <a:prstDash val="solid"/>
              <a:miter/>
            </a:ln>
          </p:spPr>
          <p:txBody>
            <a:bodyPr rtlCol="0" anchor="ctr"/>
            <a:lstStyle/>
            <a:p>
              <a:endParaRPr lang="it-CH" sz="1051"/>
            </a:p>
          </p:txBody>
        </p:sp>
        <p:sp>
          <p:nvSpPr>
            <p:cNvPr id="43" name="Forma libre 330">
              <a:extLst>
                <a:ext uri="{FF2B5EF4-FFF2-40B4-BE49-F238E27FC236}">
                  <a16:creationId xmlns:a16="http://schemas.microsoft.com/office/drawing/2014/main" id="{59B41995-8F6C-974A-B7C8-22E754E623D3}"/>
                </a:ext>
              </a:extLst>
            </p:cNvPr>
            <p:cNvSpPr/>
            <p:nvPr/>
          </p:nvSpPr>
          <p:spPr>
            <a:xfrm>
              <a:off x="2369400" y="8726760"/>
              <a:ext cx="116406" cy="116406"/>
            </a:xfrm>
            <a:custGeom>
              <a:avLst/>
              <a:gdLst>
                <a:gd name="connsiteX0" fmla="*/ 114290 w 116406"/>
                <a:gd name="connsiteY0" fmla="*/ 45504 h 116406"/>
                <a:gd name="connsiteX1" fmla="*/ 107940 w 116406"/>
                <a:gd name="connsiteY1" fmla="*/ 45504 h 116406"/>
                <a:gd name="connsiteX2" fmla="*/ 104237 w 116406"/>
                <a:gd name="connsiteY2" fmla="*/ 37038 h 116406"/>
                <a:gd name="connsiteX3" fmla="*/ 108999 w 116406"/>
                <a:gd name="connsiteY3" fmla="*/ 32276 h 116406"/>
                <a:gd name="connsiteX4" fmla="*/ 108999 w 116406"/>
                <a:gd name="connsiteY4" fmla="*/ 23281 h 116406"/>
                <a:gd name="connsiteX5" fmla="*/ 97358 w 116406"/>
                <a:gd name="connsiteY5" fmla="*/ 11640 h 116406"/>
                <a:gd name="connsiteX6" fmla="*/ 92596 w 116406"/>
                <a:gd name="connsiteY6" fmla="*/ 9524 h 116406"/>
                <a:gd name="connsiteX7" fmla="*/ 87834 w 116406"/>
                <a:gd name="connsiteY7" fmla="*/ 11640 h 116406"/>
                <a:gd name="connsiteX8" fmla="*/ 83072 w 116406"/>
                <a:gd name="connsiteY8" fmla="*/ 16403 h 116406"/>
                <a:gd name="connsiteX9" fmla="*/ 74606 w 116406"/>
                <a:gd name="connsiteY9" fmla="*/ 12698 h 116406"/>
                <a:gd name="connsiteX10" fmla="*/ 74606 w 116406"/>
                <a:gd name="connsiteY10" fmla="*/ 6349 h 116406"/>
                <a:gd name="connsiteX11" fmla="*/ 68256 w 116406"/>
                <a:gd name="connsiteY11" fmla="*/ 0 h 116406"/>
                <a:gd name="connsiteX12" fmla="*/ 51854 w 116406"/>
                <a:gd name="connsiteY12" fmla="*/ 0 h 116406"/>
                <a:gd name="connsiteX13" fmla="*/ 45504 w 116406"/>
                <a:gd name="connsiteY13" fmla="*/ 6349 h 116406"/>
                <a:gd name="connsiteX14" fmla="*/ 45504 w 116406"/>
                <a:gd name="connsiteY14" fmla="*/ 12698 h 116406"/>
                <a:gd name="connsiteX15" fmla="*/ 37038 w 116406"/>
                <a:gd name="connsiteY15" fmla="*/ 16403 h 116406"/>
                <a:gd name="connsiteX16" fmla="*/ 32276 w 116406"/>
                <a:gd name="connsiteY16" fmla="*/ 11640 h 116406"/>
                <a:gd name="connsiteX17" fmla="*/ 23281 w 116406"/>
                <a:gd name="connsiteY17" fmla="*/ 11640 h 116406"/>
                <a:gd name="connsiteX18" fmla="*/ 11641 w 116406"/>
                <a:gd name="connsiteY18" fmla="*/ 23281 h 116406"/>
                <a:gd name="connsiteX19" fmla="*/ 9524 w 116406"/>
                <a:gd name="connsiteY19" fmla="*/ 28043 h 116406"/>
                <a:gd name="connsiteX20" fmla="*/ 11641 w 116406"/>
                <a:gd name="connsiteY20" fmla="*/ 32805 h 116406"/>
                <a:gd name="connsiteX21" fmla="*/ 16403 w 116406"/>
                <a:gd name="connsiteY21" fmla="*/ 37567 h 116406"/>
                <a:gd name="connsiteX22" fmla="*/ 12699 w 116406"/>
                <a:gd name="connsiteY22" fmla="*/ 46033 h 116406"/>
                <a:gd name="connsiteX23" fmla="*/ 6349 w 116406"/>
                <a:gd name="connsiteY23" fmla="*/ 46033 h 116406"/>
                <a:gd name="connsiteX24" fmla="*/ 0 w 116406"/>
                <a:gd name="connsiteY24" fmla="*/ 52382 h 116406"/>
                <a:gd name="connsiteX25" fmla="*/ 0 w 116406"/>
                <a:gd name="connsiteY25" fmla="*/ 68785 h 116406"/>
                <a:gd name="connsiteX26" fmla="*/ 6349 w 116406"/>
                <a:gd name="connsiteY26" fmla="*/ 75135 h 116406"/>
                <a:gd name="connsiteX27" fmla="*/ 12699 w 116406"/>
                <a:gd name="connsiteY27" fmla="*/ 75135 h 116406"/>
                <a:gd name="connsiteX28" fmla="*/ 16403 w 116406"/>
                <a:gd name="connsiteY28" fmla="*/ 83600 h 116406"/>
                <a:gd name="connsiteX29" fmla="*/ 11641 w 116406"/>
                <a:gd name="connsiteY29" fmla="*/ 88363 h 116406"/>
                <a:gd name="connsiteX30" fmla="*/ 11641 w 116406"/>
                <a:gd name="connsiteY30" fmla="*/ 97357 h 116406"/>
                <a:gd name="connsiteX31" fmla="*/ 23281 w 116406"/>
                <a:gd name="connsiteY31" fmla="*/ 108998 h 116406"/>
                <a:gd name="connsiteX32" fmla="*/ 32276 w 116406"/>
                <a:gd name="connsiteY32" fmla="*/ 108998 h 116406"/>
                <a:gd name="connsiteX33" fmla="*/ 37038 w 116406"/>
                <a:gd name="connsiteY33" fmla="*/ 104236 h 116406"/>
                <a:gd name="connsiteX34" fmla="*/ 45504 w 116406"/>
                <a:gd name="connsiteY34" fmla="*/ 107940 h 116406"/>
                <a:gd name="connsiteX35" fmla="*/ 45504 w 116406"/>
                <a:gd name="connsiteY35" fmla="*/ 114290 h 116406"/>
                <a:gd name="connsiteX36" fmla="*/ 51854 w 116406"/>
                <a:gd name="connsiteY36" fmla="*/ 120639 h 116406"/>
                <a:gd name="connsiteX37" fmla="*/ 68256 w 116406"/>
                <a:gd name="connsiteY37" fmla="*/ 120639 h 116406"/>
                <a:gd name="connsiteX38" fmla="*/ 74606 w 116406"/>
                <a:gd name="connsiteY38" fmla="*/ 114290 h 116406"/>
                <a:gd name="connsiteX39" fmla="*/ 74606 w 116406"/>
                <a:gd name="connsiteY39" fmla="*/ 107940 h 116406"/>
                <a:gd name="connsiteX40" fmla="*/ 83072 w 116406"/>
                <a:gd name="connsiteY40" fmla="*/ 104236 h 116406"/>
                <a:gd name="connsiteX41" fmla="*/ 87834 w 116406"/>
                <a:gd name="connsiteY41" fmla="*/ 108998 h 116406"/>
                <a:gd name="connsiteX42" fmla="*/ 96829 w 116406"/>
                <a:gd name="connsiteY42" fmla="*/ 108998 h 116406"/>
                <a:gd name="connsiteX43" fmla="*/ 108469 w 116406"/>
                <a:gd name="connsiteY43" fmla="*/ 97357 h 116406"/>
                <a:gd name="connsiteX44" fmla="*/ 108469 w 116406"/>
                <a:gd name="connsiteY44" fmla="*/ 88363 h 116406"/>
                <a:gd name="connsiteX45" fmla="*/ 103707 w 116406"/>
                <a:gd name="connsiteY45" fmla="*/ 83600 h 116406"/>
                <a:gd name="connsiteX46" fmla="*/ 107411 w 116406"/>
                <a:gd name="connsiteY46" fmla="*/ 75135 h 116406"/>
                <a:gd name="connsiteX47" fmla="*/ 113761 w 116406"/>
                <a:gd name="connsiteY47" fmla="*/ 75135 h 116406"/>
                <a:gd name="connsiteX48" fmla="*/ 120110 w 116406"/>
                <a:gd name="connsiteY48" fmla="*/ 68785 h 116406"/>
                <a:gd name="connsiteX49" fmla="*/ 120110 w 116406"/>
                <a:gd name="connsiteY49" fmla="*/ 52382 h 116406"/>
                <a:gd name="connsiteX50" fmla="*/ 114290 w 116406"/>
                <a:gd name="connsiteY50" fmla="*/ 45504 h 116406"/>
                <a:gd name="connsiteX51" fmla="*/ 107940 w 116406"/>
                <a:gd name="connsiteY51" fmla="*/ 61907 h 116406"/>
                <a:gd name="connsiteX52" fmla="*/ 102649 w 116406"/>
                <a:gd name="connsiteY52" fmla="*/ 61907 h 116406"/>
                <a:gd name="connsiteX53" fmla="*/ 96300 w 116406"/>
                <a:gd name="connsiteY53" fmla="*/ 67198 h 116406"/>
                <a:gd name="connsiteX54" fmla="*/ 90479 w 116406"/>
                <a:gd name="connsiteY54" fmla="*/ 80955 h 116406"/>
                <a:gd name="connsiteX55" fmla="*/ 91009 w 116406"/>
                <a:gd name="connsiteY55" fmla="*/ 89421 h 116406"/>
                <a:gd name="connsiteX56" fmla="*/ 94712 w 116406"/>
                <a:gd name="connsiteY56" fmla="*/ 93125 h 116406"/>
                <a:gd name="connsiteX57" fmla="*/ 92596 w 116406"/>
                <a:gd name="connsiteY57" fmla="*/ 95241 h 116406"/>
                <a:gd name="connsiteX58" fmla="*/ 88892 w 116406"/>
                <a:gd name="connsiteY58" fmla="*/ 91537 h 116406"/>
                <a:gd name="connsiteX59" fmla="*/ 80426 w 116406"/>
                <a:gd name="connsiteY59" fmla="*/ 91008 h 116406"/>
                <a:gd name="connsiteX60" fmla="*/ 66669 w 116406"/>
                <a:gd name="connsiteY60" fmla="*/ 96828 h 116406"/>
                <a:gd name="connsiteX61" fmla="*/ 61378 w 116406"/>
                <a:gd name="connsiteY61" fmla="*/ 103178 h 116406"/>
                <a:gd name="connsiteX62" fmla="*/ 61378 w 116406"/>
                <a:gd name="connsiteY62" fmla="*/ 108469 h 116406"/>
                <a:gd name="connsiteX63" fmla="*/ 58203 w 116406"/>
                <a:gd name="connsiteY63" fmla="*/ 108469 h 116406"/>
                <a:gd name="connsiteX64" fmla="*/ 58203 w 116406"/>
                <a:gd name="connsiteY64" fmla="*/ 103178 h 116406"/>
                <a:gd name="connsiteX65" fmla="*/ 52912 w 116406"/>
                <a:gd name="connsiteY65" fmla="*/ 96828 h 116406"/>
                <a:gd name="connsiteX66" fmla="*/ 39155 w 116406"/>
                <a:gd name="connsiteY66" fmla="*/ 91008 h 116406"/>
                <a:gd name="connsiteX67" fmla="*/ 30689 w 116406"/>
                <a:gd name="connsiteY67" fmla="*/ 91537 h 116406"/>
                <a:gd name="connsiteX68" fmla="*/ 26985 w 116406"/>
                <a:gd name="connsiteY68" fmla="*/ 95241 h 116406"/>
                <a:gd name="connsiteX69" fmla="*/ 24869 w 116406"/>
                <a:gd name="connsiteY69" fmla="*/ 93125 h 116406"/>
                <a:gd name="connsiteX70" fmla="*/ 28573 w 116406"/>
                <a:gd name="connsiteY70" fmla="*/ 89421 h 116406"/>
                <a:gd name="connsiteX71" fmla="*/ 29102 w 116406"/>
                <a:gd name="connsiteY71" fmla="*/ 80955 h 116406"/>
                <a:gd name="connsiteX72" fmla="*/ 23281 w 116406"/>
                <a:gd name="connsiteY72" fmla="*/ 67198 h 116406"/>
                <a:gd name="connsiteX73" fmla="*/ 16932 w 116406"/>
                <a:gd name="connsiteY73" fmla="*/ 61907 h 116406"/>
                <a:gd name="connsiteX74" fmla="*/ 11641 w 116406"/>
                <a:gd name="connsiteY74" fmla="*/ 61907 h 116406"/>
                <a:gd name="connsiteX75" fmla="*/ 11641 w 116406"/>
                <a:gd name="connsiteY75" fmla="*/ 58732 h 116406"/>
                <a:gd name="connsiteX76" fmla="*/ 16932 w 116406"/>
                <a:gd name="connsiteY76" fmla="*/ 58732 h 116406"/>
                <a:gd name="connsiteX77" fmla="*/ 23281 w 116406"/>
                <a:gd name="connsiteY77" fmla="*/ 53441 h 116406"/>
                <a:gd name="connsiteX78" fmla="*/ 29102 w 116406"/>
                <a:gd name="connsiteY78" fmla="*/ 39684 h 116406"/>
                <a:gd name="connsiteX79" fmla="*/ 28573 w 116406"/>
                <a:gd name="connsiteY79" fmla="*/ 31218 h 116406"/>
                <a:gd name="connsiteX80" fmla="*/ 24869 w 116406"/>
                <a:gd name="connsiteY80" fmla="*/ 27514 h 116406"/>
                <a:gd name="connsiteX81" fmla="*/ 26985 w 116406"/>
                <a:gd name="connsiteY81" fmla="*/ 25397 h 116406"/>
                <a:gd name="connsiteX82" fmla="*/ 30689 w 116406"/>
                <a:gd name="connsiteY82" fmla="*/ 29102 h 116406"/>
                <a:gd name="connsiteX83" fmla="*/ 39155 w 116406"/>
                <a:gd name="connsiteY83" fmla="*/ 29631 h 116406"/>
                <a:gd name="connsiteX84" fmla="*/ 52912 w 116406"/>
                <a:gd name="connsiteY84" fmla="*/ 23810 h 116406"/>
                <a:gd name="connsiteX85" fmla="*/ 58203 w 116406"/>
                <a:gd name="connsiteY85" fmla="*/ 17461 h 116406"/>
                <a:gd name="connsiteX86" fmla="*/ 58203 w 116406"/>
                <a:gd name="connsiteY86" fmla="*/ 12169 h 116406"/>
                <a:gd name="connsiteX87" fmla="*/ 61378 w 116406"/>
                <a:gd name="connsiteY87" fmla="*/ 12169 h 116406"/>
                <a:gd name="connsiteX88" fmla="*/ 61378 w 116406"/>
                <a:gd name="connsiteY88" fmla="*/ 17461 h 116406"/>
                <a:gd name="connsiteX89" fmla="*/ 66669 w 116406"/>
                <a:gd name="connsiteY89" fmla="*/ 23810 h 116406"/>
                <a:gd name="connsiteX90" fmla="*/ 80426 w 116406"/>
                <a:gd name="connsiteY90" fmla="*/ 29631 h 116406"/>
                <a:gd name="connsiteX91" fmla="*/ 88892 w 116406"/>
                <a:gd name="connsiteY91" fmla="*/ 29102 h 116406"/>
                <a:gd name="connsiteX92" fmla="*/ 92596 w 116406"/>
                <a:gd name="connsiteY92" fmla="*/ 25397 h 116406"/>
                <a:gd name="connsiteX93" fmla="*/ 94712 w 116406"/>
                <a:gd name="connsiteY93" fmla="*/ 27514 h 116406"/>
                <a:gd name="connsiteX94" fmla="*/ 91009 w 116406"/>
                <a:gd name="connsiteY94" fmla="*/ 31218 h 116406"/>
                <a:gd name="connsiteX95" fmla="*/ 90479 w 116406"/>
                <a:gd name="connsiteY95" fmla="*/ 39684 h 116406"/>
                <a:gd name="connsiteX96" fmla="*/ 96300 w 116406"/>
                <a:gd name="connsiteY96" fmla="*/ 53441 h 116406"/>
                <a:gd name="connsiteX97" fmla="*/ 102649 w 116406"/>
                <a:gd name="connsiteY97" fmla="*/ 58732 h 116406"/>
                <a:gd name="connsiteX98" fmla="*/ 107940 w 116406"/>
                <a:gd name="connsiteY98" fmla="*/ 58732 h 116406"/>
                <a:gd name="connsiteX99" fmla="*/ 107940 w 116406"/>
                <a:gd name="connsiteY99" fmla="*/ 61907 h 11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6406" h="116406">
                  <a:moveTo>
                    <a:pt x="114290" y="45504"/>
                  </a:moveTo>
                  <a:lnTo>
                    <a:pt x="107940" y="45504"/>
                  </a:lnTo>
                  <a:cubicBezTo>
                    <a:pt x="106882" y="42330"/>
                    <a:pt x="105824" y="39684"/>
                    <a:pt x="104237" y="37038"/>
                  </a:cubicBezTo>
                  <a:lnTo>
                    <a:pt x="108999" y="32276"/>
                  </a:lnTo>
                  <a:cubicBezTo>
                    <a:pt x="111644" y="29631"/>
                    <a:pt x="111644" y="25397"/>
                    <a:pt x="108999" y="23281"/>
                  </a:cubicBezTo>
                  <a:lnTo>
                    <a:pt x="97358" y="11640"/>
                  </a:lnTo>
                  <a:cubicBezTo>
                    <a:pt x="96300" y="10582"/>
                    <a:pt x="94712" y="9524"/>
                    <a:pt x="92596" y="9524"/>
                  </a:cubicBezTo>
                  <a:cubicBezTo>
                    <a:pt x="90479" y="9524"/>
                    <a:pt x="89421" y="10053"/>
                    <a:pt x="87834" y="11640"/>
                  </a:cubicBezTo>
                  <a:lnTo>
                    <a:pt x="83072" y="16403"/>
                  </a:lnTo>
                  <a:cubicBezTo>
                    <a:pt x="80426" y="14815"/>
                    <a:pt x="77251" y="13757"/>
                    <a:pt x="74606" y="12698"/>
                  </a:cubicBezTo>
                  <a:lnTo>
                    <a:pt x="74606" y="6349"/>
                  </a:lnTo>
                  <a:cubicBezTo>
                    <a:pt x="74606" y="2646"/>
                    <a:pt x="71960" y="0"/>
                    <a:pt x="68256" y="0"/>
                  </a:cubicBezTo>
                  <a:lnTo>
                    <a:pt x="51854" y="0"/>
                  </a:lnTo>
                  <a:cubicBezTo>
                    <a:pt x="48150" y="0"/>
                    <a:pt x="45504" y="2646"/>
                    <a:pt x="45504" y="6349"/>
                  </a:cubicBezTo>
                  <a:lnTo>
                    <a:pt x="45504" y="12698"/>
                  </a:lnTo>
                  <a:cubicBezTo>
                    <a:pt x="42330" y="13757"/>
                    <a:pt x="39684" y="14815"/>
                    <a:pt x="37038" y="16403"/>
                  </a:cubicBezTo>
                  <a:lnTo>
                    <a:pt x="32276" y="11640"/>
                  </a:lnTo>
                  <a:cubicBezTo>
                    <a:pt x="29631" y="8995"/>
                    <a:pt x="25398" y="8995"/>
                    <a:pt x="23281" y="11640"/>
                  </a:cubicBezTo>
                  <a:lnTo>
                    <a:pt x="11641" y="23281"/>
                  </a:lnTo>
                  <a:cubicBezTo>
                    <a:pt x="10582" y="24339"/>
                    <a:pt x="9524" y="25926"/>
                    <a:pt x="9524" y="28043"/>
                  </a:cubicBezTo>
                  <a:cubicBezTo>
                    <a:pt x="9524" y="29631"/>
                    <a:pt x="10053" y="31218"/>
                    <a:pt x="11641" y="32805"/>
                  </a:cubicBezTo>
                  <a:lnTo>
                    <a:pt x="16403" y="37567"/>
                  </a:lnTo>
                  <a:cubicBezTo>
                    <a:pt x="14815" y="40213"/>
                    <a:pt x="13757" y="43388"/>
                    <a:pt x="12699" y="46033"/>
                  </a:cubicBezTo>
                  <a:lnTo>
                    <a:pt x="6349" y="46033"/>
                  </a:lnTo>
                  <a:cubicBezTo>
                    <a:pt x="2646" y="46033"/>
                    <a:pt x="0" y="48679"/>
                    <a:pt x="0" y="52382"/>
                  </a:cubicBezTo>
                  <a:lnTo>
                    <a:pt x="0" y="68785"/>
                  </a:lnTo>
                  <a:cubicBezTo>
                    <a:pt x="0" y="72489"/>
                    <a:pt x="2646" y="75135"/>
                    <a:pt x="6349" y="75135"/>
                  </a:cubicBezTo>
                  <a:lnTo>
                    <a:pt x="12699" y="75135"/>
                  </a:lnTo>
                  <a:cubicBezTo>
                    <a:pt x="13757" y="78309"/>
                    <a:pt x="14815" y="80955"/>
                    <a:pt x="16403" y="83600"/>
                  </a:cubicBezTo>
                  <a:lnTo>
                    <a:pt x="11641" y="88363"/>
                  </a:lnTo>
                  <a:cubicBezTo>
                    <a:pt x="8995" y="91008"/>
                    <a:pt x="8995" y="95241"/>
                    <a:pt x="11641" y="97357"/>
                  </a:cubicBezTo>
                  <a:lnTo>
                    <a:pt x="23281" y="108998"/>
                  </a:lnTo>
                  <a:cubicBezTo>
                    <a:pt x="25927" y="111644"/>
                    <a:pt x="30160" y="111644"/>
                    <a:pt x="32276" y="108998"/>
                  </a:cubicBezTo>
                  <a:lnTo>
                    <a:pt x="37038" y="104236"/>
                  </a:lnTo>
                  <a:cubicBezTo>
                    <a:pt x="39684" y="105824"/>
                    <a:pt x="42859" y="106882"/>
                    <a:pt x="45504" y="107940"/>
                  </a:cubicBezTo>
                  <a:lnTo>
                    <a:pt x="45504" y="114290"/>
                  </a:lnTo>
                  <a:cubicBezTo>
                    <a:pt x="45504" y="117993"/>
                    <a:pt x="48150" y="120639"/>
                    <a:pt x="51854" y="120639"/>
                  </a:cubicBezTo>
                  <a:lnTo>
                    <a:pt x="68256" y="120639"/>
                  </a:lnTo>
                  <a:cubicBezTo>
                    <a:pt x="71960" y="120639"/>
                    <a:pt x="74606" y="117993"/>
                    <a:pt x="74606" y="114290"/>
                  </a:cubicBezTo>
                  <a:lnTo>
                    <a:pt x="74606" y="107940"/>
                  </a:lnTo>
                  <a:cubicBezTo>
                    <a:pt x="77781" y="106882"/>
                    <a:pt x="80426" y="105824"/>
                    <a:pt x="83072" y="104236"/>
                  </a:cubicBezTo>
                  <a:lnTo>
                    <a:pt x="87834" y="108998"/>
                  </a:lnTo>
                  <a:cubicBezTo>
                    <a:pt x="90479" y="111644"/>
                    <a:pt x="94712" y="111644"/>
                    <a:pt x="96829" y="108998"/>
                  </a:cubicBezTo>
                  <a:lnTo>
                    <a:pt x="108469" y="97357"/>
                  </a:lnTo>
                  <a:cubicBezTo>
                    <a:pt x="111115" y="94712"/>
                    <a:pt x="111115" y="90479"/>
                    <a:pt x="108469" y="88363"/>
                  </a:cubicBezTo>
                  <a:lnTo>
                    <a:pt x="103707" y="83600"/>
                  </a:lnTo>
                  <a:cubicBezTo>
                    <a:pt x="105295" y="80955"/>
                    <a:pt x="106353" y="77780"/>
                    <a:pt x="107411" y="75135"/>
                  </a:cubicBezTo>
                  <a:lnTo>
                    <a:pt x="113761" y="75135"/>
                  </a:lnTo>
                  <a:cubicBezTo>
                    <a:pt x="117464" y="75135"/>
                    <a:pt x="120110" y="72489"/>
                    <a:pt x="120110" y="68785"/>
                  </a:cubicBezTo>
                  <a:lnTo>
                    <a:pt x="120110" y="52382"/>
                  </a:lnTo>
                  <a:cubicBezTo>
                    <a:pt x="120639" y="48150"/>
                    <a:pt x="117994" y="45504"/>
                    <a:pt x="114290" y="45504"/>
                  </a:cubicBezTo>
                  <a:close/>
                  <a:moveTo>
                    <a:pt x="107940" y="61907"/>
                  </a:moveTo>
                  <a:lnTo>
                    <a:pt x="102649" y="61907"/>
                  </a:lnTo>
                  <a:cubicBezTo>
                    <a:pt x="99474" y="61907"/>
                    <a:pt x="96829" y="64023"/>
                    <a:pt x="96300" y="67198"/>
                  </a:cubicBezTo>
                  <a:cubicBezTo>
                    <a:pt x="95241" y="71960"/>
                    <a:pt x="93654" y="76722"/>
                    <a:pt x="90479" y="80955"/>
                  </a:cubicBezTo>
                  <a:cubicBezTo>
                    <a:pt x="88892" y="83600"/>
                    <a:pt x="88892" y="86775"/>
                    <a:pt x="91009" y="89421"/>
                  </a:cubicBezTo>
                  <a:lnTo>
                    <a:pt x="94712" y="93125"/>
                  </a:lnTo>
                  <a:lnTo>
                    <a:pt x="92596" y="95241"/>
                  </a:lnTo>
                  <a:lnTo>
                    <a:pt x="88892" y="91537"/>
                  </a:lnTo>
                  <a:cubicBezTo>
                    <a:pt x="86776" y="89421"/>
                    <a:pt x="83072" y="88892"/>
                    <a:pt x="80426" y="91008"/>
                  </a:cubicBezTo>
                  <a:cubicBezTo>
                    <a:pt x="76193" y="93654"/>
                    <a:pt x="71431" y="95770"/>
                    <a:pt x="66669" y="96828"/>
                  </a:cubicBezTo>
                  <a:cubicBezTo>
                    <a:pt x="63494" y="97357"/>
                    <a:pt x="61378" y="100003"/>
                    <a:pt x="61378" y="103178"/>
                  </a:cubicBezTo>
                  <a:lnTo>
                    <a:pt x="61378" y="108469"/>
                  </a:lnTo>
                  <a:lnTo>
                    <a:pt x="58203" y="108469"/>
                  </a:lnTo>
                  <a:lnTo>
                    <a:pt x="58203" y="103178"/>
                  </a:lnTo>
                  <a:cubicBezTo>
                    <a:pt x="58203" y="100003"/>
                    <a:pt x="56087" y="97357"/>
                    <a:pt x="52912" y="96828"/>
                  </a:cubicBezTo>
                  <a:cubicBezTo>
                    <a:pt x="48150" y="95770"/>
                    <a:pt x="43388" y="94183"/>
                    <a:pt x="39155" y="91008"/>
                  </a:cubicBezTo>
                  <a:cubicBezTo>
                    <a:pt x="36509" y="89421"/>
                    <a:pt x="33335" y="89421"/>
                    <a:pt x="30689" y="91537"/>
                  </a:cubicBezTo>
                  <a:lnTo>
                    <a:pt x="26985" y="95241"/>
                  </a:lnTo>
                  <a:lnTo>
                    <a:pt x="24869" y="93125"/>
                  </a:lnTo>
                  <a:lnTo>
                    <a:pt x="28573" y="89421"/>
                  </a:lnTo>
                  <a:cubicBezTo>
                    <a:pt x="30689" y="87305"/>
                    <a:pt x="31218" y="83600"/>
                    <a:pt x="29102" y="80955"/>
                  </a:cubicBezTo>
                  <a:cubicBezTo>
                    <a:pt x="26456" y="76722"/>
                    <a:pt x="24340" y="71960"/>
                    <a:pt x="23281" y="67198"/>
                  </a:cubicBezTo>
                  <a:cubicBezTo>
                    <a:pt x="22752" y="64023"/>
                    <a:pt x="20107" y="61907"/>
                    <a:pt x="16932" y="61907"/>
                  </a:cubicBezTo>
                  <a:lnTo>
                    <a:pt x="11641" y="61907"/>
                  </a:lnTo>
                  <a:lnTo>
                    <a:pt x="11641" y="58732"/>
                  </a:lnTo>
                  <a:lnTo>
                    <a:pt x="16932" y="58732"/>
                  </a:lnTo>
                  <a:cubicBezTo>
                    <a:pt x="20107" y="58732"/>
                    <a:pt x="22752" y="56615"/>
                    <a:pt x="23281" y="53441"/>
                  </a:cubicBezTo>
                  <a:cubicBezTo>
                    <a:pt x="24340" y="48679"/>
                    <a:pt x="25927" y="43916"/>
                    <a:pt x="29102" y="39684"/>
                  </a:cubicBezTo>
                  <a:cubicBezTo>
                    <a:pt x="30689" y="37038"/>
                    <a:pt x="30689" y="33863"/>
                    <a:pt x="28573" y="31218"/>
                  </a:cubicBezTo>
                  <a:lnTo>
                    <a:pt x="24869" y="27514"/>
                  </a:lnTo>
                  <a:lnTo>
                    <a:pt x="26985" y="25397"/>
                  </a:lnTo>
                  <a:lnTo>
                    <a:pt x="30689" y="29102"/>
                  </a:lnTo>
                  <a:cubicBezTo>
                    <a:pt x="32805" y="31218"/>
                    <a:pt x="36509" y="31747"/>
                    <a:pt x="39155" y="29631"/>
                  </a:cubicBezTo>
                  <a:cubicBezTo>
                    <a:pt x="43388" y="26985"/>
                    <a:pt x="48150" y="24868"/>
                    <a:pt x="52912" y="23810"/>
                  </a:cubicBezTo>
                  <a:cubicBezTo>
                    <a:pt x="56087" y="23281"/>
                    <a:pt x="58203" y="20635"/>
                    <a:pt x="58203" y="17461"/>
                  </a:cubicBezTo>
                  <a:lnTo>
                    <a:pt x="58203" y="12169"/>
                  </a:lnTo>
                  <a:lnTo>
                    <a:pt x="61378" y="12169"/>
                  </a:lnTo>
                  <a:lnTo>
                    <a:pt x="61378" y="17461"/>
                  </a:lnTo>
                  <a:cubicBezTo>
                    <a:pt x="61378" y="20635"/>
                    <a:pt x="63494" y="23281"/>
                    <a:pt x="66669" y="23810"/>
                  </a:cubicBezTo>
                  <a:cubicBezTo>
                    <a:pt x="71431" y="24868"/>
                    <a:pt x="76193" y="26456"/>
                    <a:pt x="80426" y="29631"/>
                  </a:cubicBezTo>
                  <a:cubicBezTo>
                    <a:pt x="83072" y="31218"/>
                    <a:pt x="86246" y="31218"/>
                    <a:pt x="88892" y="29102"/>
                  </a:cubicBezTo>
                  <a:lnTo>
                    <a:pt x="92596" y="25397"/>
                  </a:lnTo>
                  <a:lnTo>
                    <a:pt x="94712" y="27514"/>
                  </a:lnTo>
                  <a:lnTo>
                    <a:pt x="91009" y="31218"/>
                  </a:lnTo>
                  <a:cubicBezTo>
                    <a:pt x="88892" y="33334"/>
                    <a:pt x="88363" y="37038"/>
                    <a:pt x="90479" y="39684"/>
                  </a:cubicBezTo>
                  <a:cubicBezTo>
                    <a:pt x="93125" y="43916"/>
                    <a:pt x="95241" y="48679"/>
                    <a:pt x="96300" y="53441"/>
                  </a:cubicBezTo>
                  <a:cubicBezTo>
                    <a:pt x="96829" y="56615"/>
                    <a:pt x="99474" y="58732"/>
                    <a:pt x="102649" y="58732"/>
                  </a:cubicBezTo>
                  <a:lnTo>
                    <a:pt x="107940" y="58732"/>
                  </a:lnTo>
                  <a:lnTo>
                    <a:pt x="107940" y="61907"/>
                  </a:lnTo>
                  <a:close/>
                </a:path>
              </a:pathLst>
            </a:custGeom>
            <a:grpFill/>
            <a:ln w="5286" cap="flat">
              <a:noFill/>
              <a:prstDash val="solid"/>
              <a:miter/>
            </a:ln>
          </p:spPr>
          <p:txBody>
            <a:bodyPr rtlCol="0" anchor="ctr"/>
            <a:lstStyle/>
            <a:p>
              <a:endParaRPr lang="it-CH" sz="1051"/>
            </a:p>
          </p:txBody>
        </p:sp>
      </p:grpSp>
      <p:grpSp>
        <p:nvGrpSpPr>
          <p:cNvPr id="46" name="Google Shape;547;p15"/>
          <p:cNvGrpSpPr/>
          <p:nvPr/>
        </p:nvGrpSpPr>
        <p:grpSpPr>
          <a:xfrm>
            <a:off x="10895502" y="5418353"/>
            <a:ext cx="447999" cy="386911"/>
            <a:chOff x="2350066" y="957456"/>
            <a:chExt cx="213174" cy="184106"/>
          </a:xfrm>
          <a:solidFill>
            <a:schemeClr val="bg1"/>
          </a:solidFill>
        </p:grpSpPr>
        <p:sp>
          <p:nvSpPr>
            <p:cNvPr id="47" name="Google Shape;550;p15"/>
            <p:cNvSpPr/>
            <p:nvPr/>
          </p:nvSpPr>
          <p:spPr>
            <a:xfrm>
              <a:off x="2350066" y="957456"/>
              <a:ext cx="213174" cy="184106"/>
            </a:xfrm>
            <a:custGeom>
              <a:avLst/>
              <a:gdLst/>
              <a:ahLst/>
              <a:cxnLst/>
              <a:rect l="l" t="t" r="r" b="b"/>
              <a:pathLst>
                <a:path w="116406" h="100532" extrusionOk="0">
                  <a:moveTo>
                    <a:pt x="13228" y="103311"/>
                  </a:moveTo>
                  <a:lnTo>
                    <a:pt x="103707" y="103311"/>
                  </a:lnTo>
                  <a:cubicBezTo>
                    <a:pt x="108469" y="103311"/>
                    <a:pt x="112702" y="100665"/>
                    <a:pt x="114819" y="96961"/>
                  </a:cubicBezTo>
                  <a:cubicBezTo>
                    <a:pt x="116935" y="92728"/>
                    <a:pt x="116935" y="87966"/>
                    <a:pt x="114819" y="84262"/>
                  </a:cubicBezTo>
                  <a:lnTo>
                    <a:pt x="69315" y="5953"/>
                  </a:lnTo>
                  <a:cubicBezTo>
                    <a:pt x="64552" y="-1984"/>
                    <a:pt x="51854" y="-1984"/>
                    <a:pt x="47092" y="5953"/>
                  </a:cubicBezTo>
                  <a:lnTo>
                    <a:pt x="1587" y="84262"/>
                  </a:lnTo>
                  <a:cubicBezTo>
                    <a:pt x="-529" y="88495"/>
                    <a:pt x="-529" y="93257"/>
                    <a:pt x="1587" y="96961"/>
                  </a:cubicBezTo>
                  <a:cubicBezTo>
                    <a:pt x="4233" y="101194"/>
                    <a:pt x="8466" y="103311"/>
                    <a:pt x="13228" y="103311"/>
                  </a:cubicBezTo>
                  <a:close/>
                  <a:moveTo>
                    <a:pt x="58203" y="12831"/>
                  </a:moveTo>
                  <a:lnTo>
                    <a:pt x="103707" y="90612"/>
                  </a:lnTo>
                  <a:lnTo>
                    <a:pt x="13228" y="90612"/>
                  </a:lnTo>
                  <a:lnTo>
                    <a:pt x="58203" y="12831"/>
                  </a:lnTo>
                  <a:close/>
                </a:path>
              </a:pathLst>
            </a:custGeom>
            <a:grpFill/>
            <a:ln>
              <a:noFill/>
            </a:ln>
          </p:spPr>
          <p:txBody>
            <a:bodyPr spcFirstLastPara="1" wrap="square" lIns="45712" tIns="22851" rIns="45712" bIns="22851" anchor="ctr" anchorCtr="0">
              <a:noAutofit/>
            </a:bodyPr>
            <a:lstStyle/>
            <a:p>
              <a:endParaRPr lang="it-CH" sz="400">
                <a:solidFill>
                  <a:srgbClr val="E6140A"/>
                </a:solidFill>
                <a:latin typeface="Calibri"/>
                <a:ea typeface="Calibri"/>
                <a:cs typeface="Calibri"/>
                <a:sym typeface="Calibri"/>
              </a:endParaRPr>
            </a:p>
          </p:txBody>
        </p:sp>
        <p:sp>
          <p:nvSpPr>
            <p:cNvPr id="48" name="Google Shape;551;p15"/>
            <p:cNvSpPr/>
            <p:nvPr/>
          </p:nvSpPr>
          <p:spPr>
            <a:xfrm>
              <a:off x="2445025" y="1010023"/>
              <a:ext cx="19379" cy="67828"/>
            </a:xfrm>
            <a:custGeom>
              <a:avLst/>
              <a:gdLst/>
              <a:ahLst/>
              <a:cxnLst/>
              <a:rect l="l" t="t" r="r" b="b"/>
              <a:pathLst>
                <a:path w="10582" h="37038" extrusionOk="0">
                  <a:moveTo>
                    <a:pt x="6349" y="0"/>
                  </a:moveTo>
                  <a:cubicBezTo>
                    <a:pt x="2646" y="0"/>
                    <a:pt x="0" y="2646"/>
                    <a:pt x="0" y="6349"/>
                  </a:cubicBezTo>
                  <a:lnTo>
                    <a:pt x="0" y="33863"/>
                  </a:lnTo>
                  <a:cubicBezTo>
                    <a:pt x="0" y="37567"/>
                    <a:pt x="2646" y="40213"/>
                    <a:pt x="6349" y="40213"/>
                  </a:cubicBezTo>
                  <a:cubicBezTo>
                    <a:pt x="10053" y="40213"/>
                    <a:pt x="12699" y="37567"/>
                    <a:pt x="12699" y="33863"/>
                  </a:cubicBezTo>
                  <a:lnTo>
                    <a:pt x="12699" y="6349"/>
                  </a:lnTo>
                  <a:cubicBezTo>
                    <a:pt x="13228" y="2646"/>
                    <a:pt x="10053" y="0"/>
                    <a:pt x="6349" y="0"/>
                  </a:cubicBezTo>
                  <a:close/>
                </a:path>
              </a:pathLst>
            </a:custGeom>
            <a:grpFill/>
            <a:ln>
              <a:noFill/>
            </a:ln>
          </p:spPr>
          <p:txBody>
            <a:bodyPr spcFirstLastPara="1" wrap="square" lIns="45712" tIns="22851" rIns="45712" bIns="22851" anchor="ctr" anchorCtr="0">
              <a:noAutofit/>
            </a:bodyPr>
            <a:lstStyle/>
            <a:p>
              <a:endParaRPr lang="it-CH" sz="400">
                <a:solidFill>
                  <a:srgbClr val="E6140A"/>
                </a:solidFill>
                <a:latin typeface="Calibri"/>
                <a:ea typeface="Calibri"/>
                <a:cs typeface="Calibri"/>
                <a:sym typeface="Calibri"/>
              </a:endParaRPr>
            </a:p>
          </p:txBody>
        </p:sp>
        <p:sp>
          <p:nvSpPr>
            <p:cNvPr id="49" name="Google Shape;552;p15"/>
            <p:cNvSpPr/>
            <p:nvPr/>
          </p:nvSpPr>
          <p:spPr>
            <a:xfrm>
              <a:off x="2445025" y="1087540"/>
              <a:ext cx="19379" cy="19379"/>
            </a:xfrm>
            <a:custGeom>
              <a:avLst/>
              <a:gdLst/>
              <a:ahLst/>
              <a:cxnLst/>
              <a:rect l="l" t="t" r="r" b="b"/>
              <a:pathLst>
                <a:path w="10582" h="10582" extrusionOk="0">
                  <a:moveTo>
                    <a:pt x="6349" y="0"/>
                  </a:moveTo>
                  <a:cubicBezTo>
                    <a:pt x="2646" y="0"/>
                    <a:pt x="0" y="3704"/>
                    <a:pt x="0" y="6878"/>
                  </a:cubicBezTo>
                  <a:cubicBezTo>
                    <a:pt x="0" y="10053"/>
                    <a:pt x="2646" y="13228"/>
                    <a:pt x="6349" y="13228"/>
                  </a:cubicBezTo>
                  <a:cubicBezTo>
                    <a:pt x="10053" y="13228"/>
                    <a:pt x="12699" y="10582"/>
                    <a:pt x="12699" y="6878"/>
                  </a:cubicBezTo>
                  <a:lnTo>
                    <a:pt x="12699" y="5820"/>
                  </a:lnTo>
                  <a:cubicBezTo>
                    <a:pt x="13228" y="2116"/>
                    <a:pt x="10053" y="0"/>
                    <a:pt x="6349" y="0"/>
                  </a:cubicBezTo>
                  <a:close/>
                </a:path>
              </a:pathLst>
            </a:custGeom>
            <a:grpFill/>
            <a:ln>
              <a:noFill/>
            </a:ln>
          </p:spPr>
          <p:txBody>
            <a:bodyPr spcFirstLastPara="1" wrap="square" lIns="45712" tIns="22851" rIns="45712" bIns="22851" anchor="ctr" anchorCtr="0">
              <a:noAutofit/>
            </a:bodyPr>
            <a:lstStyle/>
            <a:p>
              <a:endParaRPr lang="it-CH" sz="400">
                <a:solidFill>
                  <a:srgbClr val="E6140A"/>
                </a:solidFill>
                <a:latin typeface="Calibri"/>
                <a:ea typeface="Calibri"/>
                <a:cs typeface="Calibri"/>
                <a:sym typeface="Calibri"/>
              </a:endParaRPr>
            </a:p>
          </p:txBody>
        </p:sp>
      </p:grpSp>
      <p:sp>
        <p:nvSpPr>
          <p:cNvPr id="29" name="Titel 3">
            <a:extLst>
              <a:ext uri="{FF2B5EF4-FFF2-40B4-BE49-F238E27FC236}">
                <a16:creationId xmlns:a16="http://schemas.microsoft.com/office/drawing/2014/main" id="{182AB722-DE45-4447-B75F-AF7E249CFBA6}"/>
              </a:ext>
            </a:extLst>
          </p:cNvPr>
          <p:cNvSpPr txBox="1">
            <a:spLocks/>
          </p:cNvSpPr>
          <p:nvPr/>
        </p:nvSpPr>
        <p:spPr>
          <a:xfrm>
            <a:off x="320873" y="441240"/>
            <a:ext cx="11161240" cy="1008112"/>
          </a:xfrm>
          <a:prstGeom prst="rect">
            <a:avLst/>
          </a:prstGeom>
        </p:spPr>
        <p:txBody>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eaLnBrk="1">
              <a:defRPr/>
            </a:pPr>
            <a:r>
              <a:rPr lang="it-CH" b="1" dirty="0">
                <a:solidFill>
                  <a:srgbClr val="E6140A"/>
                </a:solidFill>
                <a:latin typeface="HelveticaNeueLT Com 55 Roman" panose="020B0604020202020204" pitchFamily="34" charset="0"/>
                <a:ea typeface="ＭＳ Ｐゴシック" charset="0"/>
                <a:sym typeface="Montserrat" charset="0"/>
              </a:rPr>
              <a:t>I nostri valori: </a:t>
            </a:r>
            <a:r>
              <a:rPr lang="it-CH" sz="2000" b="1" dirty="0">
                <a:solidFill>
                  <a:srgbClr val="868689"/>
                </a:solidFill>
                <a:latin typeface="HelveticaNeueLT Com 55 Roman" panose="020B0604020202020204" pitchFamily="34" charset="0"/>
                <a:ea typeface="ＭＳ Ｐゴシック" charset="0"/>
                <a:sym typeface="Montserrat" charset="0"/>
              </a:rPr>
              <a:t>solidarietà</a:t>
            </a:r>
            <a:r>
              <a:rPr lang="it-CH" sz="2000" b="1" dirty="0">
                <a:solidFill>
                  <a:srgbClr val="E6140A"/>
                </a:solidFill>
                <a:latin typeface="HelveticaNeueLT Com 55 Roman" panose="020B0604020202020204" pitchFamily="34" charset="0"/>
                <a:ea typeface="ＭＳ Ｐゴシック" charset="0"/>
                <a:sym typeface="Montserrat" charset="0"/>
              </a:rPr>
              <a:t> | </a:t>
            </a:r>
            <a:r>
              <a:rPr lang="it-CH" sz="2000" b="1" dirty="0">
                <a:solidFill>
                  <a:srgbClr val="868689"/>
                </a:solidFill>
                <a:latin typeface="HelveticaNeueLT Com 55 Roman" panose="020B0604020202020204" pitchFamily="34" charset="0"/>
                <a:ea typeface="ＭＳ Ｐゴシック" charset="0"/>
                <a:sym typeface="Montserrat" charset="0"/>
              </a:rPr>
              <a:t>valore aggiunto per le PMI</a:t>
            </a:r>
            <a:r>
              <a:rPr lang="it-CH" sz="2000" b="1" dirty="0">
                <a:solidFill>
                  <a:srgbClr val="E6140A"/>
                </a:solidFill>
                <a:latin typeface="HelveticaNeueLT Com 55 Roman" panose="020B0604020202020204" pitchFamily="34" charset="0"/>
                <a:ea typeface="ＭＳ Ｐゴシック" charset="0"/>
                <a:sym typeface="Montserrat" charset="0"/>
              </a:rPr>
              <a:t> |</a:t>
            </a:r>
            <a:r>
              <a:rPr lang="it-CH" sz="2000" b="1" dirty="0">
                <a:solidFill>
                  <a:srgbClr val="868689"/>
                </a:solidFill>
                <a:latin typeface="HelveticaNeueLT Com 55 Roman" panose="020B0604020202020204" pitchFamily="34" charset="0"/>
                <a:ea typeface="ＭＳ Ｐゴシック" charset="0"/>
                <a:sym typeface="Montserrat" charset="0"/>
              </a:rPr>
              <a:t> comunità</a:t>
            </a:r>
            <a:endParaRPr lang="it-CH" sz="2000" dirty="0">
              <a:solidFill>
                <a:srgbClr val="868689"/>
              </a:solidFill>
              <a:latin typeface="HelveticaNeueLT Com 55 Roman" panose="020B0604020202020204" pitchFamily="34" charset="0"/>
              <a:ea typeface="ＭＳ Ｐゴシック" charset="0"/>
              <a:sym typeface="Helvetica Light" charset="0"/>
            </a:endParaRPr>
          </a:p>
        </p:txBody>
      </p:sp>
    </p:spTree>
    <p:extLst>
      <p:ext uri="{BB962C8B-B14F-4D97-AF65-F5344CB8AC3E}">
        <p14:creationId xmlns:p14="http://schemas.microsoft.com/office/powerpoint/2010/main" val="39224480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extLst>
              <p:ext uri="{D42A27DB-BD31-4B8C-83A1-F6EECF244321}">
                <p14:modId xmlns:p14="http://schemas.microsoft.com/office/powerpoint/2010/main" val="3207173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479768" y="1700808"/>
            <a:ext cx="3528000" cy="1728192"/>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0" tIns="144000" rIns="144000" bIns="144000" numCol="1" spcCol="0" rtlCol="0" fromWordArt="0" anchor="ctr" anchorCtr="0" forceAA="0" compatLnSpc="1">
            <a:prstTxWarp prst="textNoShape">
              <a:avLst/>
            </a:prstTxWarp>
            <a:noAutofit/>
          </a:bodyPr>
          <a:lstStyle/>
          <a:p>
            <a:pPr eaLnBrk="1">
              <a:lnSpc>
                <a:spcPct val="120000"/>
              </a:lnSpc>
            </a:pPr>
            <a:r>
              <a:rPr lang="it-CH" altLang="de-DE" sz="1600" dirty="0">
                <a:solidFill>
                  <a:srgbClr val="FFFFFF"/>
                </a:solidFill>
                <a:latin typeface="HelveticaNeueLT Pro 55 Roman" pitchFamily="34" charset="0"/>
                <a:sym typeface="Lato" charset="0"/>
              </a:rPr>
              <a:t>Moneta complementare</a:t>
            </a:r>
            <a:endParaRPr lang="it-CH" altLang="de-DE" sz="1600" dirty="0">
              <a:latin typeface="HelveticaNeueLT Pro 55 Roman" pitchFamily="34" charset="0"/>
            </a:endParaRPr>
          </a:p>
        </p:txBody>
      </p:sp>
      <p:sp>
        <p:nvSpPr>
          <p:cNvPr id="22" name="Rechteck 21">
            <a:extLst>
              <a:ext uri="{FF2B5EF4-FFF2-40B4-BE49-F238E27FC236}">
                <a16:creationId xmlns:a16="http://schemas.microsoft.com/office/drawing/2014/main" id="{4A704E81-A661-4947-B146-2A16527E80D1}"/>
              </a:ext>
            </a:extLst>
          </p:cNvPr>
          <p:cNvSpPr/>
          <p:nvPr/>
        </p:nvSpPr>
        <p:spPr>
          <a:xfrm>
            <a:off x="4332000" y="1706300"/>
            <a:ext cx="3528000" cy="1728192"/>
          </a:xfrm>
          <a:prstGeom prst="rect">
            <a:avLst/>
          </a:prstGeom>
          <a:solidFill>
            <a:schemeClr val="bg1">
              <a:lumMod val="6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0" tIns="144000" rIns="144000" bIns="144000" numCol="1" spcCol="0" rtlCol="0" fromWordArt="0" anchor="ctr" anchorCtr="0" forceAA="0" compatLnSpc="1">
            <a:prstTxWarp prst="textNoShape">
              <a:avLst/>
            </a:prstTxWarp>
            <a:noAutofit/>
          </a:bodyPr>
          <a:lstStyle/>
          <a:p>
            <a:pPr eaLnBrk="1">
              <a:lnSpc>
                <a:spcPct val="120000"/>
              </a:lnSpc>
            </a:pPr>
            <a:r>
              <a:rPr lang="it-CH" altLang="de-DE" sz="1600" dirty="0">
                <a:solidFill>
                  <a:srgbClr val="FFFFFF"/>
                </a:solidFill>
                <a:latin typeface="HelveticaNeueLT Pro 55 Roman" pitchFamily="34" charset="0"/>
                <a:sym typeface="Lato" charset="0"/>
              </a:rPr>
              <a:t>Legata 1:1 al CHF</a:t>
            </a:r>
            <a:endParaRPr lang="it-CH" altLang="de-DE" sz="1600" dirty="0">
              <a:latin typeface="HelveticaNeueLT Pro 55 Roman" pitchFamily="34" charset="0"/>
            </a:endParaRPr>
          </a:p>
        </p:txBody>
      </p:sp>
      <p:sp>
        <p:nvSpPr>
          <p:cNvPr id="23" name="Rechteck 22">
            <a:extLst>
              <a:ext uri="{FF2B5EF4-FFF2-40B4-BE49-F238E27FC236}">
                <a16:creationId xmlns:a16="http://schemas.microsoft.com/office/drawing/2014/main" id="{EB781BC5-B771-4C98-B064-68C0F9F975E5}"/>
              </a:ext>
            </a:extLst>
          </p:cNvPr>
          <p:cNvSpPr/>
          <p:nvPr/>
        </p:nvSpPr>
        <p:spPr>
          <a:xfrm>
            <a:off x="8180745" y="1700808"/>
            <a:ext cx="3528000" cy="1728192"/>
          </a:xfrm>
          <a:prstGeom prst="rect">
            <a:avLst/>
          </a:prstGeom>
          <a:solidFill>
            <a:srgbClr val="A6A6A6">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0" tIns="144000" rIns="144000" bIns="144000" numCol="1" spcCol="0" rtlCol="0" fromWordArt="0" anchor="ctr" anchorCtr="0" forceAA="0" compatLnSpc="1">
            <a:prstTxWarp prst="textNoShape">
              <a:avLst/>
            </a:prstTxWarp>
            <a:noAutofit/>
          </a:bodyPr>
          <a:lstStyle/>
          <a:p>
            <a:pPr eaLnBrk="1">
              <a:lnSpc>
                <a:spcPct val="120000"/>
              </a:lnSpc>
            </a:pPr>
            <a:r>
              <a:rPr lang="it-CH" altLang="de-DE" sz="1600" dirty="0">
                <a:solidFill>
                  <a:srgbClr val="FFFFFF"/>
                </a:solidFill>
                <a:latin typeface="HelveticaNeueLT Pro 55 Roman" pitchFamily="34" charset="0"/>
                <a:sym typeface="Lato" charset="0"/>
              </a:rPr>
              <a:t>Nasce dalla creazione di credito</a:t>
            </a:r>
            <a:endParaRPr lang="it-CH" altLang="de-DE" sz="1600" dirty="0">
              <a:latin typeface="HelveticaNeueLT Pro 55 Roman" pitchFamily="34" charset="0"/>
            </a:endParaRPr>
          </a:p>
        </p:txBody>
      </p:sp>
      <p:sp>
        <p:nvSpPr>
          <p:cNvPr id="26" name="Rechteck 25">
            <a:extLst>
              <a:ext uri="{FF2B5EF4-FFF2-40B4-BE49-F238E27FC236}">
                <a16:creationId xmlns:a16="http://schemas.microsoft.com/office/drawing/2014/main" id="{AEE3F49E-CCA9-47B0-91A1-CCCD88F00CDC}"/>
              </a:ext>
            </a:extLst>
          </p:cNvPr>
          <p:cNvSpPr/>
          <p:nvPr/>
        </p:nvSpPr>
        <p:spPr>
          <a:xfrm>
            <a:off x="479376" y="3861048"/>
            <a:ext cx="3528000" cy="1728192"/>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0" tIns="144000" rIns="144000" bIns="144000" numCol="1" spcCol="0" rtlCol="0" fromWordArt="0" anchor="ctr" anchorCtr="0" forceAA="0" compatLnSpc="1">
            <a:prstTxWarp prst="textNoShape">
              <a:avLst/>
            </a:prstTxWarp>
            <a:noAutofit/>
          </a:bodyPr>
          <a:lstStyle/>
          <a:p>
            <a:pPr eaLnBrk="1">
              <a:lnSpc>
                <a:spcPct val="120000"/>
              </a:lnSpc>
            </a:pPr>
            <a:r>
              <a:rPr lang="it-CH" altLang="de-DE" sz="1600" dirty="0">
                <a:solidFill>
                  <a:srgbClr val="FFFFFF"/>
                </a:solidFill>
                <a:latin typeface="HelveticaNeueLT Pro 55 Roman" pitchFamily="34" charset="0"/>
                <a:sym typeface="Lato" charset="0"/>
              </a:rPr>
              <a:t>Utilizzabile solo in Svizzera</a:t>
            </a:r>
            <a:endParaRPr lang="it-CH" altLang="de-DE" sz="1600" dirty="0">
              <a:latin typeface="HelveticaNeueLT Pro 55 Roman" pitchFamily="34" charset="0"/>
            </a:endParaRPr>
          </a:p>
        </p:txBody>
      </p:sp>
      <p:sp>
        <p:nvSpPr>
          <p:cNvPr id="28" name="Rechteck 27">
            <a:extLst>
              <a:ext uri="{FF2B5EF4-FFF2-40B4-BE49-F238E27FC236}">
                <a16:creationId xmlns:a16="http://schemas.microsoft.com/office/drawing/2014/main" id="{18D85A56-26CA-4296-B2F5-E52E03F07EEF}"/>
              </a:ext>
            </a:extLst>
          </p:cNvPr>
          <p:cNvSpPr/>
          <p:nvPr/>
        </p:nvSpPr>
        <p:spPr>
          <a:xfrm>
            <a:off x="4332000" y="3866540"/>
            <a:ext cx="3528000" cy="1728192"/>
          </a:xfrm>
          <a:prstGeom prst="rect">
            <a:avLst/>
          </a:prstGeom>
          <a:solidFill>
            <a:srgbClr val="28828B">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0" tIns="144000" rIns="144000" bIns="144000" numCol="1" spcCol="0" rtlCol="0" fromWordArt="0" anchor="ctr" anchorCtr="0" forceAA="0" compatLnSpc="1">
            <a:prstTxWarp prst="textNoShape">
              <a:avLst/>
            </a:prstTxWarp>
            <a:noAutofit/>
          </a:bodyPr>
          <a:lstStyle/>
          <a:p>
            <a:pPr eaLnBrk="1">
              <a:lnSpc>
                <a:spcPct val="120000"/>
              </a:lnSpc>
            </a:pPr>
            <a:r>
              <a:rPr lang="it-CH" altLang="de-DE" sz="1600" dirty="0">
                <a:solidFill>
                  <a:srgbClr val="FFFFFF"/>
                </a:solidFill>
                <a:latin typeface="HelveticaNeueLT Pro 55 Roman" pitchFamily="34" charset="0"/>
                <a:sym typeface="Lato" charset="0"/>
              </a:rPr>
              <a:t>Cap sugli interessi all’1,75%</a:t>
            </a:r>
            <a:endParaRPr lang="it-CH" altLang="de-DE" sz="1600" dirty="0">
              <a:latin typeface="HelveticaNeueLT Pro 55 Roman" pitchFamily="34" charset="0"/>
            </a:endParaRPr>
          </a:p>
        </p:txBody>
      </p:sp>
      <p:sp>
        <p:nvSpPr>
          <p:cNvPr id="30" name="Rechteck 29">
            <a:extLst>
              <a:ext uri="{FF2B5EF4-FFF2-40B4-BE49-F238E27FC236}">
                <a16:creationId xmlns:a16="http://schemas.microsoft.com/office/drawing/2014/main" id="{34670CC5-92FB-4BE7-B265-F4DACC00C883}"/>
              </a:ext>
            </a:extLst>
          </p:cNvPr>
          <p:cNvSpPr/>
          <p:nvPr/>
        </p:nvSpPr>
        <p:spPr>
          <a:xfrm>
            <a:off x="8180745" y="3861048"/>
            <a:ext cx="3528000" cy="1728192"/>
          </a:xfrm>
          <a:prstGeom prst="rect">
            <a:avLst/>
          </a:prstGeom>
          <a:solidFill>
            <a:srgbClr val="28828B">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0" tIns="144000" rIns="144000" bIns="144000" numCol="1" spcCol="0" rtlCol="0" fromWordArt="0" anchor="ctr" anchorCtr="0" forceAA="0" compatLnSpc="1">
            <a:prstTxWarp prst="textNoShape">
              <a:avLst/>
            </a:prstTxWarp>
            <a:noAutofit/>
          </a:bodyPr>
          <a:lstStyle/>
          <a:p>
            <a:pPr eaLnBrk="1">
              <a:lnSpc>
                <a:spcPct val="120000"/>
              </a:lnSpc>
            </a:pPr>
            <a:r>
              <a:rPr lang="it-CH" altLang="de-DE" sz="1600" dirty="0">
                <a:solidFill>
                  <a:srgbClr val="FFFFFF"/>
                </a:solidFill>
                <a:latin typeface="HelveticaNeueLT Pro 55 Roman" pitchFamily="34" charset="0"/>
                <a:sym typeface="Lato" charset="0"/>
              </a:rPr>
              <a:t>Nessun cambio in CHF. Il WIR circola nella rete.</a:t>
            </a:r>
            <a:endParaRPr lang="it-CH" altLang="de-DE" sz="1600" dirty="0">
              <a:latin typeface="HelveticaNeueLT Pro 55 Roman" pitchFamily="34" charset="0"/>
            </a:endParaRPr>
          </a:p>
        </p:txBody>
      </p:sp>
      <p:sp>
        <p:nvSpPr>
          <p:cNvPr id="59" name="Forma libre 22">
            <a:extLst>
              <a:ext uri="{FF2B5EF4-FFF2-40B4-BE49-F238E27FC236}">
                <a16:creationId xmlns:a16="http://schemas.microsoft.com/office/drawing/2014/main" id="{49F8A67B-21B2-4625-A7E0-A6EC290380D3}"/>
              </a:ext>
            </a:extLst>
          </p:cNvPr>
          <p:cNvSpPr/>
          <p:nvPr/>
        </p:nvSpPr>
        <p:spPr>
          <a:xfrm>
            <a:off x="887613" y="2381094"/>
            <a:ext cx="567747" cy="371923"/>
          </a:xfrm>
          <a:custGeom>
            <a:avLst/>
            <a:gdLst>
              <a:gd name="connsiteX0" fmla="*/ 311679 w 306916"/>
              <a:gd name="connsiteY0" fmla="*/ 6349 h 201056"/>
              <a:gd name="connsiteX1" fmla="*/ 311679 w 306916"/>
              <a:gd name="connsiteY1" fmla="*/ 52910 h 201056"/>
              <a:gd name="connsiteX2" fmla="*/ 305329 w 306916"/>
              <a:gd name="connsiteY2" fmla="*/ 59259 h 201056"/>
              <a:gd name="connsiteX3" fmla="*/ 298979 w 306916"/>
              <a:gd name="connsiteY3" fmla="*/ 52910 h 201056"/>
              <a:gd name="connsiteX4" fmla="*/ 298979 w 306916"/>
              <a:gd name="connsiteY4" fmla="*/ 12698 h 201056"/>
              <a:gd name="connsiteX5" fmla="*/ 13229 w 306916"/>
              <a:gd name="connsiteY5" fmla="*/ 12698 h 201056"/>
              <a:gd name="connsiteX6" fmla="*/ 13229 w 306916"/>
              <a:gd name="connsiteY6" fmla="*/ 162962 h 201056"/>
              <a:gd name="connsiteX7" fmla="*/ 60854 w 306916"/>
              <a:gd name="connsiteY7" fmla="*/ 162962 h 201056"/>
              <a:gd name="connsiteX8" fmla="*/ 207433 w 306916"/>
              <a:gd name="connsiteY8" fmla="*/ 162962 h 201056"/>
              <a:gd name="connsiteX9" fmla="*/ 213783 w 306916"/>
              <a:gd name="connsiteY9" fmla="*/ 169311 h 201056"/>
              <a:gd name="connsiteX10" fmla="*/ 207433 w 306916"/>
              <a:gd name="connsiteY10" fmla="*/ 175660 h 201056"/>
              <a:gd name="connsiteX11" fmla="*/ 6350 w 306916"/>
              <a:gd name="connsiteY11" fmla="*/ 175660 h 201056"/>
              <a:gd name="connsiteX12" fmla="*/ 6350 w 306916"/>
              <a:gd name="connsiteY12" fmla="*/ 175660 h 201056"/>
              <a:gd name="connsiteX13" fmla="*/ 2116 w 306916"/>
              <a:gd name="connsiteY13" fmla="*/ 174073 h 201056"/>
              <a:gd name="connsiteX14" fmla="*/ 0 w 306916"/>
              <a:gd name="connsiteY14" fmla="*/ 169311 h 201056"/>
              <a:gd name="connsiteX15" fmla="*/ 0 w 306916"/>
              <a:gd name="connsiteY15" fmla="*/ 6349 h 201056"/>
              <a:gd name="connsiteX16" fmla="*/ 6350 w 306916"/>
              <a:gd name="connsiteY16" fmla="*/ 0 h 201056"/>
              <a:gd name="connsiteX17" fmla="*/ 304800 w 306916"/>
              <a:gd name="connsiteY17" fmla="*/ 0 h 201056"/>
              <a:gd name="connsiteX18" fmla="*/ 311679 w 306916"/>
              <a:gd name="connsiteY18" fmla="*/ 6349 h 201056"/>
              <a:gd name="connsiteX19" fmla="*/ 156104 w 306916"/>
              <a:gd name="connsiteY19" fmla="*/ 37037 h 201056"/>
              <a:gd name="connsiteX20" fmla="*/ 206904 w 306916"/>
              <a:gd name="connsiteY20" fmla="*/ 87830 h 201056"/>
              <a:gd name="connsiteX21" fmla="*/ 156104 w 306916"/>
              <a:gd name="connsiteY21" fmla="*/ 138623 h 201056"/>
              <a:gd name="connsiteX22" fmla="*/ 105304 w 306916"/>
              <a:gd name="connsiteY22" fmla="*/ 87830 h 201056"/>
              <a:gd name="connsiteX23" fmla="*/ 156104 w 306916"/>
              <a:gd name="connsiteY23" fmla="*/ 37037 h 201056"/>
              <a:gd name="connsiteX24" fmla="*/ 156104 w 306916"/>
              <a:gd name="connsiteY24" fmla="*/ 49735 h 201056"/>
              <a:gd name="connsiteX25" fmla="*/ 118004 w 306916"/>
              <a:gd name="connsiteY25" fmla="*/ 87830 h 201056"/>
              <a:gd name="connsiteX26" fmla="*/ 156104 w 306916"/>
              <a:gd name="connsiteY26" fmla="*/ 125925 h 201056"/>
              <a:gd name="connsiteX27" fmla="*/ 194204 w 306916"/>
              <a:gd name="connsiteY27" fmla="*/ 87830 h 201056"/>
              <a:gd name="connsiteX28" fmla="*/ 156104 w 306916"/>
              <a:gd name="connsiteY28" fmla="*/ 49735 h 201056"/>
              <a:gd name="connsiteX29" fmla="*/ 257175 w 306916"/>
              <a:gd name="connsiteY29" fmla="*/ 59259 h 201056"/>
              <a:gd name="connsiteX30" fmla="*/ 259821 w 306916"/>
              <a:gd name="connsiteY30" fmla="*/ 59788 h 201056"/>
              <a:gd name="connsiteX31" fmla="*/ 265641 w 306916"/>
              <a:gd name="connsiteY31" fmla="*/ 56084 h 201056"/>
              <a:gd name="connsiteX32" fmla="*/ 262996 w 306916"/>
              <a:gd name="connsiteY32" fmla="*/ 47619 h 201056"/>
              <a:gd name="connsiteX33" fmla="*/ 241300 w 306916"/>
              <a:gd name="connsiteY33" fmla="*/ 36508 h 201056"/>
              <a:gd name="connsiteX34" fmla="*/ 238654 w 306916"/>
              <a:gd name="connsiteY34" fmla="*/ 35979 h 201056"/>
              <a:gd name="connsiteX35" fmla="*/ 219604 w 306916"/>
              <a:gd name="connsiteY35" fmla="*/ 35979 h 201056"/>
              <a:gd name="connsiteX36" fmla="*/ 213254 w 306916"/>
              <a:gd name="connsiteY36" fmla="*/ 42328 h 201056"/>
              <a:gd name="connsiteX37" fmla="*/ 219604 w 306916"/>
              <a:gd name="connsiteY37" fmla="*/ 48677 h 201056"/>
              <a:gd name="connsiteX38" fmla="*/ 237066 w 306916"/>
              <a:gd name="connsiteY38" fmla="*/ 48677 h 201056"/>
              <a:gd name="connsiteX39" fmla="*/ 257175 w 306916"/>
              <a:gd name="connsiteY39" fmla="*/ 59259 h 201056"/>
              <a:gd name="connsiteX40" fmla="*/ 75671 w 306916"/>
              <a:gd name="connsiteY40" fmla="*/ 49206 h 201056"/>
              <a:gd name="connsiteX41" fmla="*/ 92604 w 306916"/>
              <a:gd name="connsiteY41" fmla="*/ 49206 h 201056"/>
              <a:gd name="connsiteX42" fmla="*/ 98954 w 306916"/>
              <a:gd name="connsiteY42" fmla="*/ 42857 h 201056"/>
              <a:gd name="connsiteX43" fmla="*/ 92604 w 306916"/>
              <a:gd name="connsiteY43" fmla="*/ 36508 h 201056"/>
              <a:gd name="connsiteX44" fmla="*/ 73554 w 306916"/>
              <a:gd name="connsiteY44" fmla="*/ 36508 h 201056"/>
              <a:gd name="connsiteX45" fmla="*/ 70379 w 306916"/>
              <a:gd name="connsiteY45" fmla="*/ 37566 h 201056"/>
              <a:gd name="connsiteX46" fmla="*/ 48683 w 306916"/>
              <a:gd name="connsiteY46" fmla="*/ 51322 h 201056"/>
              <a:gd name="connsiteX47" fmla="*/ 45508 w 306916"/>
              <a:gd name="connsiteY47" fmla="*/ 56613 h 201056"/>
              <a:gd name="connsiteX48" fmla="*/ 45508 w 306916"/>
              <a:gd name="connsiteY48" fmla="*/ 121692 h 201056"/>
              <a:gd name="connsiteX49" fmla="*/ 49212 w 306916"/>
              <a:gd name="connsiteY49" fmla="*/ 127513 h 201056"/>
              <a:gd name="connsiteX50" fmla="*/ 70908 w 306916"/>
              <a:gd name="connsiteY50" fmla="*/ 138623 h 201056"/>
              <a:gd name="connsiteX51" fmla="*/ 73554 w 306916"/>
              <a:gd name="connsiteY51" fmla="*/ 139152 h 201056"/>
              <a:gd name="connsiteX52" fmla="*/ 92604 w 306916"/>
              <a:gd name="connsiteY52" fmla="*/ 139152 h 201056"/>
              <a:gd name="connsiteX53" fmla="*/ 98954 w 306916"/>
              <a:gd name="connsiteY53" fmla="*/ 132804 h 201056"/>
              <a:gd name="connsiteX54" fmla="*/ 92604 w 306916"/>
              <a:gd name="connsiteY54" fmla="*/ 126454 h 201056"/>
              <a:gd name="connsiteX55" fmla="*/ 75141 w 306916"/>
              <a:gd name="connsiteY55" fmla="*/ 126454 h 201056"/>
              <a:gd name="connsiteX56" fmla="*/ 58208 w 306916"/>
              <a:gd name="connsiteY56" fmla="*/ 117989 h 201056"/>
              <a:gd name="connsiteX57" fmla="*/ 58208 w 306916"/>
              <a:gd name="connsiteY57" fmla="*/ 60317 h 201056"/>
              <a:gd name="connsiteX58" fmla="*/ 75671 w 306916"/>
              <a:gd name="connsiteY58" fmla="*/ 49206 h 201056"/>
              <a:gd name="connsiteX59" fmla="*/ 298450 w 306916"/>
              <a:gd name="connsiteY59" fmla="*/ 191533 h 201056"/>
              <a:gd name="connsiteX60" fmla="*/ 232304 w 306916"/>
              <a:gd name="connsiteY60" fmla="*/ 191533 h 201056"/>
              <a:gd name="connsiteX61" fmla="*/ 225954 w 306916"/>
              <a:gd name="connsiteY61" fmla="*/ 197882 h 201056"/>
              <a:gd name="connsiteX62" fmla="*/ 232304 w 306916"/>
              <a:gd name="connsiteY62" fmla="*/ 204232 h 201056"/>
              <a:gd name="connsiteX63" fmla="*/ 298450 w 306916"/>
              <a:gd name="connsiteY63" fmla="*/ 204232 h 201056"/>
              <a:gd name="connsiteX64" fmla="*/ 304800 w 306916"/>
              <a:gd name="connsiteY64" fmla="*/ 197882 h 201056"/>
              <a:gd name="connsiteX65" fmla="*/ 298450 w 306916"/>
              <a:gd name="connsiteY65" fmla="*/ 191533 h 201056"/>
              <a:gd name="connsiteX66" fmla="*/ 298450 w 306916"/>
              <a:gd name="connsiteY66" fmla="*/ 169840 h 201056"/>
              <a:gd name="connsiteX67" fmla="*/ 232304 w 306916"/>
              <a:gd name="connsiteY67" fmla="*/ 169840 h 201056"/>
              <a:gd name="connsiteX68" fmla="*/ 225954 w 306916"/>
              <a:gd name="connsiteY68" fmla="*/ 176189 h 201056"/>
              <a:gd name="connsiteX69" fmla="*/ 232304 w 306916"/>
              <a:gd name="connsiteY69" fmla="*/ 182538 h 201056"/>
              <a:gd name="connsiteX70" fmla="*/ 298450 w 306916"/>
              <a:gd name="connsiteY70" fmla="*/ 182538 h 201056"/>
              <a:gd name="connsiteX71" fmla="*/ 304800 w 306916"/>
              <a:gd name="connsiteY71" fmla="*/ 176189 h 201056"/>
              <a:gd name="connsiteX72" fmla="*/ 298450 w 306916"/>
              <a:gd name="connsiteY72" fmla="*/ 169840 h 201056"/>
              <a:gd name="connsiteX73" fmla="*/ 298450 w 306916"/>
              <a:gd name="connsiteY73" fmla="*/ 147618 h 201056"/>
              <a:gd name="connsiteX74" fmla="*/ 232304 w 306916"/>
              <a:gd name="connsiteY74" fmla="*/ 147618 h 201056"/>
              <a:gd name="connsiteX75" fmla="*/ 225954 w 306916"/>
              <a:gd name="connsiteY75" fmla="*/ 153967 h 201056"/>
              <a:gd name="connsiteX76" fmla="*/ 232304 w 306916"/>
              <a:gd name="connsiteY76" fmla="*/ 160316 h 201056"/>
              <a:gd name="connsiteX77" fmla="*/ 298450 w 306916"/>
              <a:gd name="connsiteY77" fmla="*/ 160316 h 201056"/>
              <a:gd name="connsiteX78" fmla="*/ 304800 w 306916"/>
              <a:gd name="connsiteY78" fmla="*/ 153967 h 201056"/>
              <a:gd name="connsiteX79" fmla="*/ 298450 w 306916"/>
              <a:gd name="connsiteY79" fmla="*/ 147618 h 201056"/>
              <a:gd name="connsiteX80" fmla="*/ 298450 w 306916"/>
              <a:gd name="connsiteY80" fmla="*/ 125925 h 201056"/>
              <a:gd name="connsiteX81" fmla="*/ 232304 w 306916"/>
              <a:gd name="connsiteY81" fmla="*/ 125925 h 201056"/>
              <a:gd name="connsiteX82" fmla="*/ 225954 w 306916"/>
              <a:gd name="connsiteY82" fmla="*/ 132274 h 201056"/>
              <a:gd name="connsiteX83" fmla="*/ 232304 w 306916"/>
              <a:gd name="connsiteY83" fmla="*/ 138623 h 201056"/>
              <a:gd name="connsiteX84" fmla="*/ 298450 w 306916"/>
              <a:gd name="connsiteY84" fmla="*/ 138623 h 201056"/>
              <a:gd name="connsiteX85" fmla="*/ 304800 w 306916"/>
              <a:gd name="connsiteY85" fmla="*/ 132274 h 201056"/>
              <a:gd name="connsiteX86" fmla="*/ 298450 w 306916"/>
              <a:gd name="connsiteY86" fmla="*/ 125925 h 201056"/>
              <a:gd name="connsiteX87" fmla="*/ 298450 w 306916"/>
              <a:gd name="connsiteY87" fmla="*/ 103703 h 201056"/>
              <a:gd name="connsiteX88" fmla="*/ 232304 w 306916"/>
              <a:gd name="connsiteY88" fmla="*/ 103703 h 201056"/>
              <a:gd name="connsiteX89" fmla="*/ 225954 w 306916"/>
              <a:gd name="connsiteY89" fmla="*/ 110052 h 201056"/>
              <a:gd name="connsiteX90" fmla="*/ 232304 w 306916"/>
              <a:gd name="connsiteY90" fmla="*/ 116401 h 201056"/>
              <a:gd name="connsiteX91" fmla="*/ 298450 w 306916"/>
              <a:gd name="connsiteY91" fmla="*/ 116401 h 201056"/>
              <a:gd name="connsiteX92" fmla="*/ 304800 w 306916"/>
              <a:gd name="connsiteY92" fmla="*/ 110052 h 201056"/>
              <a:gd name="connsiteX93" fmla="*/ 298450 w 306916"/>
              <a:gd name="connsiteY93" fmla="*/ 103703 h 201056"/>
              <a:gd name="connsiteX94" fmla="*/ 298450 w 306916"/>
              <a:gd name="connsiteY94" fmla="*/ 82010 h 201056"/>
              <a:gd name="connsiteX95" fmla="*/ 232304 w 306916"/>
              <a:gd name="connsiteY95" fmla="*/ 82010 h 201056"/>
              <a:gd name="connsiteX96" fmla="*/ 225954 w 306916"/>
              <a:gd name="connsiteY96" fmla="*/ 88359 h 201056"/>
              <a:gd name="connsiteX97" fmla="*/ 232304 w 306916"/>
              <a:gd name="connsiteY97" fmla="*/ 94708 h 201056"/>
              <a:gd name="connsiteX98" fmla="*/ 298450 w 306916"/>
              <a:gd name="connsiteY98" fmla="*/ 94708 h 201056"/>
              <a:gd name="connsiteX99" fmla="*/ 304800 w 306916"/>
              <a:gd name="connsiteY99" fmla="*/ 88359 h 201056"/>
              <a:gd name="connsiteX100" fmla="*/ 298450 w 306916"/>
              <a:gd name="connsiteY100" fmla="*/ 82010 h 20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6916" h="201056">
                <a:moveTo>
                  <a:pt x="311679" y="6349"/>
                </a:moveTo>
                <a:lnTo>
                  <a:pt x="311679" y="52910"/>
                </a:lnTo>
                <a:cubicBezTo>
                  <a:pt x="311679" y="56613"/>
                  <a:pt x="309033" y="59259"/>
                  <a:pt x="305329" y="59259"/>
                </a:cubicBezTo>
                <a:cubicBezTo>
                  <a:pt x="301625" y="59259"/>
                  <a:pt x="298979" y="56613"/>
                  <a:pt x="298979" y="52910"/>
                </a:cubicBezTo>
                <a:lnTo>
                  <a:pt x="298979" y="12698"/>
                </a:lnTo>
                <a:lnTo>
                  <a:pt x="13229" y="12698"/>
                </a:lnTo>
                <a:lnTo>
                  <a:pt x="13229" y="162962"/>
                </a:lnTo>
                <a:lnTo>
                  <a:pt x="60854" y="162962"/>
                </a:lnTo>
                <a:lnTo>
                  <a:pt x="207433" y="162962"/>
                </a:lnTo>
                <a:cubicBezTo>
                  <a:pt x="211138" y="162962"/>
                  <a:pt x="213783" y="165607"/>
                  <a:pt x="213783" y="169311"/>
                </a:cubicBezTo>
                <a:cubicBezTo>
                  <a:pt x="213783" y="173015"/>
                  <a:pt x="211138" y="175660"/>
                  <a:pt x="207433" y="175660"/>
                </a:cubicBezTo>
                <a:lnTo>
                  <a:pt x="6350" y="175660"/>
                </a:lnTo>
                <a:cubicBezTo>
                  <a:pt x="6350" y="175660"/>
                  <a:pt x="6350" y="175660"/>
                  <a:pt x="6350" y="175660"/>
                </a:cubicBezTo>
                <a:cubicBezTo>
                  <a:pt x="4762" y="175660"/>
                  <a:pt x="3175" y="175131"/>
                  <a:pt x="2116" y="174073"/>
                </a:cubicBezTo>
                <a:cubicBezTo>
                  <a:pt x="1058" y="173015"/>
                  <a:pt x="0" y="171428"/>
                  <a:pt x="0" y="169311"/>
                </a:cubicBezTo>
                <a:lnTo>
                  <a:pt x="0" y="6349"/>
                </a:lnTo>
                <a:cubicBezTo>
                  <a:pt x="0" y="2645"/>
                  <a:pt x="2646" y="0"/>
                  <a:pt x="6350" y="0"/>
                </a:cubicBezTo>
                <a:lnTo>
                  <a:pt x="304800" y="0"/>
                </a:lnTo>
                <a:cubicBezTo>
                  <a:pt x="309033" y="0"/>
                  <a:pt x="311679" y="2645"/>
                  <a:pt x="311679" y="6349"/>
                </a:cubicBezTo>
                <a:close/>
                <a:moveTo>
                  <a:pt x="156104" y="37037"/>
                </a:moveTo>
                <a:cubicBezTo>
                  <a:pt x="184150" y="37037"/>
                  <a:pt x="206904" y="59788"/>
                  <a:pt x="206904" y="87830"/>
                </a:cubicBezTo>
                <a:cubicBezTo>
                  <a:pt x="206904" y="115872"/>
                  <a:pt x="184150" y="138623"/>
                  <a:pt x="156104" y="138623"/>
                </a:cubicBezTo>
                <a:cubicBezTo>
                  <a:pt x="128058" y="138623"/>
                  <a:pt x="105304" y="115872"/>
                  <a:pt x="105304" y="87830"/>
                </a:cubicBezTo>
                <a:cubicBezTo>
                  <a:pt x="105833" y="59788"/>
                  <a:pt x="128587" y="37037"/>
                  <a:pt x="156104" y="37037"/>
                </a:cubicBezTo>
                <a:close/>
                <a:moveTo>
                  <a:pt x="156104" y="49735"/>
                </a:moveTo>
                <a:cubicBezTo>
                  <a:pt x="134938" y="49735"/>
                  <a:pt x="118004" y="66666"/>
                  <a:pt x="118004" y="87830"/>
                </a:cubicBezTo>
                <a:cubicBezTo>
                  <a:pt x="118004" y="108994"/>
                  <a:pt x="134938" y="125925"/>
                  <a:pt x="156104" y="125925"/>
                </a:cubicBezTo>
                <a:cubicBezTo>
                  <a:pt x="177271" y="125925"/>
                  <a:pt x="194204" y="108994"/>
                  <a:pt x="194204" y="87830"/>
                </a:cubicBezTo>
                <a:cubicBezTo>
                  <a:pt x="194204" y="66666"/>
                  <a:pt x="177271" y="49735"/>
                  <a:pt x="156104" y="49735"/>
                </a:cubicBezTo>
                <a:close/>
                <a:moveTo>
                  <a:pt x="257175" y="59259"/>
                </a:moveTo>
                <a:cubicBezTo>
                  <a:pt x="258233" y="59788"/>
                  <a:pt x="259292" y="59788"/>
                  <a:pt x="259821" y="59788"/>
                </a:cubicBezTo>
                <a:cubicBezTo>
                  <a:pt x="261938" y="59788"/>
                  <a:pt x="264583" y="58730"/>
                  <a:pt x="265641" y="56084"/>
                </a:cubicBezTo>
                <a:cubicBezTo>
                  <a:pt x="267229" y="52910"/>
                  <a:pt x="266170" y="49206"/>
                  <a:pt x="262996" y="47619"/>
                </a:cubicBezTo>
                <a:lnTo>
                  <a:pt x="241300" y="36508"/>
                </a:lnTo>
                <a:cubicBezTo>
                  <a:pt x="240242" y="35979"/>
                  <a:pt x="239183" y="35979"/>
                  <a:pt x="238654" y="35979"/>
                </a:cubicBezTo>
                <a:lnTo>
                  <a:pt x="219604" y="35979"/>
                </a:lnTo>
                <a:cubicBezTo>
                  <a:pt x="215900" y="35979"/>
                  <a:pt x="213254" y="38624"/>
                  <a:pt x="213254" y="42328"/>
                </a:cubicBezTo>
                <a:cubicBezTo>
                  <a:pt x="213254" y="46032"/>
                  <a:pt x="215900" y="48677"/>
                  <a:pt x="219604" y="48677"/>
                </a:cubicBezTo>
                <a:lnTo>
                  <a:pt x="237066" y="48677"/>
                </a:lnTo>
                <a:lnTo>
                  <a:pt x="257175" y="59259"/>
                </a:lnTo>
                <a:close/>
                <a:moveTo>
                  <a:pt x="75671" y="49206"/>
                </a:moveTo>
                <a:lnTo>
                  <a:pt x="92604" y="49206"/>
                </a:lnTo>
                <a:cubicBezTo>
                  <a:pt x="96308" y="49206"/>
                  <a:pt x="98954" y="46560"/>
                  <a:pt x="98954" y="42857"/>
                </a:cubicBezTo>
                <a:cubicBezTo>
                  <a:pt x="98954" y="39153"/>
                  <a:pt x="96308" y="36508"/>
                  <a:pt x="92604" y="36508"/>
                </a:cubicBezTo>
                <a:lnTo>
                  <a:pt x="73554" y="36508"/>
                </a:lnTo>
                <a:cubicBezTo>
                  <a:pt x="72496" y="36508"/>
                  <a:pt x="71438" y="37037"/>
                  <a:pt x="70379" y="37566"/>
                </a:cubicBezTo>
                <a:lnTo>
                  <a:pt x="48683" y="51322"/>
                </a:lnTo>
                <a:cubicBezTo>
                  <a:pt x="47096" y="52381"/>
                  <a:pt x="45508" y="54497"/>
                  <a:pt x="45508" y="56613"/>
                </a:cubicBezTo>
                <a:lnTo>
                  <a:pt x="45508" y="121692"/>
                </a:lnTo>
                <a:cubicBezTo>
                  <a:pt x="45508" y="124338"/>
                  <a:pt x="47096" y="126454"/>
                  <a:pt x="49212" y="127513"/>
                </a:cubicBezTo>
                <a:lnTo>
                  <a:pt x="70908" y="138623"/>
                </a:lnTo>
                <a:cubicBezTo>
                  <a:pt x="71967" y="139152"/>
                  <a:pt x="73025" y="139152"/>
                  <a:pt x="73554" y="139152"/>
                </a:cubicBezTo>
                <a:lnTo>
                  <a:pt x="92604" y="139152"/>
                </a:lnTo>
                <a:cubicBezTo>
                  <a:pt x="96308" y="139152"/>
                  <a:pt x="98954" y="136507"/>
                  <a:pt x="98954" y="132804"/>
                </a:cubicBezTo>
                <a:cubicBezTo>
                  <a:pt x="98954" y="129100"/>
                  <a:pt x="96308" y="126454"/>
                  <a:pt x="92604" y="126454"/>
                </a:cubicBezTo>
                <a:lnTo>
                  <a:pt x="75141" y="126454"/>
                </a:lnTo>
                <a:lnTo>
                  <a:pt x="58208" y="117989"/>
                </a:lnTo>
                <a:lnTo>
                  <a:pt x="58208" y="60317"/>
                </a:lnTo>
                <a:lnTo>
                  <a:pt x="75671" y="49206"/>
                </a:lnTo>
                <a:close/>
                <a:moveTo>
                  <a:pt x="298450" y="191533"/>
                </a:moveTo>
                <a:lnTo>
                  <a:pt x="232304" y="191533"/>
                </a:lnTo>
                <a:cubicBezTo>
                  <a:pt x="228600" y="191533"/>
                  <a:pt x="225954" y="194179"/>
                  <a:pt x="225954" y="197882"/>
                </a:cubicBezTo>
                <a:cubicBezTo>
                  <a:pt x="225954" y="201586"/>
                  <a:pt x="228600" y="204232"/>
                  <a:pt x="232304" y="204232"/>
                </a:cubicBezTo>
                <a:lnTo>
                  <a:pt x="298450" y="204232"/>
                </a:lnTo>
                <a:cubicBezTo>
                  <a:pt x="302154" y="204232"/>
                  <a:pt x="304800" y="201586"/>
                  <a:pt x="304800" y="197882"/>
                </a:cubicBezTo>
                <a:cubicBezTo>
                  <a:pt x="304800" y="194179"/>
                  <a:pt x="302154" y="191533"/>
                  <a:pt x="298450" y="191533"/>
                </a:cubicBezTo>
                <a:close/>
                <a:moveTo>
                  <a:pt x="298450" y="169840"/>
                </a:moveTo>
                <a:lnTo>
                  <a:pt x="232304" y="169840"/>
                </a:lnTo>
                <a:cubicBezTo>
                  <a:pt x="228600" y="169840"/>
                  <a:pt x="225954" y="172486"/>
                  <a:pt x="225954" y="176189"/>
                </a:cubicBezTo>
                <a:cubicBezTo>
                  <a:pt x="225954" y="179893"/>
                  <a:pt x="228600" y="182538"/>
                  <a:pt x="232304" y="182538"/>
                </a:cubicBezTo>
                <a:lnTo>
                  <a:pt x="298450" y="182538"/>
                </a:lnTo>
                <a:cubicBezTo>
                  <a:pt x="302154" y="182538"/>
                  <a:pt x="304800" y="179893"/>
                  <a:pt x="304800" y="176189"/>
                </a:cubicBezTo>
                <a:cubicBezTo>
                  <a:pt x="304800" y="172486"/>
                  <a:pt x="302154" y="169840"/>
                  <a:pt x="298450" y="169840"/>
                </a:cubicBezTo>
                <a:close/>
                <a:moveTo>
                  <a:pt x="298450" y="147618"/>
                </a:moveTo>
                <a:lnTo>
                  <a:pt x="232304" y="147618"/>
                </a:lnTo>
                <a:cubicBezTo>
                  <a:pt x="228600" y="147618"/>
                  <a:pt x="225954" y="150264"/>
                  <a:pt x="225954" y="153967"/>
                </a:cubicBezTo>
                <a:cubicBezTo>
                  <a:pt x="225954" y="157671"/>
                  <a:pt x="228600" y="160316"/>
                  <a:pt x="232304" y="160316"/>
                </a:cubicBezTo>
                <a:lnTo>
                  <a:pt x="298450" y="160316"/>
                </a:lnTo>
                <a:cubicBezTo>
                  <a:pt x="302154" y="160316"/>
                  <a:pt x="304800" y="157671"/>
                  <a:pt x="304800" y="153967"/>
                </a:cubicBezTo>
                <a:cubicBezTo>
                  <a:pt x="304800" y="150264"/>
                  <a:pt x="302154" y="147618"/>
                  <a:pt x="298450" y="147618"/>
                </a:cubicBezTo>
                <a:close/>
                <a:moveTo>
                  <a:pt x="298450" y="125925"/>
                </a:moveTo>
                <a:lnTo>
                  <a:pt x="232304" y="125925"/>
                </a:lnTo>
                <a:cubicBezTo>
                  <a:pt x="228600" y="125925"/>
                  <a:pt x="225954" y="128571"/>
                  <a:pt x="225954" y="132274"/>
                </a:cubicBezTo>
                <a:cubicBezTo>
                  <a:pt x="225954" y="135978"/>
                  <a:pt x="228600" y="138623"/>
                  <a:pt x="232304" y="138623"/>
                </a:cubicBezTo>
                <a:lnTo>
                  <a:pt x="298450" y="138623"/>
                </a:lnTo>
                <a:cubicBezTo>
                  <a:pt x="302154" y="138623"/>
                  <a:pt x="304800" y="135978"/>
                  <a:pt x="304800" y="132274"/>
                </a:cubicBezTo>
                <a:cubicBezTo>
                  <a:pt x="304800" y="128571"/>
                  <a:pt x="302154" y="125925"/>
                  <a:pt x="298450" y="125925"/>
                </a:cubicBezTo>
                <a:close/>
                <a:moveTo>
                  <a:pt x="298450" y="103703"/>
                </a:moveTo>
                <a:lnTo>
                  <a:pt x="232304" y="103703"/>
                </a:lnTo>
                <a:cubicBezTo>
                  <a:pt x="228600" y="103703"/>
                  <a:pt x="225954" y="106349"/>
                  <a:pt x="225954" y="110052"/>
                </a:cubicBezTo>
                <a:cubicBezTo>
                  <a:pt x="225954" y="113756"/>
                  <a:pt x="228600" y="116401"/>
                  <a:pt x="232304" y="116401"/>
                </a:cubicBezTo>
                <a:lnTo>
                  <a:pt x="298450" y="116401"/>
                </a:lnTo>
                <a:cubicBezTo>
                  <a:pt x="302154" y="116401"/>
                  <a:pt x="304800" y="113756"/>
                  <a:pt x="304800" y="110052"/>
                </a:cubicBezTo>
                <a:cubicBezTo>
                  <a:pt x="304800" y="106878"/>
                  <a:pt x="302154" y="103703"/>
                  <a:pt x="298450" y="103703"/>
                </a:cubicBezTo>
                <a:close/>
                <a:moveTo>
                  <a:pt x="298450" y="82010"/>
                </a:moveTo>
                <a:lnTo>
                  <a:pt x="232304" y="82010"/>
                </a:lnTo>
                <a:cubicBezTo>
                  <a:pt x="228600" y="82010"/>
                  <a:pt x="225954" y="84656"/>
                  <a:pt x="225954" y="88359"/>
                </a:cubicBezTo>
                <a:cubicBezTo>
                  <a:pt x="225954" y="92063"/>
                  <a:pt x="228600" y="94708"/>
                  <a:pt x="232304" y="94708"/>
                </a:cubicBezTo>
                <a:lnTo>
                  <a:pt x="298450" y="94708"/>
                </a:lnTo>
                <a:cubicBezTo>
                  <a:pt x="302154" y="94708"/>
                  <a:pt x="304800" y="92063"/>
                  <a:pt x="304800" y="88359"/>
                </a:cubicBezTo>
                <a:cubicBezTo>
                  <a:pt x="304800" y="84656"/>
                  <a:pt x="302154" y="82010"/>
                  <a:pt x="298450" y="82010"/>
                </a:cubicBezTo>
                <a:close/>
              </a:path>
            </a:pathLst>
          </a:custGeom>
          <a:solidFill>
            <a:schemeClr val="bg1"/>
          </a:solidFill>
          <a:ln w="5286" cap="flat">
            <a:noFill/>
            <a:prstDash val="solid"/>
            <a:miter/>
          </a:ln>
        </p:spPr>
        <p:txBody>
          <a:bodyPr rtlCol="0" anchor="ctr"/>
          <a:lstStyle/>
          <a:p>
            <a:endParaRPr lang="it-CH" dirty="0"/>
          </a:p>
        </p:txBody>
      </p:sp>
      <p:grpSp>
        <p:nvGrpSpPr>
          <p:cNvPr id="4" name="Gruppieren 3">
            <a:extLst>
              <a:ext uri="{FF2B5EF4-FFF2-40B4-BE49-F238E27FC236}">
                <a16:creationId xmlns:a16="http://schemas.microsoft.com/office/drawing/2014/main" id="{DB14645F-C573-4B47-BD44-D736E53DB279}"/>
              </a:ext>
            </a:extLst>
          </p:cNvPr>
          <p:cNvGrpSpPr/>
          <p:nvPr/>
        </p:nvGrpSpPr>
        <p:grpSpPr>
          <a:xfrm>
            <a:off x="4827224" y="2275836"/>
            <a:ext cx="610373" cy="560813"/>
            <a:chOff x="4913328" y="2653444"/>
            <a:chExt cx="610373" cy="560813"/>
          </a:xfrm>
        </p:grpSpPr>
        <p:sp>
          <p:nvSpPr>
            <p:cNvPr id="3" name="Ellipse 2">
              <a:extLst>
                <a:ext uri="{FF2B5EF4-FFF2-40B4-BE49-F238E27FC236}">
                  <a16:creationId xmlns:a16="http://schemas.microsoft.com/office/drawing/2014/main" id="{FCA836CC-6F37-49CE-9384-62D3481A7324}"/>
                </a:ext>
              </a:extLst>
            </p:cNvPr>
            <p:cNvSpPr/>
            <p:nvPr/>
          </p:nvSpPr>
          <p:spPr>
            <a:xfrm>
              <a:off x="5073701" y="2763894"/>
              <a:ext cx="450000" cy="450363"/>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60" name="Ellipse 59">
              <a:extLst>
                <a:ext uri="{FF2B5EF4-FFF2-40B4-BE49-F238E27FC236}">
                  <a16:creationId xmlns:a16="http://schemas.microsoft.com/office/drawing/2014/main" id="{ECA02EEA-6F74-457E-8889-8CE63B57A5DE}"/>
                </a:ext>
              </a:extLst>
            </p:cNvPr>
            <p:cNvSpPr/>
            <p:nvPr/>
          </p:nvSpPr>
          <p:spPr>
            <a:xfrm>
              <a:off x="4913328" y="2653444"/>
              <a:ext cx="450000" cy="450363"/>
            </a:xfrm>
            <a:prstGeom prst="ellipse">
              <a:avLst/>
            </a:prstGeom>
            <a:solidFill>
              <a:srgbClr val="AFAFA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37" name="Textfeld 36">
              <a:extLst>
                <a:ext uri="{FF2B5EF4-FFF2-40B4-BE49-F238E27FC236}">
                  <a16:creationId xmlns:a16="http://schemas.microsoft.com/office/drawing/2014/main" id="{54799044-0083-4FEC-9C9C-EBB384C3F4CD}"/>
                </a:ext>
              </a:extLst>
            </p:cNvPr>
            <p:cNvSpPr txBox="1"/>
            <p:nvPr/>
          </p:nvSpPr>
          <p:spPr bwMode="auto">
            <a:xfrm>
              <a:off x="4974842" y="2768265"/>
              <a:ext cx="455456" cy="25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1200" dirty="0">
                  <a:solidFill>
                    <a:schemeClr val="bg1"/>
                  </a:solidFill>
                  <a:latin typeface="+mj-lt"/>
                </a:rPr>
                <a:t>CHF</a:t>
              </a:r>
            </a:p>
          </p:txBody>
        </p:sp>
      </p:grpSp>
      <p:sp>
        <p:nvSpPr>
          <p:cNvPr id="62" name="Google Shape;2233;p27">
            <a:extLst>
              <a:ext uri="{FF2B5EF4-FFF2-40B4-BE49-F238E27FC236}">
                <a16:creationId xmlns:a16="http://schemas.microsoft.com/office/drawing/2014/main" id="{7E94D69A-D7DC-4B14-AF49-75854757DEC1}"/>
              </a:ext>
            </a:extLst>
          </p:cNvPr>
          <p:cNvSpPr/>
          <p:nvPr/>
        </p:nvSpPr>
        <p:spPr>
          <a:xfrm>
            <a:off x="8531524" y="2427194"/>
            <a:ext cx="732828" cy="353733"/>
          </a:xfrm>
          <a:custGeom>
            <a:avLst/>
            <a:gdLst/>
            <a:ahLst/>
            <a:cxnLst/>
            <a:rect l="l" t="t" r="r" b="b"/>
            <a:pathLst>
              <a:path w="306916" h="148147" extrusionOk="0">
                <a:moveTo>
                  <a:pt x="160338" y="145040"/>
                </a:moveTo>
                <a:cubicBezTo>
                  <a:pt x="160338" y="148744"/>
                  <a:pt x="157692" y="151390"/>
                  <a:pt x="153987" y="151390"/>
                </a:cubicBezTo>
                <a:lnTo>
                  <a:pt x="27517" y="151390"/>
                </a:lnTo>
                <a:lnTo>
                  <a:pt x="27517" y="151390"/>
                </a:lnTo>
                <a:cubicBezTo>
                  <a:pt x="25929" y="151390"/>
                  <a:pt x="24342" y="150860"/>
                  <a:pt x="22754" y="149273"/>
                </a:cubicBezTo>
                <a:cubicBezTo>
                  <a:pt x="21696" y="148215"/>
                  <a:pt x="20637" y="146628"/>
                  <a:pt x="20637" y="144511"/>
                </a:cubicBezTo>
                <a:lnTo>
                  <a:pt x="20637" y="81549"/>
                </a:lnTo>
                <a:lnTo>
                  <a:pt x="6350" y="81549"/>
                </a:lnTo>
                <a:cubicBezTo>
                  <a:pt x="2646" y="81549"/>
                  <a:pt x="0" y="78903"/>
                  <a:pt x="0" y="75200"/>
                </a:cubicBezTo>
                <a:lnTo>
                  <a:pt x="0" y="23348"/>
                </a:lnTo>
                <a:cubicBezTo>
                  <a:pt x="0" y="19644"/>
                  <a:pt x="2646" y="16999"/>
                  <a:pt x="6350" y="16999"/>
                </a:cubicBezTo>
                <a:lnTo>
                  <a:pt x="112183" y="16999"/>
                </a:lnTo>
                <a:lnTo>
                  <a:pt x="104246" y="11708"/>
                </a:lnTo>
                <a:cubicBezTo>
                  <a:pt x="101600" y="9591"/>
                  <a:pt x="100542" y="5888"/>
                  <a:pt x="102658" y="2713"/>
                </a:cubicBezTo>
                <a:cubicBezTo>
                  <a:pt x="104775" y="67"/>
                  <a:pt x="108479" y="-990"/>
                  <a:pt x="111654" y="1126"/>
                </a:cubicBezTo>
                <a:lnTo>
                  <a:pt x="135996" y="18057"/>
                </a:lnTo>
                <a:cubicBezTo>
                  <a:pt x="137583" y="19115"/>
                  <a:pt x="138642" y="21231"/>
                  <a:pt x="138642" y="23348"/>
                </a:cubicBezTo>
                <a:cubicBezTo>
                  <a:pt x="138642" y="25464"/>
                  <a:pt x="137583" y="27581"/>
                  <a:pt x="135467" y="28639"/>
                </a:cubicBezTo>
                <a:lnTo>
                  <a:pt x="111125" y="42395"/>
                </a:lnTo>
                <a:cubicBezTo>
                  <a:pt x="110067" y="42925"/>
                  <a:pt x="109008" y="43454"/>
                  <a:pt x="107950" y="43454"/>
                </a:cubicBezTo>
                <a:cubicBezTo>
                  <a:pt x="105833" y="43454"/>
                  <a:pt x="103717" y="42395"/>
                  <a:pt x="102658" y="40279"/>
                </a:cubicBezTo>
                <a:cubicBezTo>
                  <a:pt x="101071" y="37104"/>
                  <a:pt x="102129" y="33401"/>
                  <a:pt x="105304" y="31813"/>
                </a:cubicBezTo>
                <a:lnTo>
                  <a:pt x="109008" y="29697"/>
                </a:lnTo>
                <a:lnTo>
                  <a:pt x="13229" y="29697"/>
                </a:lnTo>
                <a:lnTo>
                  <a:pt x="13229" y="68850"/>
                </a:lnTo>
                <a:lnTo>
                  <a:pt x="21696" y="68850"/>
                </a:lnTo>
                <a:lnTo>
                  <a:pt x="21696" y="42925"/>
                </a:lnTo>
                <a:cubicBezTo>
                  <a:pt x="21696" y="39221"/>
                  <a:pt x="24342" y="36575"/>
                  <a:pt x="28046" y="36575"/>
                </a:cubicBezTo>
                <a:cubicBezTo>
                  <a:pt x="31750" y="36575"/>
                  <a:pt x="34396" y="39221"/>
                  <a:pt x="34396" y="42925"/>
                </a:cubicBezTo>
                <a:lnTo>
                  <a:pt x="34396" y="138162"/>
                </a:lnTo>
                <a:lnTo>
                  <a:pt x="154517" y="138162"/>
                </a:lnTo>
                <a:lnTo>
                  <a:pt x="154517" y="138162"/>
                </a:lnTo>
                <a:cubicBezTo>
                  <a:pt x="157692" y="138691"/>
                  <a:pt x="160338" y="141337"/>
                  <a:pt x="160338" y="145040"/>
                </a:cubicBezTo>
                <a:close/>
                <a:moveTo>
                  <a:pt x="153987" y="31813"/>
                </a:moveTo>
                <a:cubicBezTo>
                  <a:pt x="178329" y="31813"/>
                  <a:pt x="197908" y="51390"/>
                  <a:pt x="197908" y="75729"/>
                </a:cubicBezTo>
                <a:cubicBezTo>
                  <a:pt x="197908" y="100067"/>
                  <a:pt x="178329" y="119644"/>
                  <a:pt x="153987" y="119644"/>
                </a:cubicBezTo>
                <a:cubicBezTo>
                  <a:pt x="129646" y="119644"/>
                  <a:pt x="110067" y="100067"/>
                  <a:pt x="110067" y="75729"/>
                </a:cubicBezTo>
                <a:cubicBezTo>
                  <a:pt x="110067" y="51390"/>
                  <a:pt x="129646" y="31813"/>
                  <a:pt x="153987" y="31813"/>
                </a:cubicBezTo>
                <a:close/>
                <a:moveTo>
                  <a:pt x="122767" y="75729"/>
                </a:moveTo>
                <a:cubicBezTo>
                  <a:pt x="122767" y="93189"/>
                  <a:pt x="136525" y="106945"/>
                  <a:pt x="153987" y="106945"/>
                </a:cubicBezTo>
                <a:cubicBezTo>
                  <a:pt x="171450" y="106945"/>
                  <a:pt x="185208" y="93189"/>
                  <a:pt x="185208" y="75729"/>
                </a:cubicBezTo>
                <a:cubicBezTo>
                  <a:pt x="185208" y="58268"/>
                  <a:pt x="171450" y="44512"/>
                  <a:pt x="153987" y="44512"/>
                </a:cubicBezTo>
                <a:cubicBezTo>
                  <a:pt x="136525" y="44512"/>
                  <a:pt x="122767" y="58798"/>
                  <a:pt x="122767" y="75729"/>
                </a:cubicBezTo>
                <a:close/>
                <a:moveTo>
                  <a:pt x="241829" y="108532"/>
                </a:moveTo>
                <a:cubicBezTo>
                  <a:pt x="245533" y="108532"/>
                  <a:pt x="248179" y="105887"/>
                  <a:pt x="248179" y="102183"/>
                </a:cubicBezTo>
                <a:lnTo>
                  <a:pt x="248179" y="47157"/>
                </a:lnTo>
                <a:cubicBezTo>
                  <a:pt x="248179" y="44512"/>
                  <a:pt x="246592" y="42395"/>
                  <a:pt x="244475" y="41337"/>
                </a:cubicBezTo>
                <a:lnTo>
                  <a:pt x="225954" y="32343"/>
                </a:lnTo>
                <a:cubicBezTo>
                  <a:pt x="224896" y="31813"/>
                  <a:pt x="223838" y="31813"/>
                  <a:pt x="223308" y="31813"/>
                </a:cubicBezTo>
                <a:lnTo>
                  <a:pt x="207433" y="31813"/>
                </a:lnTo>
                <a:cubicBezTo>
                  <a:pt x="203729" y="31813"/>
                  <a:pt x="201083" y="34459"/>
                  <a:pt x="201083" y="38163"/>
                </a:cubicBezTo>
                <a:cubicBezTo>
                  <a:pt x="201083" y="41866"/>
                  <a:pt x="203729" y="44512"/>
                  <a:pt x="207433" y="44512"/>
                </a:cubicBezTo>
                <a:lnTo>
                  <a:pt x="222250" y="44512"/>
                </a:lnTo>
                <a:lnTo>
                  <a:pt x="236008" y="51390"/>
                </a:lnTo>
                <a:lnTo>
                  <a:pt x="236008" y="102712"/>
                </a:lnTo>
                <a:cubicBezTo>
                  <a:pt x="235479" y="105887"/>
                  <a:pt x="238654" y="108532"/>
                  <a:pt x="241829" y="108532"/>
                </a:cubicBezTo>
                <a:close/>
                <a:moveTo>
                  <a:pt x="65617" y="42925"/>
                </a:moveTo>
                <a:cubicBezTo>
                  <a:pt x="61912" y="42925"/>
                  <a:pt x="59267" y="45570"/>
                  <a:pt x="59267" y="49274"/>
                </a:cubicBezTo>
                <a:lnTo>
                  <a:pt x="59267" y="104300"/>
                </a:lnTo>
                <a:cubicBezTo>
                  <a:pt x="59267" y="106945"/>
                  <a:pt x="60854" y="109062"/>
                  <a:pt x="62971" y="110120"/>
                </a:cubicBezTo>
                <a:lnTo>
                  <a:pt x="81492" y="119114"/>
                </a:lnTo>
                <a:cubicBezTo>
                  <a:pt x="82550" y="119644"/>
                  <a:pt x="83608" y="119644"/>
                  <a:pt x="84137" y="119644"/>
                </a:cubicBezTo>
                <a:lnTo>
                  <a:pt x="100012" y="119644"/>
                </a:lnTo>
                <a:cubicBezTo>
                  <a:pt x="103717" y="119644"/>
                  <a:pt x="106362" y="116998"/>
                  <a:pt x="106362" y="113294"/>
                </a:cubicBezTo>
                <a:cubicBezTo>
                  <a:pt x="106362" y="109591"/>
                  <a:pt x="103717" y="106945"/>
                  <a:pt x="100012" y="106945"/>
                </a:cubicBezTo>
                <a:lnTo>
                  <a:pt x="85725" y="106945"/>
                </a:lnTo>
                <a:lnTo>
                  <a:pt x="71967" y="100067"/>
                </a:lnTo>
                <a:lnTo>
                  <a:pt x="71967" y="48745"/>
                </a:lnTo>
                <a:cubicBezTo>
                  <a:pt x="71967" y="45570"/>
                  <a:pt x="69321" y="42925"/>
                  <a:pt x="65617" y="42925"/>
                </a:cubicBezTo>
                <a:close/>
                <a:moveTo>
                  <a:pt x="302683" y="69380"/>
                </a:moveTo>
                <a:lnTo>
                  <a:pt x="286808" y="69380"/>
                </a:lnTo>
                <a:lnTo>
                  <a:pt x="286808" y="6946"/>
                </a:lnTo>
                <a:cubicBezTo>
                  <a:pt x="286808" y="3243"/>
                  <a:pt x="284162" y="597"/>
                  <a:pt x="280458" y="597"/>
                </a:cubicBezTo>
                <a:lnTo>
                  <a:pt x="153987" y="597"/>
                </a:lnTo>
                <a:cubicBezTo>
                  <a:pt x="150283" y="597"/>
                  <a:pt x="147637" y="3243"/>
                  <a:pt x="147637" y="6946"/>
                </a:cubicBezTo>
                <a:cubicBezTo>
                  <a:pt x="147637" y="10649"/>
                  <a:pt x="150283" y="13295"/>
                  <a:pt x="153987" y="13295"/>
                </a:cubicBezTo>
                <a:lnTo>
                  <a:pt x="274108" y="13295"/>
                </a:lnTo>
                <a:lnTo>
                  <a:pt x="274108" y="105887"/>
                </a:lnTo>
                <a:cubicBezTo>
                  <a:pt x="274108" y="109591"/>
                  <a:pt x="276754" y="112236"/>
                  <a:pt x="280458" y="112236"/>
                </a:cubicBezTo>
                <a:cubicBezTo>
                  <a:pt x="284162" y="112236"/>
                  <a:pt x="286808" y="109591"/>
                  <a:pt x="286808" y="105887"/>
                </a:cubicBezTo>
                <a:lnTo>
                  <a:pt x="286808" y="82607"/>
                </a:lnTo>
                <a:lnTo>
                  <a:pt x="296333" y="82607"/>
                </a:lnTo>
                <a:lnTo>
                  <a:pt x="296333" y="121760"/>
                </a:lnTo>
                <a:lnTo>
                  <a:pt x="200554" y="121760"/>
                </a:lnTo>
                <a:lnTo>
                  <a:pt x="204258" y="119644"/>
                </a:lnTo>
                <a:cubicBezTo>
                  <a:pt x="207433" y="118056"/>
                  <a:pt x="208492" y="113823"/>
                  <a:pt x="206904" y="111178"/>
                </a:cubicBezTo>
                <a:cubicBezTo>
                  <a:pt x="205317" y="108003"/>
                  <a:pt x="201083" y="106945"/>
                  <a:pt x="198438" y="108532"/>
                </a:cubicBezTo>
                <a:lnTo>
                  <a:pt x="174096" y="122289"/>
                </a:lnTo>
                <a:cubicBezTo>
                  <a:pt x="171979" y="123347"/>
                  <a:pt x="170921" y="125464"/>
                  <a:pt x="170921" y="127580"/>
                </a:cubicBezTo>
                <a:cubicBezTo>
                  <a:pt x="170921" y="129696"/>
                  <a:pt x="171979" y="131813"/>
                  <a:pt x="173567" y="132871"/>
                </a:cubicBezTo>
                <a:lnTo>
                  <a:pt x="197908" y="149802"/>
                </a:lnTo>
                <a:cubicBezTo>
                  <a:pt x="198967" y="150331"/>
                  <a:pt x="200025" y="150860"/>
                  <a:pt x="201612" y="150860"/>
                </a:cubicBezTo>
                <a:cubicBezTo>
                  <a:pt x="203729" y="150860"/>
                  <a:pt x="205846" y="149802"/>
                  <a:pt x="206904" y="148215"/>
                </a:cubicBezTo>
                <a:cubicBezTo>
                  <a:pt x="209021" y="145569"/>
                  <a:pt x="207963" y="141337"/>
                  <a:pt x="205317" y="139220"/>
                </a:cubicBezTo>
                <a:lnTo>
                  <a:pt x="197379" y="133929"/>
                </a:lnTo>
                <a:lnTo>
                  <a:pt x="303213" y="133929"/>
                </a:lnTo>
                <a:cubicBezTo>
                  <a:pt x="306917" y="133929"/>
                  <a:pt x="309563" y="131284"/>
                  <a:pt x="309563" y="127580"/>
                </a:cubicBezTo>
                <a:lnTo>
                  <a:pt x="309563" y="75729"/>
                </a:lnTo>
                <a:cubicBezTo>
                  <a:pt x="309033" y="72025"/>
                  <a:pt x="306387" y="69380"/>
                  <a:pt x="302683" y="6938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grpSp>
        <p:nvGrpSpPr>
          <p:cNvPr id="63" name="Google Shape;5034;p47">
            <a:extLst>
              <a:ext uri="{FF2B5EF4-FFF2-40B4-BE49-F238E27FC236}">
                <a16:creationId xmlns:a16="http://schemas.microsoft.com/office/drawing/2014/main" id="{4D826AC0-2F21-473B-9B14-50CE9DAC1995}"/>
              </a:ext>
            </a:extLst>
          </p:cNvPr>
          <p:cNvGrpSpPr/>
          <p:nvPr/>
        </p:nvGrpSpPr>
        <p:grpSpPr>
          <a:xfrm>
            <a:off x="4809315" y="4221974"/>
            <a:ext cx="467909" cy="719194"/>
            <a:chOff x="2616140" y="4811337"/>
            <a:chExt cx="183704" cy="282360"/>
          </a:xfrm>
          <a:solidFill>
            <a:schemeClr val="bg1"/>
          </a:solidFill>
        </p:grpSpPr>
        <p:sp>
          <p:nvSpPr>
            <p:cNvPr id="64" name="Google Shape;5035;p47">
              <a:extLst>
                <a:ext uri="{FF2B5EF4-FFF2-40B4-BE49-F238E27FC236}">
                  <a16:creationId xmlns:a16="http://schemas.microsoft.com/office/drawing/2014/main" id="{DC70EA7F-6648-4C98-8D64-9DE6468A3154}"/>
                </a:ext>
              </a:extLst>
            </p:cNvPr>
            <p:cNvSpPr/>
            <p:nvPr/>
          </p:nvSpPr>
          <p:spPr>
            <a:xfrm>
              <a:off x="2616140" y="4811337"/>
              <a:ext cx="183704" cy="282360"/>
            </a:xfrm>
            <a:custGeom>
              <a:avLst/>
              <a:gdLst/>
              <a:ahLst/>
              <a:cxnLst/>
              <a:rect l="l" t="t" r="r" b="b"/>
              <a:pathLst>
                <a:path w="476" h="730" extrusionOk="0">
                  <a:moveTo>
                    <a:pt x="378" y="282"/>
                  </a:moveTo>
                  <a:lnTo>
                    <a:pt x="378" y="282"/>
                  </a:lnTo>
                  <a:lnTo>
                    <a:pt x="378" y="272"/>
                  </a:lnTo>
                  <a:cubicBezTo>
                    <a:pt x="378" y="146"/>
                    <a:pt x="378" y="146"/>
                    <a:pt x="378" y="146"/>
                  </a:cubicBezTo>
                  <a:cubicBezTo>
                    <a:pt x="378" y="68"/>
                    <a:pt x="319" y="0"/>
                    <a:pt x="242" y="0"/>
                  </a:cubicBezTo>
                  <a:cubicBezTo>
                    <a:pt x="165" y="0"/>
                    <a:pt x="97" y="68"/>
                    <a:pt x="97" y="146"/>
                  </a:cubicBezTo>
                  <a:cubicBezTo>
                    <a:pt x="97" y="272"/>
                    <a:pt x="97" y="272"/>
                    <a:pt x="97" y="272"/>
                  </a:cubicBezTo>
                  <a:lnTo>
                    <a:pt x="97" y="282"/>
                  </a:lnTo>
                  <a:cubicBezTo>
                    <a:pt x="38" y="321"/>
                    <a:pt x="0" y="399"/>
                    <a:pt x="0" y="476"/>
                  </a:cubicBezTo>
                  <a:cubicBezTo>
                    <a:pt x="0" y="613"/>
                    <a:pt x="107" y="729"/>
                    <a:pt x="242" y="729"/>
                  </a:cubicBezTo>
                  <a:cubicBezTo>
                    <a:pt x="368" y="729"/>
                    <a:pt x="475" y="613"/>
                    <a:pt x="475" y="476"/>
                  </a:cubicBezTo>
                  <a:cubicBezTo>
                    <a:pt x="475" y="399"/>
                    <a:pt x="436" y="321"/>
                    <a:pt x="378" y="282"/>
                  </a:cubicBezTo>
                  <a:close/>
                  <a:moveTo>
                    <a:pt x="126" y="146"/>
                  </a:moveTo>
                  <a:lnTo>
                    <a:pt x="126" y="146"/>
                  </a:lnTo>
                  <a:cubicBezTo>
                    <a:pt x="126" y="78"/>
                    <a:pt x="174" y="29"/>
                    <a:pt x="242" y="29"/>
                  </a:cubicBezTo>
                  <a:cubicBezTo>
                    <a:pt x="300" y="29"/>
                    <a:pt x="349" y="78"/>
                    <a:pt x="349" y="146"/>
                  </a:cubicBezTo>
                  <a:cubicBezTo>
                    <a:pt x="349" y="263"/>
                    <a:pt x="349" y="263"/>
                    <a:pt x="349" y="263"/>
                  </a:cubicBezTo>
                  <a:cubicBezTo>
                    <a:pt x="319" y="243"/>
                    <a:pt x="280" y="233"/>
                    <a:pt x="242" y="233"/>
                  </a:cubicBezTo>
                  <a:cubicBezTo>
                    <a:pt x="194" y="233"/>
                    <a:pt x="155" y="243"/>
                    <a:pt x="126" y="263"/>
                  </a:cubicBezTo>
                  <a:lnTo>
                    <a:pt x="126" y="146"/>
                  </a:lnTo>
                  <a:close/>
                  <a:moveTo>
                    <a:pt x="242" y="700"/>
                  </a:moveTo>
                  <a:lnTo>
                    <a:pt x="242" y="700"/>
                  </a:lnTo>
                  <a:cubicBezTo>
                    <a:pt x="126" y="700"/>
                    <a:pt x="29" y="603"/>
                    <a:pt x="29" y="476"/>
                  </a:cubicBezTo>
                  <a:cubicBezTo>
                    <a:pt x="29" y="360"/>
                    <a:pt x="126" y="263"/>
                    <a:pt x="242" y="263"/>
                  </a:cubicBezTo>
                  <a:cubicBezTo>
                    <a:pt x="358" y="263"/>
                    <a:pt x="446" y="360"/>
                    <a:pt x="446" y="476"/>
                  </a:cubicBezTo>
                  <a:cubicBezTo>
                    <a:pt x="446" y="603"/>
                    <a:pt x="358" y="700"/>
                    <a:pt x="242" y="70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513" dirty="0">
                <a:solidFill>
                  <a:srgbClr val="000000"/>
                </a:solidFill>
                <a:latin typeface="Calibri"/>
                <a:ea typeface="Calibri"/>
                <a:cs typeface="Calibri"/>
                <a:sym typeface="Calibri"/>
              </a:endParaRPr>
            </a:p>
          </p:txBody>
        </p:sp>
        <p:sp>
          <p:nvSpPr>
            <p:cNvPr id="65" name="Google Shape;5036;p47">
              <a:extLst>
                <a:ext uri="{FF2B5EF4-FFF2-40B4-BE49-F238E27FC236}">
                  <a16:creationId xmlns:a16="http://schemas.microsoft.com/office/drawing/2014/main" id="{97B54AEC-4B85-40F6-931F-A39479FDD4C4}"/>
                </a:ext>
              </a:extLst>
            </p:cNvPr>
            <p:cNvSpPr/>
            <p:nvPr/>
          </p:nvSpPr>
          <p:spPr>
            <a:xfrm>
              <a:off x="2653561" y="4944012"/>
              <a:ext cx="108862" cy="108862"/>
            </a:xfrm>
            <a:custGeom>
              <a:avLst/>
              <a:gdLst/>
              <a:ahLst/>
              <a:cxnLst/>
              <a:rect l="l" t="t" r="r" b="b"/>
              <a:pathLst>
                <a:path w="282" h="283" extrusionOk="0">
                  <a:moveTo>
                    <a:pt x="145" y="0"/>
                  </a:moveTo>
                  <a:lnTo>
                    <a:pt x="145" y="0"/>
                  </a:lnTo>
                  <a:cubicBezTo>
                    <a:pt x="68" y="0"/>
                    <a:pt x="0" y="59"/>
                    <a:pt x="0" y="136"/>
                  </a:cubicBezTo>
                  <a:cubicBezTo>
                    <a:pt x="0" y="214"/>
                    <a:pt x="68" y="282"/>
                    <a:pt x="145" y="282"/>
                  </a:cubicBezTo>
                  <a:cubicBezTo>
                    <a:pt x="213" y="282"/>
                    <a:pt x="281" y="214"/>
                    <a:pt x="281" y="136"/>
                  </a:cubicBezTo>
                  <a:cubicBezTo>
                    <a:pt x="281" y="59"/>
                    <a:pt x="213" y="0"/>
                    <a:pt x="145" y="0"/>
                  </a:cubicBezTo>
                  <a:close/>
                  <a:moveTo>
                    <a:pt x="145" y="253"/>
                  </a:moveTo>
                  <a:lnTo>
                    <a:pt x="145" y="253"/>
                  </a:lnTo>
                  <a:cubicBezTo>
                    <a:pt x="77" y="253"/>
                    <a:pt x="39" y="205"/>
                    <a:pt x="39" y="136"/>
                  </a:cubicBezTo>
                  <a:cubicBezTo>
                    <a:pt x="39" y="78"/>
                    <a:pt x="77" y="29"/>
                    <a:pt x="145" y="29"/>
                  </a:cubicBezTo>
                  <a:cubicBezTo>
                    <a:pt x="203" y="29"/>
                    <a:pt x="252" y="78"/>
                    <a:pt x="252" y="136"/>
                  </a:cubicBezTo>
                  <a:cubicBezTo>
                    <a:pt x="252" y="205"/>
                    <a:pt x="203" y="253"/>
                    <a:pt x="145" y="25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513" dirty="0">
                <a:solidFill>
                  <a:srgbClr val="000000"/>
                </a:solidFill>
                <a:latin typeface="Calibri"/>
                <a:ea typeface="Calibri"/>
                <a:cs typeface="Calibri"/>
                <a:sym typeface="Calibri"/>
              </a:endParaRPr>
            </a:p>
          </p:txBody>
        </p:sp>
        <p:sp>
          <p:nvSpPr>
            <p:cNvPr id="66" name="Google Shape;5037;p47">
              <a:extLst>
                <a:ext uri="{FF2B5EF4-FFF2-40B4-BE49-F238E27FC236}">
                  <a16:creationId xmlns:a16="http://schemas.microsoft.com/office/drawing/2014/main" id="{C5CD1011-D6D9-4691-877D-A91AB20F5DB4}"/>
                </a:ext>
              </a:extLst>
            </p:cNvPr>
            <p:cNvSpPr/>
            <p:nvPr/>
          </p:nvSpPr>
          <p:spPr>
            <a:xfrm>
              <a:off x="2701188" y="4981434"/>
              <a:ext cx="11906" cy="37421"/>
            </a:xfrm>
            <a:custGeom>
              <a:avLst/>
              <a:gdLst/>
              <a:ahLst/>
              <a:cxnLst/>
              <a:rect l="l" t="t" r="r" b="b"/>
              <a:pathLst>
                <a:path w="30" h="98" extrusionOk="0">
                  <a:moveTo>
                    <a:pt x="20" y="0"/>
                  </a:moveTo>
                  <a:lnTo>
                    <a:pt x="20" y="0"/>
                  </a:lnTo>
                  <a:cubicBezTo>
                    <a:pt x="10" y="0"/>
                    <a:pt x="0" y="0"/>
                    <a:pt x="0" y="9"/>
                  </a:cubicBezTo>
                  <a:cubicBezTo>
                    <a:pt x="0" y="87"/>
                    <a:pt x="0" y="87"/>
                    <a:pt x="0" y="87"/>
                  </a:cubicBezTo>
                  <a:cubicBezTo>
                    <a:pt x="0" y="97"/>
                    <a:pt x="10" y="97"/>
                    <a:pt x="20" y="97"/>
                  </a:cubicBezTo>
                  <a:cubicBezTo>
                    <a:pt x="20" y="97"/>
                    <a:pt x="29" y="97"/>
                    <a:pt x="29" y="87"/>
                  </a:cubicBezTo>
                  <a:cubicBezTo>
                    <a:pt x="29" y="9"/>
                    <a:pt x="29" y="9"/>
                    <a:pt x="29" y="9"/>
                  </a:cubicBezTo>
                  <a:cubicBezTo>
                    <a:pt x="29" y="0"/>
                    <a:pt x="20" y="0"/>
                    <a:pt x="20" y="0"/>
                  </a:cubicBezTo>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513" dirty="0">
                <a:solidFill>
                  <a:srgbClr val="000000"/>
                </a:solidFill>
                <a:latin typeface="Calibri"/>
                <a:ea typeface="Calibri"/>
                <a:cs typeface="Calibri"/>
                <a:sym typeface="Calibri"/>
              </a:endParaRPr>
            </a:p>
          </p:txBody>
        </p:sp>
      </p:grpSp>
      <p:grpSp>
        <p:nvGrpSpPr>
          <p:cNvPr id="70" name="Gruppieren 69">
            <a:extLst>
              <a:ext uri="{FF2B5EF4-FFF2-40B4-BE49-F238E27FC236}">
                <a16:creationId xmlns:a16="http://schemas.microsoft.com/office/drawing/2014/main" id="{B72943CB-558F-40DF-9879-D1D2A6778B2A}"/>
              </a:ext>
            </a:extLst>
          </p:cNvPr>
          <p:cNvGrpSpPr/>
          <p:nvPr/>
        </p:nvGrpSpPr>
        <p:grpSpPr>
          <a:xfrm>
            <a:off x="790837" y="4368625"/>
            <a:ext cx="827088" cy="525463"/>
            <a:chOff x="3672904" y="2615505"/>
            <a:chExt cx="827088" cy="525463"/>
          </a:xfrm>
        </p:grpSpPr>
        <p:sp>
          <p:nvSpPr>
            <p:cNvPr id="71" name="Freeform 7">
              <a:extLst>
                <a:ext uri="{FF2B5EF4-FFF2-40B4-BE49-F238E27FC236}">
                  <a16:creationId xmlns:a16="http://schemas.microsoft.com/office/drawing/2014/main" id="{19AB8F80-85C1-41E0-864F-66C69230A526}"/>
                </a:ext>
              </a:extLst>
            </p:cNvPr>
            <p:cNvSpPr>
              <a:spLocks/>
            </p:cNvSpPr>
            <p:nvPr/>
          </p:nvSpPr>
          <p:spPr bwMode="auto">
            <a:xfrm>
              <a:off x="3672904" y="2615505"/>
              <a:ext cx="827088" cy="525463"/>
            </a:xfrm>
            <a:custGeom>
              <a:avLst/>
              <a:gdLst>
                <a:gd name="T0" fmla="*/ 367 w 2518"/>
                <a:gd name="T1" fmla="*/ 635 h 1598"/>
                <a:gd name="T2" fmla="*/ 213 w 2518"/>
                <a:gd name="T3" fmla="*/ 856 h 1598"/>
                <a:gd name="T4" fmla="*/ 82 w 2518"/>
                <a:gd name="T5" fmla="*/ 1055 h 1598"/>
                <a:gd name="T6" fmla="*/ 78 w 2518"/>
                <a:gd name="T7" fmla="*/ 1222 h 1598"/>
                <a:gd name="T8" fmla="*/ 106 w 2518"/>
                <a:gd name="T9" fmla="*/ 1306 h 1598"/>
                <a:gd name="T10" fmla="*/ 151 w 2518"/>
                <a:gd name="T11" fmla="*/ 1177 h 1598"/>
                <a:gd name="T12" fmla="*/ 466 w 2518"/>
                <a:gd name="T13" fmla="*/ 1109 h 1598"/>
                <a:gd name="T14" fmla="*/ 455 w 2518"/>
                <a:gd name="T15" fmla="*/ 1186 h 1598"/>
                <a:gd name="T16" fmla="*/ 461 w 2518"/>
                <a:gd name="T17" fmla="*/ 1340 h 1598"/>
                <a:gd name="T18" fmla="*/ 634 w 2518"/>
                <a:gd name="T19" fmla="*/ 1560 h 1598"/>
                <a:gd name="T20" fmla="*/ 834 w 2518"/>
                <a:gd name="T21" fmla="*/ 1499 h 1598"/>
                <a:gd name="T22" fmla="*/ 1048 w 2518"/>
                <a:gd name="T23" fmla="*/ 1509 h 1598"/>
                <a:gd name="T24" fmla="*/ 1141 w 2518"/>
                <a:gd name="T25" fmla="*/ 1416 h 1598"/>
                <a:gd name="T26" fmla="*/ 1208 w 2518"/>
                <a:gd name="T27" fmla="*/ 1291 h 1598"/>
                <a:gd name="T28" fmla="*/ 1210 w 2518"/>
                <a:gd name="T29" fmla="*/ 1206 h 1598"/>
                <a:gd name="T30" fmla="*/ 1305 w 2518"/>
                <a:gd name="T31" fmla="*/ 1136 h 1598"/>
                <a:gd name="T32" fmla="*/ 1378 w 2518"/>
                <a:gd name="T33" fmla="*/ 1090 h 1598"/>
                <a:gd name="T34" fmla="*/ 1398 w 2518"/>
                <a:gd name="T35" fmla="*/ 1260 h 1598"/>
                <a:gd name="T36" fmla="*/ 1534 w 2518"/>
                <a:gd name="T37" fmla="*/ 1369 h 1598"/>
                <a:gd name="T38" fmla="*/ 1593 w 2518"/>
                <a:gd name="T39" fmla="*/ 1458 h 1598"/>
                <a:gd name="T40" fmla="*/ 1635 w 2518"/>
                <a:gd name="T41" fmla="*/ 1574 h 1598"/>
                <a:gd name="T42" fmla="*/ 1724 w 2518"/>
                <a:gd name="T43" fmla="*/ 1540 h 1598"/>
                <a:gd name="T44" fmla="*/ 1714 w 2518"/>
                <a:gd name="T45" fmla="*/ 1408 h 1598"/>
                <a:gd name="T46" fmla="*/ 1738 w 2518"/>
                <a:gd name="T47" fmla="*/ 1344 h 1598"/>
                <a:gd name="T48" fmla="*/ 1842 w 2518"/>
                <a:gd name="T49" fmla="*/ 1054 h 1598"/>
                <a:gd name="T50" fmla="*/ 1986 w 2518"/>
                <a:gd name="T51" fmla="*/ 1204 h 1598"/>
                <a:gd name="T52" fmla="*/ 2097 w 2518"/>
                <a:gd name="T53" fmla="*/ 1174 h 1598"/>
                <a:gd name="T54" fmla="*/ 2232 w 2518"/>
                <a:gd name="T55" fmla="*/ 1179 h 1598"/>
                <a:gd name="T56" fmla="*/ 2297 w 2518"/>
                <a:gd name="T57" fmla="*/ 1277 h 1598"/>
                <a:gd name="T58" fmla="*/ 2305 w 2518"/>
                <a:gd name="T59" fmla="*/ 1171 h 1598"/>
                <a:gd name="T60" fmla="*/ 2294 w 2518"/>
                <a:gd name="T61" fmla="*/ 1110 h 1598"/>
                <a:gd name="T62" fmla="*/ 2311 w 2518"/>
                <a:gd name="T63" fmla="*/ 964 h 1598"/>
                <a:gd name="T64" fmla="*/ 2412 w 2518"/>
                <a:gd name="T65" fmla="*/ 1006 h 1598"/>
                <a:gd name="T66" fmla="*/ 2489 w 2518"/>
                <a:gd name="T67" fmla="*/ 943 h 1598"/>
                <a:gd name="T68" fmla="*/ 2502 w 2518"/>
                <a:gd name="T69" fmla="*/ 763 h 1598"/>
                <a:gd name="T70" fmla="*/ 2450 w 2518"/>
                <a:gd name="T71" fmla="*/ 651 h 1598"/>
                <a:gd name="T72" fmla="*/ 2374 w 2518"/>
                <a:gd name="T73" fmla="*/ 728 h 1598"/>
                <a:gd name="T74" fmla="*/ 2215 w 2518"/>
                <a:gd name="T75" fmla="*/ 719 h 1598"/>
                <a:gd name="T76" fmla="*/ 2147 w 2518"/>
                <a:gd name="T77" fmla="*/ 623 h 1598"/>
                <a:gd name="T78" fmla="*/ 1965 w 2518"/>
                <a:gd name="T79" fmla="*/ 578 h 1598"/>
                <a:gd name="T80" fmla="*/ 1966 w 2518"/>
                <a:gd name="T81" fmla="*/ 467 h 1598"/>
                <a:gd name="T82" fmla="*/ 1995 w 2518"/>
                <a:gd name="T83" fmla="*/ 229 h 1598"/>
                <a:gd name="T84" fmla="*/ 1819 w 2518"/>
                <a:gd name="T85" fmla="*/ 111 h 1598"/>
                <a:gd name="T86" fmla="*/ 1610 w 2518"/>
                <a:gd name="T87" fmla="*/ 92 h 1598"/>
                <a:gd name="T88" fmla="*/ 1539 w 2518"/>
                <a:gd name="T89" fmla="*/ 65 h 1598"/>
                <a:gd name="T90" fmla="*/ 1364 w 2518"/>
                <a:gd name="T91" fmla="*/ 77 h 1598"/>
                <a:gd name="T92" fmla="*/ 1468 w 2518"/>
                <a:gd name="T93" fmla="*/ 135 h 1598"/>
                <a:gd name="T94" fmla="*/ 1230 w 2518"/>
                <a:gd name="T95" fmla="*/ 149 h 1598"/>
                <a:gd name="T96" fmla="*/ 1033 w 2518"/>
                <a:gd name="T97" fmla="*/ 176 h 1598"/>
                <a:gd name="T98" fmla="*/ 906 w 2518"/>
                <a:gd name="T99" fmla="*/ 168 h 1598"/>
                <a:gd name="T100" fmla="*/ 667 w 2518"/>
                <a:gd name="T101" fmla="*/ 274 h 1598"/>
                <a:gd name="T102" fmla="*/ 567 w 2518"/>
                <a:gd name="T103" fmla="*/ 253 h 1598"/>
                <a:gd name="T104" fmla="*/ 519 w 2518"/>
                <a:gd name="T105" fmla="*/ 345 h 1598"/>
                <a:gd name="T106" fmla="*/ 593 w 2518"/>
                <a:gd name="T107" fmla="*/ 381 h 1598"/>
                <a:gd name="T108" fmla="*/ 536 w 2518"/>
                <a:gd name="T109" fmla="*/ 449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8" h="1598">
                  <a:moveTo>
                    <a:pt x="536" y="449"/>
                  </a:moveTo>
                  <a:cubicBezTo>
                    <a:pt x="536" y="449"/>
                    <a:pt x="403" y="601"/>
                    <a:pt x="367" y="635"/>
                  </a:cubicBezTo>
                  <a:cubicBezTo>
                    <a:pt x="331" y="670"/>
                    <a:pt x="249" y="648"/>
                    <a:pt x="259" y="710"/>
                  </a:cubicBezTo>
                  <a:cubicBezTo>
                    <a:pt x="269" y="772"/>
                    <a:pt x="285" y="816"/>
                    <a:pt x="213" y="856"/>
                  </a:cubicBezTo>
                  <a:cubicBezTo>
                    <a:pt x="141" y="896"/>
                    <a:pt x="76" y="987"/>
                    <a:pt x="82" y="1001"/>
                  </a:cubicBezTo>
                  <a:cubicBezTo>
                    <a:pt x="88" y="1015"/>
                    <a:pt x="112" y="1021"/>
                    <a:pt x="82" y="1055"/>
                  </a:cubicBezTo>
                  <a:cubicBezTo>
                    <a:pt x="52" y="1089"/>
                    <a:pt x="32" y="1103"/>
                    <a:pt x="66" y="1135"/>
                  </a:cubicBezTo>
                  <a:cubicBezTo>
                    <a:pt x="100" y="1167"/>
                    <a:pt x="106" y="1181"/>
                    <a:pt x="78" y="1222"/>
                  </a:cubicBezTo>
                  <a:cubicBezTo>
                    <a:pt x="50" y="1262"/>
                    <a:pt x="4" y="1276"/>
                    <a:pt x="2" y="1306"/>
                  </a:cubicBezTo>
                  <a:cubicBezTo>
                    <a:pt x="0" y="1336"/>
                    <a:pt x="66" y="1326"/>
                    <a:pt x="106" y="1306"/>
                  </a:cubicBezTo>
                  <a:cubicBezTo>
                    <a:pt x="147" y="1286"/>
                    <a:pt x="175" y="1248"/>
                    <a:pt x="169" y="1238"/>
                  </a:cubicBezTo>
                  <a:cubicBezTo>
                    <a:pt x="163" y="1228"/>
                    <a:pt x="131" y="1204"/>
                    <a:pt x="151" y="1177"/>
                  </a:cubicBezTo>
                  <a:cubicBezTo>
                    <a:pt x="171" y="1151"/>
                    <a:pt x="262" y="1084"/>
                    <a:pt x="299" y="1085"/>
                  </a:cubicBezTo>
                  <a:cubicBezTo>
                    <a:pt x="336" y="1086"/>
                    <a:pt x="452" y="1086"/>
                    <a:pt x="466" y="1109"/>
                  </a:cubicBezTo>
                  <a:cubicBezTo>
                    <a:pt x="480" y="1132"/>
                    <a:pt x="469" y="1150"/>
                    <a:pt x="450" y="1160"/>
                  </a:cubicBezTo>
                  <a:cubicBezTo>
                    <a:pt x="431" y="1170"/>
                    <a:pt x="435" y="1166"/>
                    <a:pt x="455" y="1186"/>
                  </a:cubicBezTo>
                  <a:cubicBezTo>
                    <a:pt x="475" y="1207"/>
                    <a:pt x="494" y="1210"/>
                    <a:pt x="473" y="1256"/>
                  </a:cubicBezTo>
                  <a:cubicBezTo>
                    <a:pt x="452" y="1302"/>
                    <a:pt x="437" y="1332"/>
                    <a:pt x="461" y="1340"/>
                  </a:cubicBezTo>
                  <a:cubicBezTo>
                    <a:pt x="485" y="1348"/>
                    <a:pt x="493" y="1329"/>
                    <a:pt x="528" y="1395"/>
                  </a:cubicBezTo>
                  <a:cubicBezTo>
                    <a:pt x="563" y="1461"/>
                    <a:pt x="610" y="1560"/>
                    <a:pt x="634" y="1560"/>
                  </a:cubicBezTo>
                  <a:cubicBezTo>
                    <a:pt x="658" y="1560"/>
                    <a:pt x="710" y="1512"/>
                    <a:pt x="743" y="1523"/>
                  </a:cubicBezTo>
                  <a:cubicBezTo>
                    <a:pt x="776" y="1534"/>
                    <a:pt x="806" y="1522"/>
                    <a:pt x="834" y="1499"/>
                  </a:cubicBezTo>
                  <a:cubicBezTo>
                    <a:pt x="862" y="1475"/>
                    <a:pt x="915" y="1453"/>
                    <a:pt x="942" y="1476"/>
                  </a:cubicBezTo>
                  <a:cubicBezTo>
                    <a:pt x="970" y="1500"/>
                    <a:pt x="1037" y="1523"/>
                    <a:pt x="1048" y="1509"/>
                  </a:cubicBezTo>
                  <a:cubicBezTo>
                    <a:pt x="1059" y="1495"/>
                    <a:pt x="1057" y="1456"/>
                    <a:pt x="1086" y="1455"/>
                  </a:cubicBezTo>
                  <a:cubicBezTo>
                    <a:pt x="1115" y="1454"/>
                    <a:pt x="1137" y="1436"/>
                    <a:pt x="1141" y="1416"/>
                  </a:cubicBezTo>
                  <a:cubicBezTo>
                    <a:pt x="1145" y="1396"/>
                    <a:pt x="1135" y="1376"/>
                    <a:pt x="1165" y="1366"/>
                  </a:cubicBezTo>
                  <a:cubicBezTo>
                    <a:pt x="1195" y="1356"/>
                    <a:pt x="1217" y="1320"/>
                    <a:pt x="1208" y="1291"/>
                  </a:cubicBezTo>
                  <a:cubicBezTo>
                    <a:pt x="1199" y="1262"/>
                    <a:pt x="1165" y="1258"/>
                    <a:pt x="1177" y="1241"/>
                  </a:cubicBezTo>
                  <a:cubicBezTo>
                    <a:pt x="1189" y="1224"/>
                    <a:pt x="1191" y="1202"/>
                    <a:pt x="1210" y="1206"/>
                  </a:cubicBezTo>
                  <a:cubicBezTo>
                    <a:pt x="1229" y="1210"/>
                    <a:pt x="1230" y="1215"/>
                    <a:pt x="1253" y="1191"/>
                  </a:cubicBezTo>
                  <a:cubicBezTo>
                    <a:pt x="1276" y="1168"/>
                    <a:pt x="1321" y="1153"/>
                    <a:pt x="1305" y="1136"/>
                  </a:cubicBezTo>
                  <a:cubicBezTo>
                    <a:pt x="1289" y="1119"/>
                    <a:pt x="1279" y="1117"/>
                    <a:pt x="1299" y="1109"/>
                  </a:cubicBezTo>
                  <a:cubicBezTo>
                    <a:pt x="1319" y="1101"/>
                    <a:pt x="1368" y="1067"/>
                    <a:pt x="1378" y="1090"/>
                  </a:cubicBezTo>
                  <a:cubicBezTo>
                    <a:pt x="1388" y="1113"/>
                    <a:pt x="1391" y="1175"/>
                    <a:pt x="1378" y="1202"/>
                  </a:cubicBezTo>
                  <a:cubicBezTo>
                    <a:pt x="1365" y="1228"/>
                    <a:pt x="1381" y="1249"/>
                    <a:pt x="1398" y="1260"/>
                  </a:cubicBezTo>
                  <a:cubicBezTo>
                    <a:pt x="1415" y="1271"/>
                    <a:pt x="1434" y="1300"/>
                    <a:pt x="1456" y="1335"/>
                  </a:cubicBezTo>
                  <a:cubicBezTo>
                    <a:pt x="1478" y="1370"/>
                    <a:pt x="1498" y="1366"/>
                    <a:pt x="1534" y="1369"/>
                  </a:cubicBezTo>
                  <a:cubicBezTo>
                    <a:pt x="1569" y="1372"/>
                    <a:pt x="1606" y="1377"/>
                    <a:pt x="1596" y="1407"/>
                  </a:cubicBezTo>
                  <a:cubicBezTo>
                    <a:pt x="1586" y="1437"/>
                    <a:pt x="1569" y="1445"/>
                    <a:pt x="1593" y="1458"/>
                  </a:cubicBezTo>
                  <a:cubicBezTo>
                    <a:pt x="1617" y="1471"/>
                    <a:pt x="1625" y="1488"/>
                    <a:pt x="1635" y="1518"/>
                  </a:cubicBezTo>
                  <a:cubicBezTo>
                    <a:pt x="1645" y="1548"/>
                    <a:pt x="1643" y="1559"/>
                    <a:pt x="1635" y="1574"/>
                  </a:cubicBezTo>
                  <a:cubicBezTo>
                    <a:pt x="1627" y="1589"/>
                    <a:pt x="1658" y="1584"/>
                    <a:pt x="1681" y="1591"/>
                  </a:cubicBezTo>
                  <a:cubicBezTo>
                    <a:pt x="1704" y="1598"/>
                    <a:pt x="1723" y="1557"/>
                    <a:pt x="1724" y="1540"/>
                  </a:cubicBezTo>
                  <a:cubicBezTo>
                    <a:pt x="1725" y="1523"/>
                    <a:pt x="1680" y="1493"/>
                    <a:pt x="1684" y="1466"/>
                  </a:cubicBezTo>
                  <a:cubicBezTo>
                    <a:pt x="1688" y="1440"/>
                    <a:pt x="1698" y="1415"/>
                    <a:pt x="1714" y="1408"/>
                  </a:cubicBezTo>
                  <a:cubicBezTo>
                    <a:pt x="1730" y="1401"/>
                    <a:pt x="1731" y="1406"/>
                    <a:pt x="1730" y="1382"/>
                  </a:cubicBezTo>
                  <a:cubicBezTo>
                    <a:pt x="1729" y="1358"/>
                    <a:pt x="1713" y="1355"/>
                    <a:pt x="1738" y="1344"/>
                  </a:cubicBezTo>
                  <a:cubicBezTo>
                    <a:pt x="1763" y="1333"/>
                    <a:pt x="1839" y="1257"/>
                    <a:pt x="1842" y="1205"/>
                  </a:cubicBezTo>
                  <a:cubicBezTo>
                    <a:pt x="1845" y="1152"/>
                    <a:pt x="1818" y="1071"/>
                    <a:pt x="1842" y="1054"/>
                  </a:cubicBezTo>
                  <a:cubicBezTo>
                    <a:pt x="1866" y="1037"/>
                    <a:pt x="1938" y="1043"/>
                    <a:pt x="1936" y="1074"/>
                  </a:cubicBezTo>
                  <a:cubicBezTo>
                    <a:pt x="1934" y="1105"/>
                    <a:pt x="1951" y="1180"/>
                    <a:pt x="1986" y="1204"/>
                  </a:cubicBezTo>
                  <a:cubicBezTo>
                    <a:pt x="2021" y="1227"/>
                    <a:pt x="2042" y="1222"/>
                    <a:pt x="2063" y="1218"/>
                  </a:cubicBezTo>
                  <a:cubicBezTo>
                    <a:pt x="2085" y="1214"/>
                    <a:pt x="2078" y="1173"/>
                    <a:pt x="2097" y="1174"/>
                  </a:cubicBezTo>
                  <a:cubicBezTo>
                    <a:pt x="2115" y="1175"/>
                    <a:pt x="2173" y="1164"/>
                    <a:pt x="2192" y="1157"/>
                  </a:cubicBezTo>
                  <a:cubicBezTo>
                    <a:pt x="2211" y="1150"/>
                    <a:pt x="2224" y="1160"/>
                    <a:pt x="2232" y="1179"/>
                  </a:cubicBezTo>
                  <a:cubicBezTo>
                    <a:pt x="2240" y="1198"/>
                    <a:pt x="2274" y="1239"/>
                    <a:pt x="2268" y="1258"/>
                  </a:cubicBezTo>
                  <a:cubicBezTo>
                    <a:pt x="2262" y="1277"/>
                    <a:pt x="2283" y="1279"/>
                    <a:pt x="2297" y="1277"/>
                  </a:cubicBezTo>
                  <a:cubicBezTo>
                    <a:pt x="2311" y="1275"/>
                    <a:pt x="2338" y="1257"/>
                    <a:pt x="2331" y="1235"/>
                  </a:cubicBezTo>
                  <a:cubicBezTo>
                    <a:pt x="2324" y="1213"/>
                    <a:pt x="2299" y="1195"/>
                    <a:pt x="2305" y="1171"/>
                  </a:cubicBezTo>
                  <a:cubicBezTo>
                    <a:pt x="2311" y="1147"/>
                    <a:pt x="2334" y="1144"/>
                    <a:pt x="2324" y="1127"/>
                  </a:cubicBezTo>
                  <a:cubicBezTo>
                    <a:pt x="2314" y="1110"/>
                    <a:pt x="2315" y="1105"/>
                    <a:pt x="2294" y="1110"/>
                  </a:cubicBezTo>
                  <a:cubicBezTo>
                    <a:pt x="2273" y="1115"/>
                    <a:pt x="2266" y="1091"/>
                    <a:pt x="2269" y="1048"/>
                  </a:cubicBezTo>
                  <a:cubicBezTo>
                    <a:pt x="2272" y="1005"/>
                    <a:pt x="2294" y="971"/>
                    <a:pt x="2311" y="964"/>
                  </a:cubicBezTo>
                  <a:cubicBezTo>
                    <a:pt x="2328" y="957"/>
                    <a:pt x="2367" y="943"/>
                    <a:pt x="2379" y="964"/>
                  </a:cubicBezTo>
                  <a:cubicBezTo>
                    <a:pt x="2391" y="985"/>
                    <a:pt x="2397" y="1003"/>
                    <a:pt x="2412" y="1006"/>
                  </a:cubicBezTo>
                  <a:cubicBezTo>
                    <a:pt x="2427" y="1009"/>
                    <a:pt x="2493" y="1025"/>
                    <a:pt x="2500" y="1009"/>
                  </a:cubicBezTo>
                  <a:cubicBezTo>
                    <a:pt x="2507" y="993"/>
                    <a:pt x="2518" y="950"/>
                    <a:pt x="2489" y="943"/>
                  </a:cubicBezTo>
                  <a:cubicBezTo>
                    <a:pt x="2460" y="936"/>
                    <a:pt x="2440" y="929"/>
                    <a:pt x="2456" y="890"/>
                  </a:cubicBezTo>
                  <a:cubicBezTo>
                    <a:pt x="2472" y="852"/>
                    <a:pt x="2497" y="805"/>
                    <a:pt x="2502" y="763"/>
                  </a:cubicBezTo>
                  <a:cubicBezTo>
                    <a:pt x="2507" y="721"/>
                    <a:pt x="2512" y="694"/>
                    <a:pt x="2498" y="683"/>
                  </a:cubicBezTo>
                  <a:cubicBezTo>
                    <a:pt x="2484" y="672"/>
                    <a:pt x="2473" y="636"/>
                    <a:pt x="2450" y="651"/>
                  </a:cubicBezTo>
                  <a:cubicBezTo>
                    <a:pt x="2427" y="665"/>
                    <a:pt x="2427" y="700"/>
                    <a:pt x="2403" y="707"/>
                  </a:cubicBezTo>
                  <a:cubicBezTo>
                    <a:pt x="2379" y="714"/>
                    <a:pt x="2377" y="704"/>
                    <a:pt x="2374" y="728"/>
                  </a:cubicBezTo>
                  <a:cubicBezTo>
                    <a:pt x="2371" y="752"/>
                    <a:pt x="2307" y="779"/>
                    <a:pt x="2280" y="757"/>
                  </a:cubicBezTo>
                  <a:cubicBezTo>
                    <a:pt x="2253" y="735"/>
                    <a:pt x="2246" y="724"/>
                    <a:pt x="2215" y="719"/>
                  </a:cubicBezTo>
                  <a:cubicBezTo>
                    <a:pt x="2184" y="714"/>
                    <a:pt x="2174" y="699"/>
                    <a:pt x="2173" y="672"/>
                  </a:cubicBezTo>
                  <a:cubicBezTo>
                    <a:pt x="2172" y="645"/>
                    <a:pt x="2185" y="631"/>
                    <a:pt x="2147" y="623"/>
                  </a:cubicBezTo>
                  <a:cubicBezTo>
                    <a:pt x="2109" y="615"/>
                    <a:pt x="2044" y="601"/>
                    <a:pt x="2004" y="601"/>
                  </a:cubicBezTo>
                  <a:cubicBezTo>
                    <a:pt x="1964" y="601"/>
                    <a:pt x="1954" y="605"/>
                    <a:pt x="1965" y="578"/>
                  </a:cubicBezTo>
                  <a:cubicBezTo>
                    <a:pt x="1976" y="551"/>
                    <a:pt x="1984" y="565"/>
                    <a:pt x="1974" y="533"/>
                  </a:cubicBezTo>
                  <a:cubicBezTo>
                    <a:pt x="1964" y="501"/>
                    <a:pt x="1953" y="493"/>
                    <a:pt x="1966" y="467"/>
                  </a:cubicBezTo>
                  <a:cubicBezTo>
                    <a:pt x="1979" y="441"/>
                    <a:pt x="2059" y="327"/>
                    <a:pt x="2049" y="289"/>
                  </a:cubicBezTo>
                  <a:cubicBezTo>
                    <a:pt x="2039" y="251"/>
                    <a:pt x="2002" y="257"/>
                    <a:pt x="1995" y="229"/>
                  </a:cubicBezTo>
                  <a:cubicBezTo>
                    <a:pt x="1988" y="201"/>
                    <a:pt x="1980" y="201"/>
                    <a:pt x="1963" y="189"/>
                  </a:cubicBezTo>
                  <a:cubicBezTo>
                    <a:pt x="1946" y="177"/>
                    <a:pt x="1865" y="109"/>
                    <a:pt x="1819" y="111"/>
                  </a:cubicBezTo>
                  <a:cubicBezTo>
                    <a:pt x="1772" y="113"/>
                    <a:pt x="1709" y="81"/>
                    <a:pt x="1681" y="97"/>
                  </a:cubicBezTo>
                  <a:cubicBezTo>
                    <a:pt x="1653" y="112"/>
                    <a:pt x="1622" y="120"/>
                    <a:pt x="1610" y="92"/>
                  </a:cubicBezTo>
                  <a:cubicBezTo>
                    <a:pt x="1598" y="64"/>
                    <a:pt x="1585" y="40"/>
                    <a:pt x="1575" y="55"/>
                  </a:cubicBezTo>
                  <a:cubicBezTo>
                    <a:pt x="1565" y="70"/>
                    <a:pt x="1549" y="102"/>
                    <a:pt x="1539" y="65"/>
                  </a:cubicBezTo>
                  <a:cubicBezTo>
                    <a:pt x="1529" y="29"/>
                    <a:pt x="1485" y="0"/>
                    <a:pt x="1452" y="0"/>
                  </a:cubicBezTo>
                  <a:cubicBezTo>
                    <a:pt x="1419" y="0"/>
                    <a:pt x="1372" y="47"/>
                    <a:pt x="1364" y="77"/>
                  </a:cubicBezTo>
                  <a:cubicBezTo>
                    <a:pt x="1356" y="108"/>
                    <a:pt x="1382" y="120"/>
                    <a:pt x="1402" y="118"/>
                  </a:cubicBezTo>
                  <a:cubicBezTo>
                    <a:pt x="1422" y="116"/>
                    <a:pt x="1466" y="105"/>
                    <a:pt x="1468" y="135"/>
                  </a:cubicBezTo>
                  <a:cubicBezTo>
                    <a:pt x="1470" y="165"/>
                    <a:pt x="1402" y="177"/>
                    <a:pt x="1358" y="176"/>
                  </a:cubicBezTo>
                  <a:cubicBezTo>
                    <a:pt x="1314" y="175"/>
                    <a:pt x="1271" y="125"/>
                    <a:pt x="1230" y="149"/>
                  </a:cubicBezTo>
                  <a:cubicBezTo>
                    <a:pt x="1190" y="173"/>
                    <a:pt x="1123" y="200"/>
                    <a:pt x="1094" y="191"/>
                  </a:cubicBezTo>
                  <a:cubicBezTo>
                    <a:pt x="1065" y="182"/>
                    <a:pt x="1057" y="163"/>
                    <a:pt x="1033" y="176"/>
                  </a:cubicBezTo>
                  <a:cubicBezTo>
                    <a:pt x="1009" y="189"/>
                    <a:pt x="962" y="219"/>
                    <a:pt x="943" y="196"/>
                  </a:cubicBezTo>
                  <a:cubicBezTo>
                    <a:pt x="924" y="173"/>
                    <a:pt x="946" y="156"/>
                    <a:pt x="906" y="168"/>
                  </a:cubicBezTo>
                  <a:cubicBezTo>
                    <a:pt x="866" y="180"/>
                    <a:pt x="844" y="248"/>
                    <a:pt x="800" y="271"/>
                  </a:cubicBezTo>
                  <a:cubicBezTo>
                    <a:pt x="756" y="294"/>
                    <a:pt x="659" y="299"/>
                    <a:pt x="667" y="274"/>
                  </a:cubicBezTo>
                  <a:cubicBezTo>
                    <a:pt x="675" y="249"/>
                    <a:pt x="679" y="249"/>
                    <a:pt x="641" y="244"/>
                  </a:cubicBezTo>
                  <a:cubicBezTo>
                    <a:pt x="603" y="239"/>
                    <a:pt x="563" y="232"/>
                    <a:pt x="567" y="253"/>
                  </a:cubicBezTo>
                  <a:cubicBezTo>
                    <a:pt x="571" y="274"/>
                    <a:pt x="541" y="291"/>
                    <a:pt x="522" y="308"/>
                  </a:cubicBezTo>
                  <a:cubicBezTo>
                    <a:pt x="503" y="325"/>
                    <a:pt x="495" y="346"/>
                    <a:pt x="519" y="345"/>
                  </a:cubicBezTo>
                  <a:cubicBezTo>
                    <a:pt x="543" y="344"/>
                    <a:pt x="567" y="334"/>
                    <a:pt x="583" y="345"/>
                  </a:cubicBezTo>
                  <a:cubicBezTo>
                    <a:pt x="599" y="356"/>
                    <a:pt x="616" y="366"/>
                    <a:pt x="593" y="381"/>
                  </a:cubicBezTo>
                  <a:cubicBezTo>
                    <a:pt x="570" y="396"/>
                    <a:pt x="541" y="399"/>
                    <a:pt x="543" y="413"/>
                  </a:cubicBezTo>
                  <a:cubicBezTo>
                    <a:pt x="545" y="427"/>
                    <a:pt x="547" y="436"/>
                    <a:pt x="536" y="449"/>
                  </a:cubicBez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CH" dirty="0"/>
            </a:p>
          </p:txBody>
        </p:sp>
        <p:sp>
          <p:nvSpPr>
            <p:cNvPr id="72" name="Freeform 5">
              <a:extLst>
                <a:ext uri="{FF2B5EF4-FFF2-40B4-BE49-F238E27FC236}">
                  <a16:creationId xmlns:a16="http://schemas.microsoft.com/office/drawing/2014/main" id="{7498A4CB-A584-44E0-86D1-48167870917E}"/>
                </a:ext>
              </a:extLst>
            </p:cNvPr>
            <p:cNvSpPr>
              <a:spLocks noEditPoints="1"/>
            </p:cNvSpPr>
            <p:nvPr/>
          </p:nvSpPr>
          <p:spPr bwMode="auto">
            <a:xfrm>
              <a:off x="3859608" y="2758379"/>
              <a:ext cx="239712" cy="239713"/>
            </a:xfrm>
            <a:custGeom>
              <a:avLst/>
              <a:gdLst>
                <a:gd name="T0" fmla="*/ 507 w 836"/>
                <a:gd name="T1" fmla="*/ 836 h 836"/>
                <a:gd name="T2" fmla="*/ 329 w 836"/>
                <a:gd name="T3" fmla="*/ 836 h 836"/>
                <a:gd name="T4" fmla="*/ 299 w 836"/>
                <a:gd name="T5" fmla="*/ 806 h 836"/>
                <a:gd name="T6" fmla="*/ 299 w 836"/>
                <a:gd name="T7" fmla="*/ 537 h 836"/>
                <a:gd name="T8" fmla="*/ 30 w 836"/>
                <a:gd name="T9" fmla="*/ 537 h 836"/>
                <a:gd name="T10" fmla="*/ 0 w 836"/>
                <a:gd name="T11" fmla="*/ 507 h 836"/>
                <a:gd name="T12" fmla="*/ 0 w 836"/>
                <a:gd name="T13" fmla="*/ 329 h 836"/>
                <a:gd name="T14" fmla="*/ 30 w 836"/>
                <a:gd name="T15" fmla="*/ 299 h 836"/>
                <a:gd name="T16" fmla="*/ 299 w 836"/>
                <a:gd name="T17" fmla="*/ 299 h 836"/>
                <a:gd name="T18" fmla="*/ 299 w 836"/>
                <a:gd name="T19" fmla="*/ 30 h 836"/>
                <a:gd name="T20" fmla="*/ 329 w 836"/>
                <a:gd name="T21" fmla="*/ 0 h 836"/>
                <a:gd name="T22" fmla="*/ 507 w 836"/>
                <a:gd name="T23" fmla="*/ 0 h 836"/>
                <a:gd name="T24" fmla="*/ 537 w 836"/>
                <a:gd name="T25" fmla="*/ 30 h 836"/>
                <a:gd name="T26" fmla="*/ 537 w 836"/>
                <a:gd name="T27" fmla="*/ 299 h 836"/>
                <a:gd name="T28" fmla="*/ 806 w 836"/>
                <a:gd name="T29" fmla="*/ 299 h 836"/>
                <a:gd name="T30" fmla="*/ 836 w 836"/>
                <a:gd name="T31" fmla="*/ 329 h 836"/>
                <a:gd name="T32" fmla="*/ 836 w 836"/>
                <a:gd name="T33" fmla="*/ 507 h 836"/>
                <a:gd name="T34" fmla="*/ 806 w 836"/>
                <a:gd name="T35" fmla="*/ 537 h 836"/>
                <a:gd name="T36" fmla="*/ 537 w 836"/>
                <a:gd name="T37" fmla="*/ 537 h 836"/>
                <a:gd name="T38" fmla="*/ 537 w 836"/>
                <a:gd name="T39" fmla="*/ 806 h 836"/>
                <a:gd name="T40" fmla="*/ 507 w 836"/>
                <a:gd name="T41" fmla="*/ 836 h 836"/>
                <a:gd name="T42" fmla="*/ 359 w 836"/>
                <a:gd name="T43" fmla="*/ 776 h 836"/>
                <a:gd name="T44" fmla="*/ 477 w 836"/>
                <a:gd name="T45" fmla="*/ 776 h 836"/>
                <a:gd name="T46" fmla="*/ 477 w 836"/>
                <a:gd name="T47" fmla="*/ 507 h 836"/>
                <a:gd name="T48" fmla="*/ 507 w 836"/>
                <a:gd name="T49" fmla="*/ 477 h 836"/>
                <a:gd name="T50" fmla="*/ 776 w 836"/>
                <a:gd name="T51" fmla="*/ 477 h 836"/>
                <a:gd name="T52" fmla="*/ 776 w 836"/>
                <a:gd name="T53" fmla="*/ 359 h 836"/>
                <a:gd name="T54" fmla="*/ 507 w 836"/>
                <a:gd name="T55" fmla="*/ 359 h 836"/>
                <a:gd name="T56" fmla="*/ 477 w 836"/>
                <a:gd name="T57" fmla="*/ 329 h 836"/>
                <a:gd name="T58" fmla="*/ 477 w 836"/>
                <a:gd name="T59" fmla="*/ 60 h 836"/>
                <a:gd name="T60" fmla="*/ 359 w 836"/>
                <a:gd name="T61" fmla="*/ 60 h 836"/>
                <a:gd name="T62" fmla="*/ 359 w 836"/>
                <a:gd name="T63" fmla="*/ 329 h 836"/>
                <a:gd name="T64" fmla="*/ 329 w 836"/>
                <a:gd name="T65" fmla="*/ 359 h 836"/>
                <a:gd name="T66" fmla="*/ 60 w 836"/>
                <a:gd name="T67" fmla="*/ 359 h 836"/>
                <a:gd name="T68" fmla="*/ 60 w 836"/>
                <a:gd name="T69" fmla="*/ 477 h 836"/>
                <a:gd name="T70" fmla="*/ 329 w 836"/>
                <a:gd name="T71" fmla="*/ 477 h 836"/>
                <a:gd name="T72" fmla="*/ 359 w 836"/>
                <a:gd name="T73" fmla="*/ 507 h 836"/>
                <a:gd name="T74" fmla="*/ 359 w 836"/>
                <a:gd name="T75" fmla="*/ 77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6" h="836">
                  <a:moveTo>
                    <a:pt x="507" y="836"/>
                  </a:moveTo>
                  <a:cubicBezTo>
                    <a:pt x="329" y="836"/>
                    <a:pt x="329" y="836"/>
                    <a:pt x="329" y="836"/>
                  </a:cubicBezTo>
                  <a:cubicBezTo>
                    <a:pt x="312" y="836"/>
                    <a:pt x="299" y="823"/>
                    <a:pt x="299" y="806"/>
                  </a:cubicBezTo>
                  <a:cubicBezTo>
                    <a:pt x="299" y="537"/>
                    <a:pt x="299" y="537"/>
                    <a:pt x="299" y="537"/>
                  </a:cubicBezTo>
                  <a:cubicBezTo>
                    <a:pt x="30" y="537"/>
                    <a:pt x="30" y="537"/>
                    <a:pt x="30" y="537"/>
                  </a:cubicBezTo>
                  <a:cubicBezTo>
                    <a:pt x="13" y="537"/>
                    <a:pt x="0" y="524"/>
                    <a:pt x="0" y="507"/>
                  </a:cubicBezTo>
                  <a:cubicBezTo>
                    <a:pt x="0" y="329"/>
                    <a:pt x="0" y="329"/>
                    <a:pt x="0" y="329"/>
                  </a:cubicBezTo>
                  <a:cubicBezTo>
                    <a:pt x="0" y="312"/>
                    <a:pt x="13" y="299"/>
                    <a:pt x="30" y="299"/>
                  </a:cubicBezTo>
                  <a:cubicBezTo>
                    <a:pt x="299" y="299"/>
                    <a:pt x="299" y="299"/>
                    <a:pt x="299" y="299"/>
                  </a:cubicBezTo>
                  <a:cubicBezTo>
                    <a:pt x="299" y="30"/>
                    <a:pt x="299" y="30"/>
                    <a:pt x="299" y="30"/>
                  </a:cubicBezTo>
                  <a:cubicBezTo>
                    <a:pt x="299" y="13"/>
                    <a:pt x="312" y="0"/>
                    <a:pt x="329" y="0"/>
                  </a:cubicBezTo>
                  <a:cubicBezTo>
                    <a:pt x="507" y="0"/>
                    <a:pt x="507" y="0"/>
                    <a:pt x="507" y="0"/>
                  </a:cubicBezTo>
                  <a:cubicBezTo>
                    <a:pt x="524" y="0"/>
                    <a:pt x="537" y="13"/>
                    <a:pt x="537" y="30"/>
                  </a:cubicBezTo>
                  <a:cubicBezTo>
                    <a:pt x="537" y="299"/>
                    <a:pt x="537" y="299"/>
                    <a:pt x="537" y="299"/>
                  </a:cubicBezTo>
                  <a:cubicBezTo>
                    <a:pt x="806" y="299"/>
                    <a:pt x="806" y="299"/>
                    <a:pt x="806" y="299"/>
                  </a:cubicBezTo>
                  <a:cubicBezTo>
                    <a:pt x="823" y="299"/>
                    <a:pt x="836" y="312"/>
                    <a:pt x="836" y="329"/>
                  </a:cubicBezTo>
                  <a:cubicBezTo>
                    <a:pt x="836" y="507"/>
                    <a:pt x="836" y="507"/>
                    <a:pt x="836" y="507"/>
                  </a:cubicBezTo>
                  <a:cubicBezTo>
                    <a:pt x="836" y="524"/>
                    <a:pt x="823" y="537"/>
                    <a:pt x="806" y="537"/>
                  </a:cubicBezTo>
                  <a:cubicBezTo>
                    <a:pt x="537" y="537"/>
                    <a:pt x="537" y="537"/>
                    <a:pt x="537" y="537"/>
                  </a:cubicBezTo>
                  <a:cubicBezTo>
                    <a:pt x="537" y="806"/>
                    <a:pt x="537" y="806"/>
                    <a:pt x="537" y="806"/>
                  </a:cubicBezTo>
                  <a:cubicBezTo>
                    <a:pt x="537" y="823"/>
                    <a:pt x="524" y="836"/>
                    <a:pt x="507" y="836"/>
                  </a:cubicBezTo>
                  <a:close/>
                  <a:moveTo>
                    <a:pt x="359" y="776"/>
                  </a:moveTo>
                  <a:cubicBezTo>
                    <a:pt x="477" y="776"/>
                    <a:pt x="477" y="776"/>
                    <a:pt x="477" y="776"/>
                  </a:cubicBezTo>
                  <a:cubicBezTo>
                    <a:pt x="477" y="507"/>
                    <a:pt x="477" y="507"/>
                    <a:pt x="477" y="507"/>
                  </a:cubicBezTo>
                  <a:cubicBezTo>
                    <a:pt x="477" y="491"/>
                    <a:pt x="491" y="477"/>
                    <a:pt x="507" y="477"/>
                  </a:cubicBezTo>
                  <a:cubicBezTo>
                    <a:pt x="776" y="477"/>
                    <a:pt x="776" y="477"/>
                    <a:pt x="776" y="477"/>
                  </a:cubicBezTo>
                  <a:cubicBezTo>
                    <a:pt x="776" y="359"/>
                    <a:pt x="776" y="359"/>
                    <a:pt x="776" y="359"/>
                  </a:cubicBezTo>
                  <a:cubicBezTo>
                    <a:pt x="507" y="359"/>
                    <a:pt x="507" y="359"/>
                    <a:pt x="507" y="359"/>
                  </a:cubicBezTo>
                  <a:cubicBezTo>
                    <a:pt x="491" y="359"/>
                    <a:pt x="477" y="345"/>
                    <a:pt x="477" y="329"/>
                  </a:cubicBezTo>
                  <a:cubicBezTo>
                    <a:pt x="477" y="60"/>
                    <a:pt x="477" y="60"/>
                    <a:pt x="477" y="60"/>
                  </a:cubicBezTo>
                  <a:cubicBezTo>
                    <a:pt x="359" y="60"/>
                    <a:pt x="359" y="60"/>
                    <a:pt x="359" y="60"/>
                  </a:cubicBezTo>
                  <a:cubicBezTo>
                    <a:pt x="359" y="329"/>
                    <a:pt x="359" y="329"/>
                    <a:pt x="359" y="329"/>
                  </a:cubicBezTo>
                  <a:cubicBezTo>
                    <a:pt x="359" y="345"/>
                    <a:pt x="345" y="359"/>
                    <a:pt x="329" y="359"/>
                  </a:cubicBezTo>
                  <a:cubicBezTo>
                    <a:pt x="60" y="359"/>
                    <a:pt x="60" y="359"/>
                    <a:pt x="60" y="359"/>
                  </a:cubicBezTo>
                  <a:cubicBezTo>
                    <a:pt x="60" y="477"/>
                    <a:pt x="60" y="477"/>
                    <a:pt x="60" y="477"/>
                  </a:cubicBezTo>
                  <a:cubicBezTo>
                    <a:pt x="329" y="477"/>
                    <a:pt x="329" y="477"/>
                    <a:pt x="329" y="477"/>
                  </a:cubicBezTo>
                  <a:cubicBezTo>
                    <a:pt x="345" y="477"/>
                    <a:pt x="359" y="491"/>
                    <a:pt x="359" y="507"/>
                  </a:cubicBezTo>
                  <a:lnTo>
                    <a:pt x="359" y="7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it-CH" dirty="0"/>
            </a:p>
          </p:txBody>
        </p:sp>
      </p:grpSp>
      <p:grpSp>
        <p:nvGrpSpPr>
          <p:cNvPr id="9" name="Gruppieren 8">
            <a:extLst>
              <a:ext uri="{FF2B5EF4-FFF2-40B4-BE49-F238E27FC236}">
                <a16:creationId xmlns:a16="http://schemas.microsoft.com/office/drawing/2014/main" id="{ACC26B66-038A-4A4C-B051-1AB89371D1CB}"/>
              </a:ext>
            </a:extLst>
          </p:cNvPr>
          <p:cNvGrpSpPr/>
          <p:nvPr/>
        </p:nvGrpSpPr>
        <p:grpSpPr>
          <a:xfrm>
            <a:off x="8616280" y="4291581"/>
            <a:ext cx="602507" cy="602507"/>
            <a:chOff x="8616280" y="4291581"/>
            <a:chExt cx="602507" cy="602507"/>
          </a:xfrm>
        </p:grpSpPr>
        <p:sp>
          <p:nvSpPr>
            <p:cNvPr id="73" name="Google Shape;96;p13">
              <a:extLst>
                <a:ext uri="{FF2B5EF4-FFF2-40B4-BE49-F238E27FC236}">
                  <a16:creationId xmlns:a16="http://schemas.microsoft.com/office/drawing/2014/main" id="{20A1F41C-D541-4DF5-BB48-10A9158367CC}"/>
                </a:ext>
              </a:extLst>
            </p:cNvPr>
            <p:cNvSpPr/>
            <p:nvPr/>
          </p:nvSpPr>
          <p:spPr>
            <a:xfrm>
              <a:off x="8616280" y="4291581"/>
              <a:ext cx="602507" cy="602507"/>
            </a:xfrm>
            <a:custGeom>
              <a:avLst/>
              <a:gdLst/>
              <a:ahLst/>
              <a:cxnLst/>
              <a:rect l="l" t="t" r="r" b="b"/>
              <a:pathLst>
                <a:path w="312180" h="312180" extrusionOk="0">
                  <a:moveTo>
                    <a:pt x="177255" y="60320"/>
                  </a:moveTo>
                  <a:cubicBezTo>
                    <a:pt x="183075" y="55028"/>
                    <a:pt x="186250" y="47621"/>
                    <a:pt x="186250" y="39684"/>
                  </a:cubicBezTo>
                  <a:lnTo>
                    <a:pt x="186250" y="28572"/>
                  </a:lnTo>
                  <a:cubicBezTo>
                    <a:pt x="186250" y="12699"/>
                    <a:pt x="173551" y="0"/>
                    <a:pt x="157677" y="0"/>
                  </a:cubicBezTo>
                  <a:cubicBezTo>
                    <a:pt x="141804" y="0"/>
                    <a:pt x="129105" y="12699"/>
                    <a:pt x="129105" y="28572"/>
                  </a:cubicBezTo>
                  <a:lnTo>
                    <a:pt x="129105" y="39684"/>
                  </a:lnTo>
                  <a:cubicBezTo>
                    <a:pt x="129105" y="47621"/>
                    <a:pt x="132809" y="55028"/>
                    <a:pt x="138100" y="60320"/>
                  </a:cubicBezTo>
                  <a:cubicBezTo>
                    <a:pt x="125930" y="67198"/>
                    <a:pt x="117993" y="79897"/>
                    <a:pt x="117993" y="94183"/>
                  </a:cubicBezTo>
                  <a:lnTo>
                    <a:pt x="117993" y="126989"/>
                  </a:lnTo>
                  <a:cubicBezTo>
                    <a:pt x="117993" y="130692"/>
                    <a:pt x="120639" y="133338"/>
                    <a:pt x="124343" y="133338"/>
                  </a:cubicBezTo>
                  <a:lnTo>
                    <a:pt x="189954" y="133338"/>
                  </a:lnTo>
                  <a:cubicBezTo>
                    <a:pt x="193657" y="133338"/>
                    <a:pt x="196303" y="130692"/>
                    <a:pt x="196303" y="126989"/>
                  </a:cubicBezTo>
                  <a:lnTo>
                    <a:pt x="196303" y="94183"/>
                  </a:lnTo>
                  <a:cubicBezTo>
                    <a:pt x="197361" y="79897"/>
                    <a:pt x="188896" y="67198"/>
                    <a:pt x="177255" y="60320"/>
                  </a:cubicBezTo>
                  <a:close/>
                  <a:moveTo>
                    <a:pt x="142333" y="39684"/>
                  </a:moveTo>
                  <a:lnTo>
                    <a:pt x="142333" y="28572"/>
                  </a:lnTo>
                  <a:cubicBezTo>
                    <a:pt x="142333" y="20107"/>
                    <a:pt x="149212" y="13228"/>
                    <a:pt x="157677" y="13228"/>
                  </a:cubicBezTo>
                  <a:cubicBezTo>
                    <a:pt x="166143" y="13228"/>
                    <a:pt x="173022" y="20107"/>
                    <a:pt x="173022" y="28572"/>
                  </a:cubicBezTo>
                  <a:lnTo>
                    <a:pt x="173022" y="39684"/>
                  </a:lnTo>
                  <a:cubicBezTo>
                    <a:pt x="173022" y="48150"/>
                    <a:pt x="166143" y="55028"/>
                    <a:pt x="157677" y="55028"/>
                  </a:cubicBezTo>
                  <a:cubicBezTo>
                    <a:pt x="149212" y="55028"/>
                    <a:pt x="142333" y="48150"/>
                    <a:pt x="142333" y="39684"/>
                  </a:cubicBezTo>
                  <a:close/>
                  <a:moveTo>
                    <a:pt x="184133" y="120639"/>
                  </a:moveTo>
                  <a:lnTo>
                    <a:pt x="131221" y="120639"/>
                  </a:lnTo>
                  <a:lnTo>
                    <a:pt x="131221" y="94183"/>
                  </a:lnTo>
                  <a:cubicBezTo>
                    <a:pt x="131221" y="79368"/>
                    <a:pt x="142862" y="67727"/>
                    <a:pt x="157677" y="67727"/>
                  </a:cubicBezTo>
                  <a:cubicBezTo>
                    <a:pt x="172493" y="67727"/>
                    <a:pt x="184133" y="79368"/>
                    <a:pt x="184133" y="94183"/>
                  </a:cubicBezTo>
                  <a:lnTo>
                    <a:pt x="184133" y="120639"/>
                  </a:lnTo>
                  <a:close/>
                  <a:moveTo>
                    <a:pt x="295248" y="241278"/>
                  </a:moveTo>
                  <a:cubicBezTo>
                    <a:pt x="301069" y="235987"/>
                    <a:pt x="304243" y="228579"/>
                    <a:pt x="304243" y="220643"/>
                  </a:cubicBezTo>
                  <a:lnTo>
                    <a:pt x="304243" y="209531"/>
                  </a:lnTo>
                  <a:cubicBezTo>
                    <a:pt x="304243" y="193658"/>
                    <a:pt x="291544" y="180959"/>
                    <a:pt x="275671" y="180959"/>
                  </a:cubicBezTo>
                  <a:cubicBezTo>
                    <a:pt x="259797" y="180959"/>
                    <a:pt x="247099" y="193658"/>
                    <a:pt x="247099" y="209531"/>
                  </a:cubicBezTo>
                  <a:lnTo>
                    <a:pt x="247099" y="220643"/>
                  </a:lnTo>
                  <a:cubicBezTo>
                    <a:pt x="247099" y="228579"/>
                    <a:pt x="250802" y="235987"/>
                    <a:pt x="256093" y="241278"/>
                  </a:cubicBezTo>
                  <a:cubicBezTo>
                    <a:pt x="243924" y="248157"/>
                    <a:pt x="235987" y="260856"/>
                    <a:pt x="235987" y="275142"/>
                  </a:cubicBezTo>
                  <a:lnTo>
                    <a:pt x="235987" y="307947"/>
                  </a:lnTo>
                  <a:cubicBezTo>
                    <a:pt x="235987" y="311651"/>
                    <a:pt x="238633" y="314297"/>
                    <a:pt x="242336" y="314297"/>
                  </a:cubicBezTo>
                  <a:lnTo>
                    <a:pt x="307947" y="314297"/>
                  </a:lnTo>
                  <a:cubicBezTo>
                    <a:pt x="311651" y="314297"/>
                    <a:pt x="314297" y="311651"/>
                    <a:pt x="314297" y="307947"/>
                  </a:cubicBezTo>
                  <a:lnTo>
                    <a:pt x="314297" y="275142"/>
                  </a:lnTo>
                  <a:cubicBezTo>
                    <a:pt x="314826" y="260856"/>
                    <a:pt x="306889" y="248157"/>
                    <a:pt x="295248" y="241278"/>
                  </a:cubicBezTo>
                  <a:close/>
                  <a:moveTo>
                    <a:pt x="260327" y="220643"/>
                  </a:moveTo>
                  <a:lnTo>
                    <a:pt x="260327" y="209531"/>
                  </a:lnTo>
                  <a:cubicBezTo>
                    <a:pt x="260327" y="201065"/>
                    <a:pt x="267205" y="194187"/>
                    <a:pt x="275671" y="194187"/>
                  </a:cubicBezTo>
                  <a:cubicBezTo>
                    <a:pt x="284137" y="194187"/>
                    <a:pt x="291015" y="201065"/>
                    <a:pt x="291015" y="209531"/>
                  </a:cubicBezTo>
                  <a:lnTo>
                    <a:pt x="291015" y="220643"/>
                  </a:lnTo>
                  <a:cubicBezTo>
                    <a:pt x="291015" y="229109"/>
                    <a:pt x="284137" y="235987"/>
                    <a:pt x="275671" y="235987"/>
                  </a:cubicBezTo>
                  <a:cubicBezTo>
                    <a:pt x="267205" y="235987"/>
                    <a:pt x="260327" y="229109"/>
                    <a:pt x="260327" y="220643"/>
                  </a:cubicBezTo>
                  <a:close/>
                  <a:moveTo>
                    <a:pt x="302127" y="301598"/>
                  </a:moveTo>
                  <a:lnTo>
                    <a:pt x="249215" y="301598"/>
                  </a:lnTo>
                  <a:lnTo>
                    <a:pt x="249215" y="275142"/>
                  </a:lnTo>
                  <a:cubicBezTo>
                    <a:pt x="249215" y="260326"/>
                    <a:pt x="260856" y="248686"/>
                    <a:pt x="275671" y="248686"/>
                  </a:cubicBezTo>
                  <a:cubicBezTo>
                    <a:pt x="290486" y="248686"/>
                    <a:pt x="302127" y="260326"/>
                    <a:pt x="302127" y="275142"/>
                  </a:cubicBezTo>
                  <a:lnTo>
                    <a:pt x="302127" y="301598"/>
                  </a:lnTo>
                  <a:close/>
                  <a:moveTo>
                    <a:pt x="59261" y="241278"/>
                  </a:moveTo>
                  <a:cubicBezTo>
                    <a:pt x="65082" y="235987"/>
                    <a:pt x="68256" y="228579"/>
                    <a:pt x="68256" y="220643"/>
                  </a:cubicBezTo>
                  <a:lnTo>
                    <a:pt x="68256" y="209531"/>
                  </a:lnTo>
                  <a:cubicBezTo>
                    <a:pt x="68256" y="193658"/>
                    <a:pt x="55557" y="180959"/>
                    <a:pt x="39684" y="180959"/>
                  </a:cubicBezTo>
                  <a:cubicBezTo>
                    <a:pt x="23810" y="180959"/>
                    <a:pt x="11111" y="193658"/>
                    <a:pt x="11111" y="209531"/>
                  </a:cubicBezTo>
                  <a:lnTo>
                    <a:pt x="11111" y="220643"/>
                  </a:lnTo>
                  <a:cubicBezTo>
                    <a:pt x="11111" y="228579"/>
                    <a:pt x="14815" y="235987"/>
                    <a:pt x="20106" y="241278"/>
                  </a:cubicBezTo>
                  <a:cubicBezTo>
                    <a:pt x="7937" y="248157"/>
                    <a:pt x="0" y="260856"/>
                    <a:pt x="0" y="275142"/>
                  </a:cubicBezTo>
                  <a:lnTo>
                    <a:pt x="0" y="307947"/>
                  </a:lnTo>
                  <a:cubicBezTo>
                    <a:pt x="0" y="311651"/>
                    <a:pt x="2646" y="314297"/>
                    <a:pt x="6349" y="314297"/>
                  </a:cubicBezTo>
                  <a:lnTo>
                    <a:pt x="73018" y="314297"/>
                  </a:lnTo>
                  <a:cubicBezTo>
                    <a:pt x="76722" y="314297"/>
                    <a:pt x="79368" y="311651"/>
                    <a:pt x="79368" y="307947"/>
                  </a:cubicBezTo>
                  <a:lnTo>
                    <a:pt x="79368" y="275142"/>
                  </a:lnTo>
                  <a:cubicBezTo>
                    <a:pt x="79368" y="260856"/>
                    <a:pt x="70902" y="248157"/>
                    <a:pt x="59261" y="241278"/>
                  </a:cubicBezTo>
                  <a:close/>
                  <a:moveTo>
                    <a:pt x="24339" y="220643"/>
                  </a:moveTo>
                  <a:lnTo>
                    <a:pt x="24339" y="209531"/>
                  </a:lnTo>
                  <a:cubicBezTo>
                    <a:pt x="24339" y="201065"/>
                    <a:pt x="31218" y="194187"/>
                    <a:pt x="39684" y="194187"/>
                  </a:cubicBezTo>
                  <a:cubicBezTo>
                    <a:pt x="48150" y="194187"/>
                    <a:pt x="55028" y="201065"/>
                    <a:pt x="55028" y="209531"/>
                  </a:cubicBezTo>
                  <a:lnTo>
                    <a:pt x="55028" y="220643"/>
                  </a:lnTo>
                  <a:cubicBezTo>
                    <a:pt x="55028" y="229109"/>
                    <a:pt x="48150" y="235987"/>
                    <a:pt x="39684" y="235987"/>
                  </a:cubicBezTo>
                  <a:cubicBezTo>
                    <a:pt x="31218" y="235987"/>
                    <a:pt x="24339" y="229109"/>
                    <a:pt x="24339" y="220643"/>
                  </a:cubicBezTo>
                  <a:close/>
                  <a:moveTo>
                    <a:pt x="66140" y="301598"/>
                  </a:moveTo>
                  <a:lnTo>
                    <a:pt x="13228" y="301598"/>
                  </a:lnTo>
                  <a:lnTo>
                    <a:pt x="13228" y="275142"/>
                  </a:lnTo>
                  <a:cubicBezTo>
                    <a:pt x="13228" y="260326"/>
                    <a:pt x="24869" y="248686"/>
                    <a:pt x="39684" y="248686"/>
                  </a:cubicBezTo>
                  <a:cubicBezTo>
                    <a:pt x="54499" y="248686"/>
                    <a:pt x="66140" y="260326"/>
                    <a:pt x="66140" y="275142"/>
                  </a:cubicBezTo>
                  <a:lnTo>
                    <a:pt x="66140" y="301598"/>
                  </a:lnTo>
                  <a:close/>
                  <a:moveTo>
                    <a:pt x="104237" y="96829"/>
                  </a:moveTo>
                  <a:cubicBezTo>
                    <a:pt x="104237" y="100533"/>
                    <a:pt x="101591" y="103178"/>
                    <a:pt x="97887" y="103178"/>
                  </a:cubicBezTo>
                  <a:lnTo>
                    <a:pt x="43917" y="103178"/>
                  </a:lnTo>
                  <a:lnTo>
                    <a:pt x="43917" y="157148"/>
                  </a:lnTo>
                  <a:cubicBezTo>
                    <a:pt x="43917" y="160852"/>
                    <a:pt x="41271" y="163498"/>
                    <a:pt x="37567" y="163498"/>
                  </a:cubicBezTo>
                  <a:cubicBezTo>
                    <a:pt x="33863" y="163498"/>
                    <a:pt x="31218" y="160852"/>
                    <a:pt x="31218" y="157148"/>
                  </a:cubicBezTo>
                  <a:lnTo>
                    <a:pt x="31218" y="96829"/>
                  </a:lnTo>
                  <a:cubicBezTo>
                    <a:pt x="31218" y="93125"/>
                    <a:pt x="33863" y="90479"/>
                    <a:pt x="37567" y="90479"/>
                  </a:cubicBezTo>
                  <a:lnTo>
                    <a:pt x="97887" y="90479"/>
                  </a:lnTo>
                  <a:cubicBezTo>
                    <a:pt x="101062" y="90479"/>
                    <a:pt x="104237" y="93654"/>
                    <a:pt x="104237" y="96829"/>
                  </a:cubicBezTo>
                  <a:close/>
                  <a:moveTo>
                    <a:pt x="271967" y="103707"/>
                  </a:moveTo>
                  <a:lnTo>
                    <a:pt x="217997" y="103707"/>
                  </a:lnTo>
                  <a:cubicBezTo>
                    <a:pt x="214293" y="103707"/>
                    <a:pt x="211648" y="101062"/>
                    <a:pt x="211648" y="97358"/>
                  </a:cubicBezTo>
                  <a:cubicBezTo>
                    <a:pt x="211648" y="93654"/>
                    <a:pt x="214293" y="91008"/>
                    <a:pt x="217997" y="91008"/>
                  </a:cubicBezTo>
                  <a:lnTo>
                    <a:pt x="278316" y="91008"/>
                  </a:lnTo>
                  <a:cubicBezTo>
                    <a:pt x="279904" y="91008"/>
                    <a:pt x="281491" y="91538"/>
                    <a:pt x="283079" y="93125"/>
                  </a:cubicBezTo>
                  <a:cubicBezTo>
                    <a:pt x="284137" y="94183"/>
                    <a:pt x="285195" y="95771"/>
                    <a:pt x="285195" y="97887"/>
                  </a:cubicBezTo>
                  <a:lnTo>
                    <a:pt x="285195" y="158207"/>
                  </a:lnTo>
                  <a:cubicBezTo>
                    <a:pt x="285195" y="161910"/>
                    <a:pt x="282549" y="164556"/>
                    <a:pt x="278846" y="164556"/>
                  </a:cubicBezTo>
                  <a:cubicBezTo>
                    <a:pt x="275142" y="164556"/>
                    <a:pt x="272496" y="161910"/>
                    <a:pt x="272496" y="158207"/>
                  </a:cubicBezTo>
                  <a:lnTo>
                    <a:pt x="272496" y="103707"/>
                  </a:ln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CH" sz="800" dirty="0">
                <a:solidFill>
                  <a:schemeClr val="dk1"/>
                </a:solidFill>
                <a:latin typeface="Calibri"/>
                <a:ea typeface="Calibri"/>
                <a:cs typeface="Calibri"/>
                <a:sym typeface="Calibri"/>
              </a:endParaRPr>
            </a:p>
          </p:txBody>
        </p:sp>
        <p:cxnSp>
          <p:nvCxnSpPr>
            <p:cNvPr id="7" name="Gerader Verbinder 6">
              <a:extLst>
                <a:ext uri="{FF2B5EF4-FFF2-40B4-BE49-F238E27FC236}">
                  <a16:creationId xmlns:a16="http://schemas.microsoft.com/office/drawing/2014/main" id="{61F45135-924C-40E5-A49C-4ACE69F8A4A2}"/>
                </a:ext>
              </a:extLst>
            </p:cNvPr>
            <p:cNvCxnSpPr>
              <a:cxnSpLocks/>
            </p:cNvCxnSpPr>
            <p:nvPr/>
          </p:nvCxnSpPr>
          <p:spPr>
            <a:xfrm>
              <a:off x="8838678" y="4837188"/>
              <a:ext cx="137642" cy="0"/>
            </a:xfrm>
            <a:prstGeom prst="line">
              <a:avLst/>
            </a:prstGeom>
            <a:ln w="2286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itel 1">
            <a:extLst>
              <a:ext uri="{FF2B5EF4-FFF2-40B4-BE49-F238E27FC236}">
                <a16:creationId xmlns:a16="http://schemas.microsoft.com/office/drawing/2014/main" id="{CE39C8ED-42E3-441A-B0E8-299738502F31}"/>
              </a:ext>
            </a:extLst>
          </p:cNvPr>
          <p:cNvSpPr>
            <a:spLocks noGrp="1"/>
          </p:cNvSpPr>
          <p:nvPr>
            <p:ph type="title"/>
          </p:nvPr>
        </p:nvSpPr>
        <p:spPr>
          <a:xfrm>
            <a:off x="469234" y="489005"/>
            <a:ext cx="11161240" cy="1008112"/>
          </a:xfrm>
        </p:spPr>
        <p:txBody>
          <a:bodyPr vert="horz"/>
          <a:lstStyle/>
          <a:p>
            <a:r>
              <a:rPr lang="it-CH" dirty="0"/>
              <a:t>Valuta WIR</a:t>
            </a:r>
            <a:br>
              <a:rPr lang="it-CH" dirty="0"/>
            </a:br>
            <a:r>
              <a:rPr lang="it-CH" sz="2000" b="0" dirty="0">
                <a:latin typeface="+mn-lt"/>
              </a:rPr>
              <a:t>89 anni di successo per le PMI in Svizzera</a:t>
            </a:r>
            <a:endParaRPr lang="it-CH" b="0" dirty="0"/>
          </a:p>
        </p:txBody>
      </p:sp>
    </p:spTree>
    <p:extLst>
      <p:ext uri="{BB962C8B-B14F-4D97-AF65-F5344CB8AC3E}">
        <p14:creationId xmlns:p14="http://schemas.microsoft.com/office/powerpoint/2010/main" val="356553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Gerade Verbindung 126">
            <a:extLst>
              <a:ext uri="{FF2B5EF4-FFF2-40B4-BE49-F238E27FC236}">
                <a16:creationId xmlns:a16="http://schemas.microsoft.com/office/drawing/2014/main" id="{3C6CA4F6-EA08-4CC8-8BB5-4E56A525FC66}"/>
              </a:ext>
            </a:extLst>
          </p:cNvPr>
          <p:cNvCxnSpPr>
            <a:cxnSpLocks/>
          </p:cNvCxnSpPr>
          <p:nvPr/>
        </p:nvCxnSpPr>
        <p:spPr>
          <a:xfrm flipV="1">
            <a:off x="839416" y="5012595"/>
            <a:ext cx="5880654" cy="581"/>
          </a:xfrm>
          <a:prstGeom prst="line">
            <a:avLst/>
          </a:prstGeom>
          <a:ln w="50800">
            <a:solidFill>
              <a:srgbClr val="62889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echteck 69">
            <a:extLst>
              <a:ext uri="{FF2B5EF4-FFF2-40B4-BE49-F238E27FC236}">
                <a16:creationId xmlns:a16="http://schemas.microsoft.com/office/drawing/2014/main" id="{B0773B14-EBE0-4D16-9711-16ABAECB9491}"/>
              </a:ext>
            </a:extLst>
          </p:cNvPr>
          <p:cNvSpPr/>
          <p:nvPr/>
        </p:nvSpPr>
        <p:spPr bwMode="auto">
          <a:xfrm>
            <a:off x="4178733" y="5124700"/>
            <a:ext cx="2565339" cy="307776"/>
          </a:xfrm>
          <a:prstGeom prst="rect">
            <a:avLst/>
          </a:prstGeom>
          <a:solidFill>
            <a:srgbClr val="62889D"/>
          </a:solidFill>
          <a:ln w="25400" cap="flat" cmpd="sng" algn="ctr">
            <a:noFill/>
            <a:prstDash val="solid"/>
            <a:miter lim="0"/>
            <a:headEnd type="none" w="med" len="med"/>
            <a:tailEnd type="none" w="med" len="med"/>
          </a:ln>
          <a:effectLst/>
        </p:spPr>
        <p:txBody>
          <a:bodyPr vert="horz" wrap="square" lIns="25400" tIns="25400" rIns="25400" bIns="25400" numCol="1" rtlCol="0" anchor="ctr" anchorCtr="0" compatLnSpc="1">
            <a:prstTxWarp prst="textNoShape">
              <a:avLst/>
            </a:prstTxWarp>
          </a:bodyPr>
          <a:lstStyle/>
          <a:p>
            <a:pPr marL="114300" defTabSz="412750" fontAlgn="base" hangingPunct="0">
              <a:spcBef>
                <a:spcPct val="0"/>
              </a:spcBef>
              <a:spcAft>
                <a:spcPct val="0"/>
              </a:spcAft>
            </a:pPr>
            <a:r>
              <a:rPr lang="it-CH" dirty="0">
                <a:solidFill>
                  <a:schemeClr val="bg1"/>
                </a:solidFill>
                <a:latin typeface="+mj-lt"/>
                <a:ea typeface="ＭＳ Ｐゴシック" charset="0"/>
                <a:cs typeface="Helvetica Light" charset="0"/>
                <a:sym typeface="Helvetica Light" charset="0"/>
              </a:rPr>
              <a:t>Aumento del fatturato</a:t>
            </a:r>
          </a:p>
        </p:txBody>
      </p:sp>
      <p:sp>
        <p:nvSpPr>
          <p:cNvPr id="71" name="Rechteck 70">
            <a:extLst>
              <a:ext uri="{FF2B5EF4-FFF2-40B4-BE49-F238E27FC236}">
                <a16:creationId xmlns:a16="http://schemas.microsoft.com/office/drawing/2014/main" id="{43F37A1F-AB7E-4D64-B2F1-1AFB5BDFD0F9}"/>
              </a:ext>
            </a:extLst>
          </p:cNvPr>
          <p:cNvSpPr/>
          <p:nvPr/>
        </p:nvSpPr>
        <p:spPr bwMode="auto">
          <a:xfrm>
            <a:off x="839416" y="5119957"/>
            <a:ext cx="2779718" cy="321761"/>
          </a:xfrm>
          <a:prstGeom prst="rect">
            <a:avLst/>
          </a:prstGeom>
          <a:solidFill>
            <a:srgbClr val="62889D"/>
          </a:solidFill>
          <a:ln w="25400" cap="flat" cmpd="sng" algn="ctr">
            <a:noFill/>
            <a:prstDash val="solid"/>
            <a:miter lim="0"/>
            <a:headEnd type="none" w="med" len="med"/>
            <a:tailEnd type="none" w="med" len="med"/>
          </a:ln>
          <a:effectLst/>
        </p:spPr>
        <p:txBody>
          <a:bodyPr vert="horz" wrap="square" lIns="25400" tIns="25400" rIns="25400" bIns="25400" numCol="1" rtlCol="0" anchor="ctr" anchorCtr="0" compatLnSpc="1">
            <a:prstTxWarp prst="textNoShape">
              <a:avLst/>
            </a:prstTxWarp>
          </a:bodyPr>
          <a:lstStyle/>
          <a:p>
            <a:pPr marL="114300" defTabSz="412750" fontAlgn="base" hangingPunct="0">
              <a:spcBef>
                <a:spcPct val="0"/>
              </a:spcBef>
              <a:spcAft>
                <a:spcPct val="0"/>
              </a:spcAft>
            </a:pPr>
            <a:r>
              <a:rPr lang="it-CH" dirty="0">
                <a:solidFill>
                  <a:schemeClr val="bg1"/>
                </a:solidFill>
                <a:latin typeface="+mj-lt"/>
                <a:ea typeface="ＭＳ Ｐゴシック" charset="0"/>
                <a:cs typeface="Helvetica Light" charset="0"/>
                <a:sym typeface="Helvetica Light" charset="0"/>
              </a:rPr>
              <a:t>Ottimizzazione stagionale</a:t>
            </a:r>
          </a:p>
        </p:txBody>
      </p:sp>
      <p:grpSp>
        <p:nvGrpSpPr>
          <p:cNvPr id="72" name="Gruppieren 71">
            <a:extLst>
              <a:ext uri="{FF2B5EF4-FFF2-40B4-BE49-F238E27FC236}">
                <a16:creationId xmlns:a16="http://schemas.microsoft.com/office/drawing/2014/main" id="{13AA9F2D-8B82-4175-B5B5-A5B26FC9FF80}"/>
              </a:ext>
            </a:extLst>
          </p:cNvPr>
          <p:cNvGrpSpPr/>
          <p:nvPr/>
        </p:nvGrpSpPr>
        <p:grpSpPr>
          <a:xfrm>
            <a:off x="623392" y="764704"/>
            <a:ext cx="6199978" cy="4176464"/>
            <a:chOff x="2697994" y="2321496"/>
            <a:chExt cx="12399955" cy="8352928"/>
          </a:xfrm>
        </p:grpSpPr>
        <p:graphicFrame>
          <p:nvGraphicFramePr>
            <p:cNvPr id="73" name="Diagramm 72">
              <a:extLst>
                <a:ext uri="{FF2B5EF4-FFF2-40B4-BE49-F238E27FC236}">
                  <a16:creationId xmlns:a16="http://schemas.microsoft.com/office/drawing/2014/main" id="{824F9BB9-DC87-4DE9-BFBE-C9D2A22CBC1F}"/>
                </a:ext>
              </a:extLst>
            </p:cNvPr>
            <p:cNvGraphicFramePr/>
            <p:nvPr/>
          </p:nvGraphicFramePr>
          <p:xfrm>
            <a:off x="2782955" y="2321496"/>
            <a:ext cx="12289365" cy="8352928"/>
          </p:xfrm>
          <a:graphic>
            <a:graphicData uri="http://schemas.openxmlformats.org/drawingml/2006/chart">
              <c:chart xmlns:c="http://schemas.openxmlformats.org/drawingml/2006/chart" xmlns:r="http://schemas.openxmlformats.org/officeDocument/2006/relationships" r:id="rId3"/>
            </a:graphicData>
          </a:graphic>
        </p:graphicFrame>
        <p:sp>
          <p:nvSpPr>
            <p:cNvPr id="74" name="Rechteck 73">
              <a:extLst>
                <a:ext uri="{FF2B5EF4-FFF2-40B4-BE49-F238E27FC236}">
                  <a16:creationId xmlns:a16="http://schemas.microsoft.com/office/drawing/2014/main" id="{9423C11E-AEA4-4316-A47D-D10CEAD09B3D}"/>
                </a:ext>
              </a:extLst>
            </p:cNvPr>
            <p:cNvSpPr/>
            <p:nvPr/>
          </p:nvSpPr>
          <p:spPr bwMode="auto">
            <a:xfrm>
              <a:off x="2697994" y="2393504"/>
              <a:ext cx="12399955" cy="1296144"/>
            </a:xfrm>
            <a:prstGeom prst="rect">
              <a:avLst/>
            </a:prstGeom>
            <a:solidFill>
              <a:schemeClr val="bg1"/>
            </a:solidFill>
            <a:ln w="25400" cap="flat" cmpd="sng" algn="ctr">
              <a:noFill/>
              <a:prstDash val="solid"/>
              <a:miter lim="0"/>
              <a:headEnd type="none" w="med" len="med"/>
              <a:tailEnd type="none" w="med" len="med"/>
            </a:ln>
            <a:effectLst/>
          </p:spPr>
          <p:txBody>
            <a:bodyPr vert="horz" wrap="square" lIns="25400" tIns="25400" rIns="25400" bIns="25400" numCol="1" rtlCol="0" anchor="ctr" anchorCtr="0" compatLnSpc="1">
              <a:prstTxWarp prst="textNoShape">
                <a:avLst/>
              </a:prstTxWarp>
            </a:bodyPr>
            <a:lstStyle/>
            <a:p>
              <a:pPr marL="114300" algn="ctr" defTabSz="412750" fontAlgn="base" hangingPunct="0">
                <a:spcBef>
                  <a:spcPct val="0"/>
                </a:spcBef>
                <a:spcAft>
                  <a:spcPct val="0"/>
                </a:spcAft>
              </a:pPr>
              <a:endParaRPr lang="it-CH" sz="2500" dirty="0">
                <a:solidFill>
                  <a:srgbClr val="000000"/>
                </a:solidFill>
                <a:latin typeface="Helvetica Light" charset="0"/>
                <a:ea typeface="ＭＳ Ｐゴシック" charset="0"/>
                <a:cs typeface="Helvetica Light" charset="0"/>
                <a:sym typeface="Helvetica Light" charset="0"/>
              </a:endParaRPr>
            </a:p>
          </p:txBody>
        </p:sp>
      </p:grpSp>
      <p:sp>
        <p:nvSpPr>
          <p:cNvPr id="75" name="Gleichschenkliges Dreieck 74">
            <a:extLst>
              <a:ext uri="{FF2B5EF4-FFF2-40B4-BE49-F238E27FC236}">
                <a16:creationId xmlns:a16="http://schemas.microsoft.com/office/drawing/2014/main" id="{48BF74D5-0CDD-4111-9505-2B69FBB35B1B}"/>
              </a:ext>
            </a:extLst>
          </p:cNvPr>
          <p:cNvSpPr/>
          <p:nvPr/>
        </p:nvSpPr>
        <p:spPr>
          <a:xfrm rot="16200000">
            <a:off x="5533692" y="3193821"/>
            <a:ext cx="3216358" cy="32322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2150" dirty="0">
              <a:latin typeface="HelveticaNeueLT Com 55 Roman" pitchFamily="34" charset="0"/>
            </a:endParaRPr>
          </a:p>
        </p:txBody>
      </p:sp>
      <p:sp>
        <p:nvSpPr>
          <p:cNvPr id="77" name="Diagonal liegende Ecken des Rechtecks abrunden 93">
            <a:extLst>
              <a:ext uri="{FF2B5EF4-FFF2-40B4-BE49-F238E27FC236}">
                <a16:creationId xmlns:a16="http://schemas.microsoft.com/office/drawing/2014/main" id="{6F7B093D-0B23-4894-8255-74822976EA00}"/>
              </a:ext>
            </a:extLst>
          </p:cNvPr>
          <p:cNvSpPr/>
          <p:nvPr/>
        </p:nvSpPr>
        <p:spPr>
          <a:xfrm rot="16200000">
            <a:off x="-1008071" y="2900427"/>
            <a:ext cx="3323882" cy="659123"/>
          </a:xfrm>
          <a:prstGeom prst="round2DiagRect">
            <a:avLst>
              <a:gd name="adj1" fmla="val 289"/>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79988" tIns="143997" rIns="121877" bIns="60937"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44569">
              <a:lnSpc>
                <a:spcPct val="90000"/>
              </a:lnSpc>
              <a:spcAft>
                <a:spcPct val="35000"/>
              </a:spcAft>
            </a:pPr>
            <a:r>
              <a:rPr lang="it-CH" sz="1350" dirty="0">
                <a:solidFill>
                  <a:srgbClr val="A5BB1A"/>
                </a:solidFill>
                <a:latin typeface="HelveticaNeueLT Com 55 Roman" pitchFamily="34" charset="0"/>
              </a:rPr>
              <a:t>Potenziale di fatturato</a:t>
            </a:r>
          </a:p>
        </p:txBody>
      </p:sp>
      <p:cxnSp>
        <p:nvCxnSpPr>
          <p:cNvPr id="78" name="Gerade Verbindung mit Pfeil 77">
            <a:extLst>
              <a:ext uri="{FF2B5EF4-FFF2-40B4-BE49-F238E27FC236}">
                <a16:creationId xmlns:a16="http://schemas.microsoft.com/office/drawing/2014/main" id="{F3EC4975-2365-4660-B32B-10BC6FB4CC77}"/>
              </a:ext>
            </a:extLst>
          </p:cNvPr>
          <p:cNvCxnSpPr/>
          <p:nvPr/>
        </p:nvCxnSpPr>
        <p:spPr>
          <a:xfrm>
            <a:off x="2394064" y="2288127"/>
            <a:ext cx="0" cy="624070"/>
          </a:xfrm>
          <a:prstGeom prst="straightConnector1">
            <a:avLst/>
          </a:prstGeom>
          <a:ln w="508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Gerade Verbindung mit Pfeil 78">
            <a:extLst>
              <a:ext uri="{FF2B5EF4-FFF2-40B4-BE49-F238E27FC236}">
                <a16:creationId xmlns:a16="http://schemas.microsoft.com/office/drawing/2014/main" id="{17B89FB1-8911-4416-8C27-74CF30AF8FB7}"/>
              </a:ext>
            </a:extLst>
          </p:cNvPr>
          <p:cNvCxnSpPr/>
          <p:nvPr/>
        </p:nvCxnSpPr>
        <p:spPr>
          <a:xfrm>
            <a:off x="4506299" y="1760069"/>
            <a:ext cx="0" cy="944964"/>
          </a:xfrm>
          <a:prstGeom prst="straightConnector1">
            <a:avLst/>
          </a:prstGeom>
          <a:ln w="508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hteck 80">
            <a:extLst>
              <a:ext uri="{FF2B5EF4-FFF2-40B4-BE49-F238E27FC236}">
                <a16:creationId xmlns:a16="http://schemas.microsoft.com/office/drawing/2014/main" id="{D9F2E650-2632-461A-9E04-9586011C2618}"/>
              </a:ext>
            </a:extLst>
          </p:cNvPr>
          <p:cNvSpPr/>
          <p:nvPr/>
        </p:nvSpPr>
        <p:spPr>
          <a:xfrm>
            <a:off x="732412" y="5562964"/>
            <a:ext cx="4211460" cy="954105"/>
          </a:xfrm>
          <a:prstGeom prst="rect">
            <a:avLst/>
          </a:prstGeom>
        </p:spPr>
        <p:txBody>
          <a:bodyPr wrap="square" lIns="121917" tIns="60959" rIns="121917" bIns="60959">
            <a:spAutoFit/>
          </a:bodyPr>
          <a:lstStyle/>
          <a:p>
            <a:pPr marL="228600" indent="-228600" defTabSz="1244569">
              <a:lnSpc>
                <a:spcPct val="90000"/>
              </a:lnSpc>
              <a:buFont typeface="Arial" panose="020B0604020202020204" pitchFamily="34" charset="0"/>
              <a:buChar char="•"/>
            </a:pPr>
            <a:r>
              <a:rPr lang="it-CH" sz="1500" dirty="0">
                <a:solidFill>
                  <a:schemeClr val="bg1">
                    <a:lumMod val="50000"/>
                  </a:schemeClr>
                </a:solidFill>
                <a:latin typeface="HelveticaNeueLT Com 55 Roman" pitchFamily="34" charset="0"/>
              </a:rPr>
              <a:t>Adattamento stagionale </a:t>
            </a:r>
            <a:br>
              <a:rPr lang="it-CH" sz="1500" dirty="0">
                <a:solidFill>
                  <a:schemeClr val="bg1">
                    <a:lumMod val="50000"/>
                  </a:schemeClr>
                </a:solidFill>
                <a:latin typeface="HelveticaNeueLT Com 55 Roman" pitchFamily="34" charset="0"/>
              </a:rPr>
            </a:br>
            <a:r>
              <a:rPr lang="it-CH" sz="1500" dirty="0">
                <a:solidFill>
                  <a:schemeClr val="bg1">
                    <a:lumMod val="50000"/>
                  </a:schemeClr>
                </a:solidFill>
                <a:latin typeface="HelveticaNeueLT Com 55 Roman" pitchFamily="34" charset="0"/>
              </a:rPr>
              <a:t>della quota di accettazione</a:t>
            </a:r>
          </a:p>
          <a:p>
            <a:pPr marL="228600" indent="-228600" defTabSz="1244569">
              <a:lnSpc>
                <a:spcPct val="90000"/>
              </a:lnSpc>
              <a:buFont typeface="Arial" panose="020B0604020202020204" pitchFamily="34" charset="0"/>
              <a:buChar char="•"/>
            </a:pPr>
            <a:r>
              <a:rPr lang="it-CH" sz="1500" dirty="0">
                <a:solidFill>
                  <a:schemeClr val="bg1">
                    <a:lumMod val="50000"/>
                  </a:schemeClr>
                </a:solidFill>
                <a:latin typeface="HelveticaNeueLT Com 55 Roman" pitchFamily="34" charset="0"/>
              </a:rPr>
              <a:t>Pubblicità mirata attraverso</a:t>
            </a:r>
            <a:br>
              <a:rPr lang="it-CH" sz="1500" dirty="0">
                <a:solidFill>
                  <a:schemeClr val="bg1">
                    <a:lumMod val="50000"/>
                  </a:schemeClr>
                </a:solidFill>
                <a:latin typeface="HelveticaNeueLT Com 55 Roman" pitchFamily="34" charset="0"/>
              </a:rPr>
            </a:br>
            <a:r>
              <a:rPr lang="it-CH" sz="1500" dirty="0">
                <a:solidFill>
                  <a:schemeClr val="bg1">
                    <a:lumMod val="50000"/>
                  </a:schemeClr>
                </a:solidFill>
                <a:latin typeface="HelveticaNeueLT Com 55 Roman" pitchFamily="34" charset="0"/>
              </a:rPr>
              <a:t>le piattaforme WIR</a:t>
            </a:r>
          </a:p>
        </p:txBody>
      </p:sp>
      <p:sp>
        <p:nvSpPr>
          <p:cNvPr id="82" name="Rechteck 81">
            <a:extLst>
              <a:ext uri="{FF2B5EF4-FFF2-40B4-BE49-F238E27FC236}">
                <a16:creationId xmlns:a16="http://schemas.microsoft.com/office/drawing/2014/main" id="{F7309DA7-783B-4161-B05B-C5E2E5449BA9}"/>
              </a:ext>
            </a:extLst>
          </p:cNvPr>
          <p:cNvSpPr/>
          <p:nvPr/>
        </p:nvSpPr>
        <p:spPr>
          <a:xfrm>
            <a:off x="4276290" y="5561510"/>
            <a:ext cx="3475894" cy="954105"/>
          </a:xfrm>
          <a:prstGeom prst="rect">
            <a:avLst/>
          </a:prstGeom>
        </p:spPr>
        <p:txBody>
          <a:bodyPr wrap="square" lIns="121917" tIns="60959" rIns="121917" bIns="60959">
            <a:spAutoFit/>
          </a:bodyPr>
          <a:lstStyle/>
          <a:p>
            <a:pPr marL="228600" indent="-228600" defTabSz="1244569">
              <a:lnSpc>
                <a:spcPct val="90000"/>
              </a:lnSpc>
              <a:buFont typeface="Arial" panose="020B0604020202020204" pitchFamily="34" charset="0"/>
              <a:buChar char="•"/>
            </a:pPr>
            <a:r>
              <a:rPr lang="it-CH" sz="1500" dirty="0">
                <a:solidFill>
                  <a:schemeClr val="bg1">
                    <a:lumMod val="50000"/>
                  </a:schemeClr>
                </a:solidFill>
                <a:latin typeface="HelveticaNeueLT Com 55 Roman" pitchFamily="34" charset="0"/>
              </a:rPr>
              <a:t>Adattamento della quota di accettazione</a:t>
            </a:r>
          </a:p>
          <a:p>
            <a:pPr marL="228600" indent="-228600" defTabSz="1244569">
              <a:lnSpc>
                <a:spcPct val="90000"/>
              </a:lnSpc>
              <a:buFont typeface="Arial" panose="020B0604020202020204" pitchFamily="34" charset="0"/>
              <a:buChar char="•"/>
            </a:pPr>
            <a:r>
              <a:rPr lang="it-CH" sz="1500" dirty="0">
                <a:solidFill>
                  <a:schemeClr val="bg1">
                    <a:lumMod val="50000"/>
                  </a:schemeClr>
                </a:solidFill>
                <a:latin typeface="HelveticaNeueLT Com 55 Roman" pitchFamily="34" charset="0"/>
              </a:rPr>
              <a:t>Promozione WIR</a:t>
            </a:r>
          </a:p>
          <a:p>
            <a:pPr marL="228600" indent="-228600" defTabSz="1244569">
              <a:lnSpc>
                <a:spcPct val="90000"/>
              </a:lnSpc>
              <a:buFont typeface="Arial" panose="020B0604020202020204" pitchFamily="34" charset="0"/>
              <a:buChar char="•"/>
            </a:pPr>
            <a:r>
              <a:rPr lang="it-CH" sz="1500" dirty="0">
                <a:solidFill>
                  <a:schemeClr val="bg1">
                    <a:lumMod val="50000"/>
                  </a:schemeClr>
                </a:solidFill>
                <a:latin typeface="HelveticaNeueLT Com 55 Roman" pitchFamily="34" charset="0"/>
              </a:rPr>
              <a:t>Pubblicità WIR</a:t>
            </a:r>
          </a:p>
        </p:txBody>
      </p:sp>
      <p:grpSp>
        <p:nvGrpSpPr>
          <p:cNvPr id="85" name="Gruppieren 84">
            <a:extLst>
              <a:ext uri="{FF2B5EF4-FFF2-40B4-BE49-F238E27FC236}">
                <a16:creationId xmlns:a16="http://schemas.microsoft.com/office/drawing/2014/main" id="{3BCE41DE-C0B0-4996-BB82-B53EF34F14DD}"/>
              </a:ext>
            </a:extLst>
          </p:cNvPr>
          <p:cNvGrpSpPr/>
          <p:nvPr/>
        </p:nvGrpSpPr>
        <p:grpSpPr>
          <a:xfrm>
            <a:off x="8095765" y="4213048"/>
            <a:ext cx="2626307" cy="2095689"/>
            <a:chOff x="6526670" y="2895785"/>
            <a:chExt cx="1969730" cy="1816515"/>
          </a:xfrm>
        </p:grpSpPr>
        <p:sp>
          <p:nvSpPr>
            <p:cNvPr id="86" name="Rechteck 85">
              <a:extLst>
                <a:ext uri="{FF2B5EF4-FFF2-40B4-BE49-F238E27FC236}">
                  <a16:creationId xmlns:a16="http://schemas.microsoft.com/office/drawing/2014/main" id="{182F2684-4BE7-459D-8535-290F8B842DDB}"/>
                </a:ext>
              </a:extLst>
            </p:cNvPr>
            <p:cNvSpPr/>
            <p:nvPr/>
          </p:nvSpPr>
          <p:spPr>
            <a:xfrm rot="16200000">
              <a:off x="7171520" y="3464653"/>
              <a:ext cx="1380110" cy="242374"/>
            </a:xfrm>
            <a:prstGeom prst="rect">
              <a:avLst/>
            </a:prstGeom>
          </p:spPr>
          <p:txBody>
            <a:bodyPr wrap="square">
              <a:spAutoFit/>
            </a:bodyPr>
            <a:lstStyle/>
            <a:p>
              <a:pPr algn="r" defTabSz="1244569"/>
              <a:r>
                <a:rPr lang="it-CH" sz="1500" dirty="0">
                  <a:solidFill>
                    <a:schemeClr val="bg1">
                      <a:lumMod val="50000"/>
                    </a:schemeClr>
                  </a:solidFill>
                  <a:latin typeface="HelveticaNeueLT Com 55 Roman" pitchFamily="34" charset="0"/>
                </a:rPr>
                <a:t>Pubblicità WIR</a:t>
              </a:r>
            </a:p>
          </p:txBody>
        </p:sp>
        <p:sp>
          <p:nvSpPr>
            <p:cNvPr id="87" name="Rechteck 86">
              <a:extLst>
                <a:ext uri="{FF2B5EF4-FFF2-40B4-BE49-F238E27FC236}">
                  <a16:creationId xmlns:a16="http://schemas.microsoft.com/office/drawing/2014/main" id="{CD83A7CE-D5D1-4A74-A495-CE105C6B173C}"/>
                </a:ext>
              </a:extLst>
            </p:cNvPr>
            <p:cNvSpPr/>
            <p:nvPr/>
          </p:nvSpPr>
          <p:spPr>
            <a:xfrm rot="16200000">
              <a:off x="5826162" y="3596294"/>
              <a:ext cx="1816514" cy="415498"/>
            </a:xfrm>
            <a:prstGeom prst="rect">
              <a:avLst/>
            </a:prstGeom>
          </p:spPr>
          <p:txBody>
            <a:bodyPr wrap="square">
              <a:spAutoFit/>
            </a:bodyPr>
            <a:lstStyle/>
            <a:p>
              <a:pPr algn="r" defTabSz="1244569"/>
              <a:r>
                <a:rPr lang="it-CH" sz="1500" dirty="0">
                  <a:solidFill>
                    <a:schemeClr val="bg1">
                      <a:lumMod val="50000"/>
                    </a:schemeClr>
                  </a:solidFill>
                  <a:latin typeface="HelveticaNeueLT Com 55 Roman" pitchFamily="34" charset="0"/>
                </a:rPr>
                <a:t>Quota di accettazione WIR</a:t>
              </a:r>
            </a:p>
          </p:txBody>
        </p:sp>
        <p:sp>
          <p:nvSpPr>
            <p:cNvPr id="88" name="Rechteck 87">
              <a:extLst>
                <a:ext uri="{FF2B5EF4-FFF2-40B4-BE49-F238E27FC236}">
                  <a16:creationId xmlns:a16="http://schemas.microsoft.com/office/drawing/2014/main" id="{23D3E634-7722-48FF-8663-B571A318D69A}"/>
                </a:ext>
              </a:extLst>
            </p:cNvPr>
            <p:cNvSpPr/>
            <p:nvPr/>
          </p:nvSpPr>
          <p:spPr>
            <a:xfrm rot="16200000">
              <a:off x="6630094" y="3307451"/>
              <a:ext cx="1238826" cy="415498"/>
            </a:xfrm>
            <a:prstGeom prst="rect">
              <a:avLst/>
            </a:prstGeom>
          </p:spPr>
          <p:txBody>
            <a:bodyPr wrap="square">
              <a:spAutoFit/>
            </a:bodyPr>
            <a:lstStyle/>
            <a:p>
              <a:pPr algn="r" defTabSz="1244569"/>
              <a:r>
                <a:rPr lang="it-CH" sz="1500" dirty="0">
                  <a:solidFill>
                    <a:schemeClr val="bg1">
                      <a:lumMod val="50000"/>
                    </a:schemeClr>
                  </a:solidFill>
                  <a:latin typeface="HelveticaNeueLT Com 55 Roman" pitchFamily="34" charset="0"/>
                </a:rPr>
                <a:t>Promozione WIR</a:t>
              </a:r>
            </a:p>
          </p:txBody>
        </p:sp>
        <p:sp>
          <p:nvSpPr>
            <p:cNvPr id="89" name="Rechteck 88">
              <a:extLst>
                <a:ext uri="{FF2B5EF4-FFF2-40B4-BE49-F238E27FC236}">
                  <a16:creationId xmlns:a16="http://schemas.microsoft.com/office/drawing/2014/main" id="{9C4E1EE5-1DFF-42D2-BF4A-67A70A822E6E}"/>
                </a:ext>
              </a:extLst>
            </p:cNvPr>
            <p:cNvSpPr/>
            <p:nvPr/>
          </p:nvSpPr>
          <p:spPr>
            <a:xfrm rot="16200000">
              <a:off x="7529119" y="3620693"/>
              <a:ext cx="1692188" cy="242374"/>
            </a:xfrm>
            <a:prstGeom prst="rect">
              <a:avLst/>
            </a:prstGeom>
          </p:spPr>
          <p:txBody>
            <a:bodyPr wrap="square">
              <a:spAutoFit/>
            </a:bodyPr>
            <a:lstStyle/>
            <a:p>
              <a:pPr algn="r" defTabSz="1244569"/>
              <a:r>
                <a:rPr lang="it-CH" sz="1500" dirty="0">
                  <a:solidFill>
                    <a:schemeClr val="bg1">
                      <a:lumMod val="50000"/>
                    </a:schemeClr>
                  </a:solidFill>
                  <a:latin typeface="HelveticaNeueLT Com 55 Roman" pitchFamily="34" charset="0"/>
                </a:rPr>
                <a:t>Reti</a:t>
              </a:r>
            </a:p>
          </p:txBody>
        </p:sp>
      </p:grpSp>
      <p:grpSp>
        <p:nvGrpSpPr>
          <p:cNvPr id="90" name="Gruppieren 89">
            <a:extLst>
              <a:ext uri="{FF2B5EF4-FFF2-40B4-BE49-F238E27FC236}">
                <a16:creationId xmlns:a16="http://schemas.microsoft.com/office/drawing/2014/main" id="{02E3E606-B97E-4D33-8CDA-0F24DD088894}"/>
              </a:ext>
            </a:extLst>
          </p:cNvPr>
          <p:cNvGrpSpPr/>
          <p:nvPr/>
        </p:nvGrpSpPr>
        <p:grpSpPr>
          <a:xfrm>
            <a:off x="7782661" y="2067505"/>
            <a:ext cx="3312368" cy="1952255"/>
            <a:chOff x="6336196" y="1635646"/>
            <a:chExt cx="2340260" cy="1464191"/>
          </a:xfrm>
        </p:grpSpPr>
        <p:grpSp>
          <p:nvGrpSpPr>
            <p:cNvPr id="91" name="Gruppieren 90">
              <a:extLst>
                <a:ext uri="{FF2B5EF4-FFF2-40B4-BE49-F238E27FC236}">
                  <a16:creationId xmlns:a16="http://schemas.microsoft.com/office/drawing/2014/main" id="{1D5A4FAE-E0ED-44A0-AE60-7EA7A30002C0}"/>
                </a:ext>
              </a:extLst>
            </p:cNvPr>
            <p:cNvGrpSpPr/>
            <p:nvPr/>
          </p:nvGrpSpPr>
          <p:grpSpPr>
            <a:xfrm>
              <a:off x="6734417" y="1707654"/>
              <a:ext cx="1559206" cy="1325168"/>
              <a:chOff x="6734417" y="1534614"/>
              <a:chExt cx="1559206" cy="1325168"/>
            </a:xfrm>
          </p:grpSpPr>
          <p:cxnSp>
            <p:nvCxnSpPr>
              <p:cNvPr id="93" name="Gerade Verbindung 10">
                <a:extLst>
                  <a:ext uri="{FF2B5EF4-FFF2-40B4-BE49-F238E27FC236}">
                    <a16:creationId xmlns:a16="http://schemas.microsoft.com/office/drawing/2014/main" id="{DD60087A-E4F1-4E9A-A057-2C4A7DF0519F}"/>
                  </a:ext>
                </a:extLst>
              </p:cNvPr>
              <p:cNvCxnSpPr/>
              <p:nvPr/>
            </p:nvCxnSpPr>
            <p:spPr>
              <a:xfrm>
                <a:off x="6734417" y="1545001"/>
                <a:ext cx="1" cy="1314781"/>
              </a:xfrm>
              <a:prstGeom prst="line">
                <a:avLst/>
              </a:prstGeom>
              <a:ln w="63500">
                <a:solidFill>
                  <a:srgbClr val="62889D"/>
                </a:solidFill>
                <a:tailEnd type="none" w="lg" len="med"/>
              </a:ln>
            </p:spPr>
            <p:style>
              <a:lnRef idx="1">
                <a:schemeClr val="accent1"/>
              </a:lnRef>
              <a:fillRef idx="0">
                <a:schemeClr val="accent1"/>
              </a:fillRef>
              <a:effectRef idx="0">
                <a:schemeClr val="accent1"/>
              </a:effectRef>
              <a:fontRef idx="minor">
                <a:schemeClr val="tx1"/>
              </a:fontRef>
            </p:style>
          </p:cxnSp>
          <p:cxnSp>
            <p:nvCxnSpPr>
              <p:cNvPr id="94" name="Gerade Verbindung 128">
                <a:extLst>
                  <a:ext uri="{FF2B5EF4-FFF2-40B4-BE49-F238E27FC236}">
                    <a16:creationId xmlns:a16="http://schemas.microsoft.com/office/drawing/2014/main" id="{41A0D7A6-BFBD-44BD-B964-58CDB984A966}"/>
                  </a:ext>
                </a:extLst>
              </p:cNvPr>
              <p:cNvCxnSpPr/>
              <p:nvPr/>
            </p:nvCxnSpPr>
            <p:spPr>
              <a:xfrm>
                <a:off x="7238475" y="1534614"/>
                <a:ext cx="0" cy="1325168"/>
              </a:xfrm>
              <a:prstGeom prst="line">
                <a:avLst/>
              </a:prstGeom>
              <a:ln w="63500">
                <a:solidFill>
                  <a:srgbClr val="62889D"/>
                </a:solidFill>
                <a:tailEnd type="none" w="lg" len="med"/>
              </a:ln>
            </p:spPr>
            <p:style>
              <a:lnRef idx="1">
                <a:schemeClr val="accent1"/>
              </a:lnRef>
              <a:fillRef idx="0">
                <a:schemeClr val="accent1"/>
              </a:fillRef>
              <a:effectRef idx="0">
                <a:schemeClr val="accent1"/>
              </a:effectRef>
              <a:fontRef idx="minor">
                <a:schemeClr val="tx1"/>
              </a:fontRef>
            </p:style>
          </p:cxnSp>
          <p:cxnSp>
            <p:nvCxnSpPr>
              <p:cNvPr id="95" name="Gerade Verbindung 130">
                <a:extLst>
                  <a:ext uri="{FF2B5EF4-FFF2-40B4-BE49-F238E27FC236}">
                    <a16:creationId xmlns:a16="http://schemas.microsoft.com/office/drawing/2014/main" id="{C147FA4B-CD6E-47EC-ABC0-5785BA548534}"/>
                  </a:ext>
                </a:extLst>
              </p:cNvPr>
              <p:cNvCxnSpPr/>
              <p:nvPr/>
            </p:nvCxnSpPr>
            <p:spPr>
              <a:xfrm>
                <a:off x="7789566" y="1543517"/>
                <a:ext cx="1" cy="1316265"/>
              </a:xfrm>
              <a:prstGeom prst="line">
                <a:avLst/>
              </a:prstGeom>
              <a:ln w="63500">
                <a:solidFill>
                  <a:srgbClr val="62889D"/>
                </a:solidFill>
                <a:tailEnd type="none" w="lg" len="med"/>
              </a:ln>
            </p:spPr>
            <p:style>
              <a:lnRef idx="1">
                <a:schemeClr val="accent1"/>
              </a:lnRef>
              <a:fillRef idx="0">
                <a:schemeClr val="accent1"/>
              </a:fillRef>
              <a:effectRef idx="0">
                <a:schemeClr val="accent1"/>
              </a:effectRef>
              <a:fontRef idx="minor">
                <a:schemeClr val="tx1"/>
              </a:fontRef>
            </p:style>
          </p:cxnSp>
          <p:cxnSp>
            <p:nvCxnSpPr>
              <p:cNvPr id="96" name="Gerade Verbindung 136">
                <a:extLst>
                  <a:ext uri="{FF2B5EF4-FFF2-40B4-BE49-F238E27FC236}">
                    <a16:creationId xmlns:a16="http://schemas.microsoft.com/office/drawing/2014/main" id="{2CC6C827-0A1F-4047-8C6C-08B23B5C4196}"/>
                  </a:ext>
                </a:extLst>
              </p:cNvPr>
              <p:cNvCxnSpPr/>
              <p:nvPr/>
            </p:nvCxnSpPr>
            <p:spPr>
              <a:xfrm>
                <a:off x="8293622" y="1543517"/>
                <a:ext cx="1" cy="1316265"/>
              </a:xfrm>
              <a:prstGeom prst="line">
                <a:avLst/>
              </a:prstGeom>
              <a:ln w="63500">
                <a:solidFill>
                  <a:srgbClr val="62889D"/>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92" name="Rechteck 91">
              <a:extLst>
                <a:ext uri="{FF2B5EF4-FFF2-40B4-BE49-F238E27FC236}">
                  <a16:creationId xmlns:a16="http://schemas.microsoft.com/office/drawing/2014/main" id="{AAFE8694-5020-49D8-A57F-F40FD6579DB6}"/>
                </a:ext>
              </a:extLst>
            </p:cNvPr>
            <p:cNvSpPr/>
            <p:nvPr/>
          </p:nvSpPr>
          <p:spPr>
            <a:xfrm>
              <a:off x="6336196" y="1635646"/>
              <a:ext cx="2340260" cy="1464191"/>
            </a:xfrm>
            <a:prstGeom prst="rect">
              <a:avLst/>
            </a:prstGeom>
            <a:noFill/>
            <a:ln w="12700">
              <a:solidFill>
                <a:srgbClr val="6288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sz="900" dirty="0"/>
            </a:p>
          </p:txBody>
        </p:sp>
      </p:grpSp>
      <p:sp>
        <p:nvSpPr>
          <p:cNvPr id="97" name="Rechteck 96">
            <a:extLst>
              <a:ext uri="{FF2B5EF4-FFF2-40B4-BE49-F238E27FC236}">
                <a16:creationId xmlns:a16="http://schemas.microsoft.com/office/drawing/2014/main" id="{E9B565E6-BC38-44CD-9431-31FEB42F7E7D}"/>
              </a:ext>
            </a:extLst>
          </p:cNvPr>
          <p:cNvSpPr/>
          <p:nvPr/>
        </p:nvSpPr>
        <p:spPr>
          <a:xfrm>
            <a:off x="7686652" y="1435461"/>
            <a:ext cx="3408379" cy="524757"/>
          </a:xfrm>
          <a:prstGeom prst="rect">
            <a:avLst/>
          </a:prstGeom>
        </p:spPr>
        <p:txBody>
          <a:bodyPr wrap="square" lIns="121917" tIns="60959" rIns="121917" bIns="60959">
            <a:spAutoFit/>
          </a:bodyPr>
          <a:lstStyle/>
          <a:p>
            <a:pPr defTabSz="1244569">
              <a:lnSpc>
                <a:spcPct val="90000"/>
              </a:lnSpc>
              <a:spcAft>
                <a:spcPct val="35000"/>
              </a:spcAft>
            </a:pPr>
            <a:r>
              <a:rPr lang="it-CH" sz="1450" b="1" dirty="0">
                <a:solidFill>
                  <a:schemeClr val="bg1">
                    <a:lumMod val="50000"/>
                  </a:schemeClr>
                </a:solidFill>
                <a:latin typeface="HelveticaNeueLT Com 55 Roman" pitchFamily="34" charset="0"/>
              </a:rPr>
              <a:t>Configurazione individuale per gestire le entrate in WIR</a:t>
            </a:r>
          </a:p>
        </p:txBody>
      </p:sp>
      <p:sp>
        <p:nvSpPr>
          <p:cNvPr id="98" name="Diagonal liegende Ecken des Rechtecks abrunden 108">
            <a:extLst>
              <a:ext uri="{FF2B5EF4-FFF2-40B4-BE49-F238E27FC236}">
                <a16:creationId xmlns:a16="http://schemas.microsoft.com/office/drawing/2014/main" id="{D7F8FD1A-3BD1-4EE0-B29C-2DB0DDA912F1}"/>
              </a:ext>
            </a:extLst>
          </p:cNvPr>
          <p:cNvSpPr/>
          <p:nvPr/>
        </p:nvSpPr>
        <p:spPr>
          <a:xfrm rot="5400000">
            <a:off x="8252385" y="2615872"/>
            <a:ext cx="189067" cy="264418"/>
          </a:xfrm>
          <a:prstGeom prst="round2DiagRect">
            <a:avLst>
              <a:gd name="adj1" fmla="val 28508"/>
              <a:gd name="adj2" fmla="val 0"/>
            </a:avLst>
          </a:prstGeom>
          <a:solidFill>
            <a:srgbClr val="6288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79988" tIns="143997" rIns="121877" bIns="60937"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44569">
              <a:lnSpc>
                <a:spcPct val="90000"/>
              </a:lnSpc>
              <a:spcAft>
                <a:spcPct val="35000"/>
              </a:spcAft>
            </a:pPr>
            <a:endParaRPr lang="it-CH" sz="1350" dirty="0">
              <a:solidFill>
                <a:srgbClr val="62889D"/>
              </a:solidFill>
              <a:latin typeface="HelveticaNeueLT Com 55 Roman" pitchFamily="34" charset="0"/>
            </a:endParaRPr>
          </a:p>
        </p:txBody>
      </p:sp>
      <p:sp>
        <p:nvSpPr>
          <p:cNvPr id="99" name="Diagonal liegende Ecken des Rechtecks abrunden 110">
            <a:extLst>
              <a:ext uri="{FF2B5EF4-FFF2-40B4-BE49-F238E27FC236}">
                <a16:creationId xmlns:a16="http://schemas.microsoft.com/office/drawing/2014/main" id="{D969C9E7-E61C-4A56-A20E-50F4E4645D6F}"/>
              </a:ext>
            </a:extLst>
          </p:cNvPr>
          <p:cNvSpPr/>
          <p:nvPr/>
        </p:nvSpPr>
        <p:spPr>
          <a:xfrm rot="5400000">
            <a:off x="8965198" y="2410043"/>
            <a:ext cx="189067" cy="264418"/>
          </a:xfrm>
          <a:prstGeom prst="round2DiagRect">
            <a:avLst>
              <a:gd name="adj1" fmla="val 28508"/>
              <a:gd name="adj2" fmla="val 0"/>
            </a:avLst>
          </a:prstGeom>
          <a:solidFill>
            <a:srgbClr val="6288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79988" tIns="143997" rIns="121877" bIns="60937"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44569">
              <a:lnSpc>
                <a:spcPct val="90000"/>
              </a:lnSpc>
              <a:spcAft>
                <a:spcPct val="35000"/>
              </a:spcAft>
            </a:pPr>
            <a:endParaRPr lang="it-CH" sz="1350" dirty="0">
              <a:solidFill>
                <a:srgbClr val="62889D"/>
              </a:solidFill>
              <a:latin typeface="HelveticaNeueLT Com 55 Roman" pitchFamily="34" charset="0"/>
            </a:endParaRPr>
          </a:p>
        </p:txBody>
      </p:sp>
      <p:sp>
        <p:nvSpPr>
          <p:cNvPr id="100" name="Diagonal liegende Ecken des Rechtecks abrunden 111">
            <a:extLst>
              <a:ext uri="{FF2B5EF4-FFF2-40B4-BE49-F238E27FC236}">
                <a16:creationId xmlns:a16="http://schemas.microsoft.com/office/drawing/2014/main" id="{1A9F704E-EEEA-45B2-B925-103FC0A49EA6}"/>
              </a:ext>
            </a:extLst>
          </p:cNvPr>
          <p:cNvSpPr/>
          <p:nvPr/>
        </p:nvSpPr>
        <p:spPr>
          <a:xfrm rot="5400000">
            <a:off x="9764164" y="3269616"/>
            <a:ext cx="189067" cy="264418"/>
          </a:xfrm>
          <a:prstGeom prst="round2DiagRect">
            <a:avLst>
              <a:gd name="adj1" fmla="val 28508"/>
              <a:gd name="adj2" fmla="val 0"/>
            </a:avLst>
          </a:prstGeom>
          <a:solidFill>
            <a:srgbClr val="6288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79988" tIns="143997" rIns="121877" bIns="60937"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44569">
              <a:lnSpc>
                <a:spcPct val="90000"/>
              </a:lnSpc>
              <a:spcAft>
                <a:spcPct val="35000"/>
              </a:spcAft>
            </a:pPr>
            <a:endParaRPr lang="it-CH" sz="1350" dirty="0">
              <a:solidFill>
                <a:srgbClr val="62889D"/>
              </a:solidFill>
              <a:latin typeface="HelveticaNeueLT Com 55 Roman" pitchFamily="34" charset="0"/>
            </a:endParaRPr>
          </a:p>
        </p:txBody>
      </p:sp>
      <p:sp>
        <p:nvSpPr>
          <p:cNvPr id="101" name="Diagonal liegende Ecken des Rechtecks abrunden 112">
            <a:extLst>
              <a:ext uri="{FF2B5EF4-FFF2-40B4-BE49-F238E27FC236}">
                <a16:creationId xmlns:a16="http://schemas.microsoft.com/office/drawing/2014/main" id="{373B0710-B6D4-40C9-B054-968BE65700AB}"/>
              </a:ext>
            </a:extLst>
          </p:cNvPr>
          <p:cNvSpPr/>
          <p:nvPr/>
        </p:nvSpPr>
        <p:spPr>
          <a:xfrm rot="5400000">
            <a:off x="10460630" y="2622345"/>
            <a:ext cx="189067" cy="264418"/>
          </a:xfrm>
          <a:prstGeom prst="round2DiagRect">
            <a:avLst>
              <a:gd name="adj1" fmla="val 28508"/>
              <a:gd name="adj2" fmla="val 0"/>
            </a:avLst>
          </a:prstGeom>
          <a:solidFill>
            <a:srgbClr val="6288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79988" tIns="143997" rIns="121877" bIns="60937"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244569">
              <a:lnSpc>
                <a:spcPct val="90000"/>
              </a:lnSpc>
              <a:spcAft>
                <a:spcPct val="35000"/>
              </a:spcAft>
            </a:pPr>
            <a:endParaRPr lang="it-CH" sz="1350" dirty="0">
              <a:solidFill>
                <a:srgbClr val="62889D"/>
              </a:solidFill>
              <a:latin typeface="HelveticaNeueLT Com 55 Roman" pitchFamily="34" charset="0"/>
            </a:endParaRPr>
          </a:p>
        </p:txBody>
      </p:sp>
      <p:cxnSp>
        <p:nvCxnSpPr>
          <p:cNvPr id="102" name="Gerade Verbindung 9">
            <a:extLst>
              <a:ext uri="{FF2B5EF4-FFF2-40B4-BE49-F238E27FC236}">
                <a16:creationId xmlns:a16="http://schemas.microsoft.com/office/drawing/2014/main" id="{381D802F-B8D4-4DF6-A2CA-AA2F252A821B}"/>
              </a:ext>
            </a:extLst>
          </p:cNvPr>
          <p:cNvCxnSpPr/>
          <p:nvPr/>
        </p:nvCxnSpPr>
        <p:spPr>
          <a:xfrm>
            <a:off x="7926677" y="3138029"/>
            <a:ext cx="0" cy="785720"/>
          </a:xfrm>
          <a:prstGeom prst="line">
            <a:avLst/>
          </a:prstGeom>
          <a:ln w="50800">
            <a:solidFill>
              <a:srgbClr val="62889D"/>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03" name="Gerade Verbindung 115">
            <a:extLst>
              <a:ext uri="{FF2B5EF4-FFF2-40B4-BE49-F238E27FC236}">
                <a16:creationId xmlns:a16="http://schemas.microsoft.com/office/drawing/2014/main" id="{C8A955FD-5214-4FCC-82B1-462DF1CFCE7E}"/>
              </a:ext>
            </a:extLst>
          </p:cNvPr>
          <p:cNvCxnSpPr/>
          <p:nvPr/>
        </p:nvCxnSpPr>
        <p:spPr>
          <a:xfrm flipV="1">
            <a:off x="7926677" y="2175387"/>
            <a:ext cx="0" cy="824380"/>
          </a:xfrm>
          <a:prstGeom prst="line">
            <a:avLst/>
          </a:prstGeom>
          <a:ln w="50800">
            <a:solidFill>
              <a:srgbClr val="62889D"/>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04" name="Gerade Verbindung 119">
            <a:extLst>
              <a:ext uri="{FF2B5EF4-FFF2-40B4-BE49-F238E27FC236}">
                <a16:creationId xmlns:a16="http://schemas.microsoft.com/office/drawing/2014/main" id="{348F5868-E28D-4298-A187-BB1705526339}"/>
              </a:ext>
            </a:extLst>
          </p:cNvPr>
          <p:cNvCxnSpPr>
            <a:cxnSpLocks/>
          </p:cNvCxnSpPr>
          <p:nvPr/>
        </p:nvCxnSpPr>
        <p:spPr>
          <a:xfrm flipV="1">
            <a:off x="549412" y="1547542"/>
            <a:ext cx="0" cy="615974"/>
          </a:xfrm>
          <a:prstGeom prst="line">
            <a:avLst/>
          </a:prstGeom>
          <a:ln w="50800">
            <a:solidFill>
              <a:srgbClr val="A5BB1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r Verbinder 107">
            <a:extLst>
              <a:ext uri="{FF2B5EF4-FFF2-40B4-BE49-F238E27FC236}">
                <a16:creationId xmlns:a16="http://schemas.microsoft.com/office/drawing/2014/main" id="{077DDD79-15E3-4DFF-8182-A0200B20AD99}"/>
              </a:ext>
            </a:extLst>
          </p:cNvPr>
          <p:cNvCxnSpPr>
            <a:cxnSpLocks/>
          </p:cNvCxnSpPr>
          <p:nvPr/>
        </p:nvCxnSpPr>
        <p:spPr>
          <a:xfrm>
            <a:off x="7926677" y="3080147"/>
            <a:ext cx="3072342" cy="0"/>
          </a:xfrm>
          <a:prstGeom prst="line">
            <a:avLst/>
          </a:prstGeom>
          <a:ln w="15875">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Gerade Verbindung 47">
            <a:extLst>
              <a:ext uri="{FF2B5EF4-FFF2-40B4-BE49-F238E27FC236}">
                <a16:creationId xmlns:a16="http://schemas.microsoft.com/office/drawing/2014/main" id="{98F0D688-5B46-494D-96E0-2D281D44E1C1}"/>
              </a:ext>
            </a:extLst>
          </p:cNvPr>
          <p:cNvCxnSpPr>
            <a:cxnSpLocks/>
          </p:cNvCxnSpPr>
          <p:nvPr/>
        </p:nvCxnSpPr>
        <p:spPr>
          <a:xfrm flipV="1">
            <a:off x="549412" y="3930407"/>
            <a:ext cx="1972" cy="688791"/>
          </a:xfrm>
          <a:prstGeom prst="line">
            <a:avLst/>
          </a:prstGeom>
          <a:ln w="50800">
            <a:solidFill>
              <a:srgbClr val="A5BB1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29EF48A-19D8-438A-BAB6-AABAEB1DF432}"/>
              </a:ext>
            </a:extLst>
          </p:cNvPr>
          <p:cNvSpPr txBox="1"/>
          <p:nvPr/>
        </p:nvSpPr>
        <p:spPr bwMode="auto">
          <a:xfrm>
            <a:off x="3359696" y="4891930"/>
            <a:ext cx="819037" cy="177983"/>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ctr">
              <a:spcAft>
                <a:spcPts val="800"/>
              </a:spcAft>
            </a:pPr>
            <a:r>
              <a:rPr lang="it-CH" sz="1400" dirty="0">
                <a:solidFill>
                  <a:srgbClr val="62889D"/>
                </a:solidFill>
                <a:latin typeface="+mj-lt"/>
              </a:rPr>
              <a:t>Tempo</a:t>
            </a:r>
          </a:p>
        </p:txBody>
      </p:sp>
      <p:sp>
        <p:nvSpPr>
          <p:cNvPr id="4" name="Ellipse 3">
            <a:extLst>
              <a:ext uri="{FF2B5EF4-FFF2-40B4-BE49-F238E27FC236}">
                <a16:creationId xmlns:a16="http://schemas.microsoft.com/office/drawing/2014/main" id="{A7400607-2E89-4EC2-81C5-5E4F2E0ED056}"/>
              </a:ext>
            </a:extLst>
          </p:cNvPr>
          <p:cNvSpPr/>
          <p:nvPr/>
        </p:nvSpPr>
        <p:spPr>
          <a:xfrm>
            <a:off x="623925" y="5123857"/>
            <a:ext cx="319004" cy="319004"/>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600"/>
              </a:spcAft>
            </a:pPr>
            <a:r>
              <a:rPr lang="it-CH" sz="1600" dirty="0">
                <a:solidFill>
                  <a:schemeClr val="tx2"/>
                </a:solidFill>
                <a:latin typeface="+mj-lt"/>
              </a:rPr>
              <a:t>1</a:t>
            </a:r>
          </a:p>
        </p:txBody>
      </p:sp>
      <p:sp>
        <p:nvSpPr>
          <p:cNvPr id="43" name="Ellipse 42">
            <a:extLst>
              <a:ext uri="{FF2B5EF4-FFF2-40B4-BE49-F238E27FC236}">
                <a16:creationId xmlns:a16="http://schemas.microsoft.com/office/drawing/2014/main" id="{6F1FA58D-87FB-4FC9-A443-1B1EE990DA29}"/>
              </a:ext>
            </a:extLst>
          </p:cNvPr>
          <p:cNvSpPr/>
          <p:nvPr/>
        </p:nvSpPr>
        <p:spPr>
          <a:xfrm>
            <a:off x="3980820" y="5131888"/>
            <a:ext cx="319004" cy="319004"/>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600"/>
              </a:spcAft>
            </a:pPr>
            <a:r>
              <a:rPr lang="it-CH" sz="1600" dirty="0">
                <a:solidFill>
                  <a:schemeClr val="tx2"/>
                </a:solidFill>
                <a:latin typeface="+mj-lt"/>
              </a:rPr>
              <a:t>2</a:t>
            </a:r>
          </a:p>
        </p:txBody>
      </p:sp>
      <p:sp>
        <p:nvSpPr>
          <p:cNvPr id="45" name="Ellipse 44">
            <a:extLst>
              <a:ext uri="{FF2B5EF4-FFF2-40B4-BE49-F238E27FC236}">
                <a16:creationId xmlns:a16="http://schemas.microsoft.com/office/drawing/2014/main" id="{419E52BA-E167-47A7-86BD-0713ED2BA112}"/>
              </a:ext>
            </a:extLst>
          </p:cNvPr>
          <p:cNvSpPr/>
          <p:nvPr/>
        </p:nvSpPr>
        <p:spPr>
          <a:xfrm>
            <a:off x="2447164" y="2448004"/>
            <a:ext cx="319004" cy="319004"/>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600"/>
              </a:spcAft>
            </a:pPr>
            <a:r>
              <a:rPr lang="it-CH" sz="1600" dirty="0">
                <a:solidFill>
                  <a:schemeClr val="tx2"/>
                </a:solidFill>
                <a:latin typeface="+mj-lt"/>
              </a:rPr>
              <a:t>1</a:t>
            </a:r>
          </a:p>
        </p:txBody>
      </p:sp>
      <p:sp>
        <p:nvSpPr>
          <p:cNvPr id="46" name="Ellipse 45">
            <a:extLst>
              <a:ext uri="{FF2B5EF4-FFF2-40B4-BE49-F238E27FC236}">
                <a16:creationId xmlns:a16="http://schemas.microsoft.com/office/drawing/2014/main" id="{1F0C8081-697F-48CE-8BF7-FF65B3ABF507}"/>
              </a:ext>
            </a:extLst>
          </p:cNvPr>
          <p:cNvSpPr/>
          <p:nvPr/>
        </p:nvSpPr>
        <p:spPr>
          <a:xfrm>
            <a:off x="4569686" y="2124712"/>
            <a:ext cx="319004" cy="319004"/>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600"/>
              </a:spcAft>
            </a:pPr>
            <a:r>
              <a:rPr lang="it-CH" sz="1600" dirty="0">
                <a:solidFill>
                  <a:schemeClr val="tx2"/>
                </a:solidFill>
                <a:latin typeface="+mj-lt"/>
              </a:rPr>
              <a:t>2</a:t>
            </a:r>
          </a:p>
        </p:txBody>
      </p:sp>
      <p:sp>
        <p:nvSpPr>
          <p:cNvPr id="49" name="Titel 3">
            <a:extLst>
              <a:ext uri="{FF2B5EF4-FFF2-40B4-BE49-F238E27FC236}">
                <a16:creationId xmlns:a16="http://schemas.microsoft.com/office/drawing/2014/main" id="{A425FA05-1631-46DE-AC16-18C36BF9F043}"/>
              </a:ext>
            </a:extLst>
          </p:cNvPr>
          <p:cNvSpPr txBox="1">
            <a:spLocks/>
          </p:cNvSpPr>
          <p:nvPr/>
        </p:nvSpPr>
        <p:spPr bwMode="auto">
          <a:xfrm>
            <a:off x="479376" y="476672"/>
            <a:ext cx="97210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it-CH" dirty="0"/>
              <a:t>Accettare WIR</a:t>
            </a:r>
            <a:br>
              <a:rPr lang="it-CH" dirty="0"/>
            </a:br>
            <a:r>
              <a:rPr lang="it-CH" sz="1800" b="0" dirty="0">
                <a:solidFill>
                  <a:prstClr val="white">
                    <a:lumMod val="50000"/>
                  </a:prstClr>
                </a:solidFill>
                <a:latin typeface="Corona LT" panose="02000604020000090004" pitchFamily="2" charset="0"/>
              </a:rPr>
              <a:t>Con WIR migliorate l’utilizzazione delle capacità – e aumentate la redditività.</a:t>
            </a:r>
            <a:br>
              <a:rPr lang="it-CH" dirty="0">
                <a:solidFill>
                  <a:prstClr val="white">
                    <a:lumMod val="50000"/>
                  </a:prstClr>
                </a:solidFill>
                <a:latin typeface="Corona LT" panose="02000604020000090004" pitchFamily="2" charset="0"/>
              </a:rPr>
            </a:br>
            <a:endParaRPr lang="it-CH" dirty="0"/>
          </a:p>
        </p:txBody>
      </p:sp>
    </p:spTree>
    <p:extLst>
      <p:ext uri="{BB962C8B-B14F-4D97-AF65-F5344CB8AC3E}">
        <p14:creationId xmlns:p14="http://schemas.microsoft.com/office/powerpoint/2010/main" val="338487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el 3">
            <a:extLst>
              <a:ext uri="{FF2B5EF4-FFF2-40B4-BE49-F238E27FC236}">
                <a16:creationId xmlns:a16="http://schemas.microsoft.com/office/drawing/2014/main" id="{73FB77A1-AA3D-478D-98AA-038F5D6A93C4}"/>
              </a:ext>
            </a:extLst>
          </p:cNvPr>
          <p:cNvSpPr txBox="1">
            <a:spLocks/>
          </p:cNvSpPr>
          <p:nvPr/>
        </p:nvSpPr>
        <p:spPr bwMode="auto">
          <a:xfrm>
            <a:off x="479376" y="476672"/>
            <a:ext cx="97210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it-CH" dirty="0"/>
              <a:t>Spendere WIR</a:t>
            </a:r>
            <a:br>
              <a:rPr lang="it-CH" dirty="0"/>
            </a:br>
            <a:r>
              <a:rPr lang="it-CH" sz="1800" b="0" dirty="0">
                <a:solidFill>
                  <a:prstClr val="white">
                    <a:lumMod val="50000"/>
                  </a:prstClr>
                </a:solidFill>
                <a:latin typeface="Corona LT" panose="02000604020000090004" pitchFamily="2" charset="0"/>
              </a:rPr>
              <a:t>Pianificate le possibilità di impiegare WIR come stabilite il vostro budget annuale.</a:t>
            </a:r>
            <a:br>
              <a:rPr lang="it-CH" dirty="0">
                <a:solidFill>
                  <a:prstClr val="white">
                    <a:lumMod val="50000"/>
                  </a:prstClr>
                </a:solidFill>
                <a:latin typeface="Corona LT" panose="02000604020000090004" pitchFamily="2" charset="0"/>
              </a:rPr>
            </a:br>
            <a:endParaRPr lang="it-CH" dirty="0"/>
          </a:p>
        </p:txBody>
      </p:sp>
      <p:sp>
        <p:nvSpPr>
          <p:cNvPr id="45" name="AutoShape 6">
            <a:extLst>
              <a:ext uri="{FF2B5EF4-FFF2-40B4-BE49-F238E27FC236}">
                <a16:creationId xmlns:a16="http://schemas.microsoft.com/office/drawing/2014/main" id="{A30AEE11-43CA-4348-A5C3-9929266A9417}"/>
              </a:ext>
            </a:extLst>
          </p:cNvPr>
          <p:cNvSpPr>
            <a:spLocks/>
          </p:cNvSpPr>
          <p:nvPr/>
        </p:nvSpPr>
        <p:spPr bwMode="auto">
          <a:xfrm>
            <a:off x="2538319" y="4316413"/>
            <a:ext cx="1552575" cy="234950"/>
          </a:xfrm>
          <a:custGeom>
            <a:avLst/>
            <a:gdLst>
              <a:gd name="T0" fmla="*/ 1552575 w 21600"/>
              <a:gd name="T1" fmla="*/ 234950 h 21600"/>
              <a:gd name="T2" fmla="*/ 1552575 w 21600"/>
              <a:gd name="T3" fmla="*/ 234950 h 21600"/>
              <a:gd name="T4" fmla="*/ 1552575 w 21600"/>
              <a:gd name="T5" fmla="*/ 234950 h 21600"/>
              <a:gd name="T6" fmla="*/ 1552575 w 21600"/>
              <a:gd name="T7" fmla="*/ 2349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827213">
              <a:defRPr sz="5000">
                <a:solidFill>
                  <a:srgbClr val="000000"/>
                </a:solidFill>
                <a:latin typeface="Helvetica Light" pitchFamily="2" charset="0"/>
                <a:ea typeface="MS PGothic" panose="020B0600070205080204" pitchFamily="34" charset="-128"/>
                <a:sym typeface="Helvetica Light" pitchFamily="2" charset="0"/>
              </a:defRPr>
            </a:lvl1pPr>
            <a:lvl2pPr defTabSz="1827213">
              <a:defRPr sz="5000">
                <a:solidFill>
                  <a:srgbClr val="000000"/>
                </a:solidFill>
                <a:latin typeface="Helvetica Light" pitchFamily="2" charset="0"/>
                <a:ea typeface="MS PGothic" panose="020B0600070205080204" pitchFamily="34" charset="-128"/>
                <a:sym typeface="Helvetica Light" pitchFamily="2" charset="0"/>
              </a:defRPr>
            </a:lvl2pPr>
            <a:lvl3pPr defTabSz="1827213">
              <a:defRPr sz="5000">
                <a:solidFill>
                  <a:srgbClr val="000000"/>
                </a:solidFill>
                <a:latin typeface="Helvetica Light" pitchFamily="2" charset="0"/>
                <a:ea typeface="MS PGothic" panose="020B0600070205080204" pitchFamily="34" charset="-128"/>
                <a:sym typeface="Helvetica Light" pitchFamily="2" charset="0"/>
              </a:defRPr>
            </a:lvl3pPr>
            <a:lvl4pPr defTabSz="1827213">
              <a:defRPr sz="5000">
                <a:solidFill>
                  <a:srgbClr val="000000"/>
                </a:solidFill>
                <a:latin typeface="Helvetica Light" pitchFamily="2" charset="0"/>
                <a:ea typeface="MS PGothic" panose="020B0600070205080204" pitchFamily="34" charset="-128"/>
                <a:sym typeface="Helvetica Light" pitchFamily="2" charset="0"/>
              </a:defRPr>
            </a:lvl4pPr>
            <a:lvl5pPr defTabSz="1827213">
              <a:defRPr sz="5000">
                <a:solidFill>
                  <a:srgbClr val="000000"/>
                </a:solidFill>
                <a:latin typeface="Helvetica Light" pitchFamily="2" charset="0"/>
                <a:ea typeface="MS PGothic" panose="020B0600070205080204" pitchFamily="34" charset="-128"/>
                <a:sym typeface="Helvetica Light" pitchFamily="2" charset="0"/>
              </a:defRPr>
            </a:lvl5pPr>
            <a:lvl6pPr marL="13716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6pPr>
            <a:lvl7pPr marL="18288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7pPr>
            <a:lvl8pPr marL="22860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8pPr>
            <a:lvl9pPr marL="27432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9pPr>
          </a:lstStyle>
          <a:p>
            <a:pPr algn="ctr" eaLnBrk="1"/>
            <a:r>
              <a:rPr lang="it-CH" altLang="de-DE" sz="1800" b="1" dirty="0">
                <a:solidFill>
                  <a:srgbClr val="FFFFFF"/>
                </a:solidFill>
                <a:latin typeface="HelveticaNeueLT Pro 55 Roman" pitchFamily="34" charset="0"/>
                <a:sym typeface="Montserrat" charset="0"/>
              </a:rPr>
              <a:t>STUNDEN</a:t>
            </a:r>
            <a:endParaRPr lang="it-CH" altLang="de-DE" sz="2500" dirty="0">
              <a:latin typeface="HelveticaNeueLT Pro 55 Roman" pitchFamily="34" charset="0"/>
            </a:endParaRPr>
          </a:p>
        </p:txBody>
      </p:sp>
      <p:sp>
        <p:nvSpPr>
          <p:cNvPr id="46" name="AutoShape 15">
            <a:extLst>
              <a:ext uri="{FF2B5EF4-FFF2-40B4-BE49-F238E27FC236}">
                <a16:creationId xmlns:a16="http://schemas.microsoft.com/office/drawing/2014/main" id="{846EBB1A-BDC0-4D24-A43B-91FEBF1E9C9E}"/>
              </a:ext>
            </a:extLst>
          </p:cNvPr>
          <p:cNvSpPr>
            <a:spLocks/>
          </p:cNvSpPr>
          <p:nvPr/>
        </p:nvSpPr>
        <p:spPr bwMode="auto">
          <a:xfrm>
            <a:off x="7591703" y="2423319"/>
            <a:ext cx="1459955" cy="1270000"/>
          </a:xfrm>
          <a:custGeom>
            <a:avLst/>
            <a:gdLst>
              <a:gd name="T0" fmla="*/ 1152525 w 21600"/>
              <a:gd name="T1" fmla="*/ 1270000 h 21600"/>
              <a:gd name="T2" fmla="*/ 1152525 w 21600"/>
              <a:gd name="T3" fmla="*/ 1270000 h 21600"/>
              <a:gd name="T4" fmla="*/ 1152525 w 21600"/>
              <a:gd name="T5" fmla="*/ 1270000 h 21600"/>
              <a:gd name="T6" fmla="*/ 1152525 w 21600"/>
              <a:gd name="T7" fmla="*/ 12700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p>
            <a:pPr algn="ctr" eaLnBrk="1"/>
            <a:r>
              <a:rPr lang="it-CH" altLang="de-DE" sz="8000" dirty="0">
                <a:solidFill>
                  <a:srgbClr val="FFFFFF"/>
                </a:solidFill>
                <a:latin typeface="HelveticaNeueLT Pro 55 Roman" pitchFamily="34" charset="0"/>
                <a:sym typeface="Montserrat" charset="0"/>
              </a:rPr>
              <a:t>1</a:t>
            </a:r>
            <a:endParaRPr lang="it-CH" altLang="de-DE" sz="900" dirty="0">
              <a:latin typeface="HelveticaNeueLT Pro 55 Roman" pitchFamily="34" charset="0"/>
            </a:endParaRPr>
          </a:p>
        </p:txBody>
      </p:sp>
      <p:grpSp>
        <p:nvGrpSpPr>
          <p:cNvPr id="47" name="Gruppieren 46">
            <a:extLst>
              <a:ext uri="{FF2B5EF4-FFF2-40B4-BE49-F238E27FC236}">
                <a16:creationId xmlns:a16="http://schemas.microsoft.com/office/drawing/2014/main" id="{9C2E710F-B9BD-4844-B4DE-5FA7A6B070EA}"/>
              </a:ext>
            </a:extLst>
          </p:cNvPr>
          <p:cNvGrpSpPr/>
          <p:nvPr/>
        </p:nvGrpSpPr>
        <p:grpSpPr>
          <a:xfrm>
            <a:off x="191344" y="1944800"/>
            <a:ext cx="11188573" cy="3843067"/>
            <a:chOff x="1240125" y="3889599"/>
            <a:chExt cx="22377144" cy="7686132"/>
          </a:xfrm>
        </p:grpSpPr>
        <p:sp>
          <p:nvSpPr>
            <p:cNvPr id="48" name="Rounded Rectangle 30">
              <a:extLst>
                <a:ext uri="{FF2B5EF4-FFF2-40B4-BE49-F238E27FC236}">
                  <a16:creationId xmlns:a16="http://schemas.microsoft.com/office/drawing/2014/main" id="{81DE443B-9A3E-430B-B8E0-B7067459BD15}"/>
                </a:ext>
              </a:extLst>
            </p:cNvPr>
            <p:cNvSpPr/>
            <p:nvPr/>
          </p:nvSpPr>
          <p:spPr>
            <a:xfrm rot="16200000">
              <a:off x="9482580" y="8188876"/>
              <a:ext cx="3085613" cy="3085613"/>
            </a:xfrm>
            <a:prstGeom prst="roundRect">
              <a:avLst>
                <a:gd name="adj" fmla="val 10803"/>
              </a:avLst>
            </a:prstGeom>
            <a:solidFill>
              <a:srgbClr val="942D5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sp>
          <p:nvSpPr>
            <p:cNvPr id="49" name="Rounded Rectangle 32">
              <a:extLst>
                <a:ext uri="{FF2B5EF4-FFF2-40B4-BE49-F238E27FC236}">
                  <a16:creationId xmlns:a16="http://schemas.microsoft.com/office/drawing/2014/main" id="{3E08F914-694E-4F37-BA48-61AD8A8B06A4}"/>
                </a:ext>
              </a:extLst>
            </p:cNvPr>
            <p:cNvSpPr/>
            <p:nvPr/>
          </p:nvSpPr>
          <p:spPr>
            <a:xfrm rot="10800000">
              <a:off x="13465596" y="8188876"/>
              <a:ext cx="3085613" cy="3085613"/>
            </a:xfrm>
            <a:prstGeom prst="roundRect">
              <a:avLst>
                <a:gd name="adj" fmla="val 10803"/>
              </a:avLst>
            </a:prstGeom>
            <a:solidFill>
              <a:srgbClr val="942D5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sp>
          <p:nvSpPr>
            <p:cNvPr id="50" name="Rounded Rectangle 37">
              <a:extLst>
                <a:ext uri="{FF2B5EF4-FFF2-40B4-BE49-F238E27FC236}">
                  <a16:creationId xmlns:a16="http://schemas.microsoft.com/office/drawing/2014/main" id="{458F6CBC-D228-445C-A5F0-BAC2D0FCA98E}"/>
                </a:ext>
              </a:extLst>
            </p:cNvPr>
            <p:cNvSpPr/>
            <p:nvPr/>
          </p:nvSpPr>
          <p:spPr>
            <a:xfrm rot="5400000">
              <a:off x="13465596" y="4293095"/>
              <a:ext cx="3085613" cy="3085614"/>
            </a:xfrm>
            <a:prstGeom prst="roundRect">
              <a:avLst>
                <a:gd name="adj" fmla="val 10803"/>
              </a:avLst>
            </a:prstGeom>
            <a:solidFill>
              <a:srgbClr val="2882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sp>
          <p:nvSpPr>
            <p:cNvPr id="51" name="Rounded Rectangle 40">
              <a:extLst>
                <a:ext uri="{FF2B5EF4-FFF2-40B4-BE49-F238E27FC236}">
                  <a16:creationId xmlns:a16="http://schemas.microsoft.com/office/drawing/2014/main" id="{D29D188F-05FB-4AE7-A171-B12CBB95B295}"/>
                </a:ext>
              </a:extLst>
            </p:cNvPr>
            <p:cNvSpPr/>
            <p:nvPr/>
          </p:nvSpPr>
          <p:spPr>
            <a:xfrm>
              <a:off x="9482580" y="4293095"/>
              <a:ext cx="3085613" cy="3085613"/>
            </a:xfrm>
            <a:prstGeom prst="roundRect">
              <a:avLst>
                <a:gd name="adj" fmla="val 10803"/>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sp>
          <p:nvSpPr>
            <p:cNvPr id="52" name="Triangle 41">
              <a:extLst>
                <a:ext uri="{FF2B5EF4-FFF2-40B4-BE49-F238E27FC236}">
                  <a16:creationId xmlns:a16="http://schemas.microsoft.com/office/drawing/2014/main" id="{8668DADD-F7D1-4E74-B676-B21251795577}"/>
                </a:ext>
              </a:extLst>
            </p:cNvPr>
            <p:cNvSpPr/>
            <p:nvPr/>
          </p:nvSpPr>
          <p:spPr>
            <a:xfrm rot="5400000">
              <a:off x="11902611" y="5417343"/>
              <a:ext cx="1600405" cy="837117"/>
            </a:xfrm>
            <a:prstGeom prst="triangle">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sp>
          <p:nvSpPr>
            <p:cNvPr id="53" name="Triangle 62">
              <a:extLst>
                <a:ext uri="{FF2B5EF4-FFF2-40B4-BE49-F238E27FC236}">
                  <a16:creationId xmlns:a16="http://schemas.microsoft.com/office/drawing/2014/main" id="{39F86F17-6DCB-4382-AE8A-4CEADA068560}"/>
                </a:ext>
              </a:extLst>
            </p:cNvPr>
            <p:cNvSpPr/>
            <p:nvPr/>
          </p:nvSpPr>
          <p:spPr>
            <a:xfrm rot="10800000">
              <a:off x="14208197" y="7378707"/>
              <a:ext cx="1600405" cy="549323"/>
            </a:xfrm>
            <a:prstGeom prst="triangle">
              <a:avLst/>
            </a:prstGeom>
            <a:solidFill>
              <a:srgbClr val="2882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sp>
          <p:nvSpPr>
            <p:cNvPr id="54" name="Triangle 63">
              <a:extLst>
                <a:ext uri="{FF2B5EF4-FFF2-40B4-BE49-F238E27FC236}">
                  <a16:creationId xmlns:a16="http://schemas.microsoft.com/office/drawing/2014/main" id="{2D51FDA4-003F-4FBC-BD98-DEEC4D9BEE01}"/>
                </a:ext>
              </a:extLst>
            </p:cNvPr>
            <p:cNvSpPr/>
            <p:nvPr/>
          </p:nvSpPr>
          <p:spPr>
            <a:xfrm rot="16200000">
              <a:off x="12370671" y="9418191"/>
              <a:ext cx="1600405" cy="589445"/>
            </a:xfrm>
            <a:prstGeom prst="triangle">
              <a:avLst/>
            </a:prstGeom>
            <a:solidFill>
              <a:srgbClr val="942D5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sp>
          <p:nvSpPr>
            <p:cNvPr id="55" name="Triangle 64">
              <a:extLst>
                <a:ext uri="{FF2B5EF4-FFF2-40B4-BE49-F238E27FC236}">
                  <a16:creationId xmlns:a16="http://schemas.microsoft.com/office/drawing/2014/main" id="{38917106-82FB-4DFD-9316-CC72FA9A0572}"/>
                </a:ext>
              </a:extLst>
            </p:cNvPr>
            <p:cNvSpPr/>
            <p:nvPr/>
          </p:nvSpPr>
          <p:spPr>
            <a:xfrm>
              <a:off x="10225182" y="7661875"/>
              <a:ext cx="1600405" cy="527002"/>
            </a:xfrm>
            <a:prstGeom prst="triangle">
              <a:avLst/>
            </a:prstGeom>
            <a:solidFill>
              <a:srgbClr val="942D5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it-CH" sz="1050" dirty="0"/>
            </a:p>
          </p:txBody>
        </p:sp>
        <p:grpSp>
          <p:nvGrpSpPr>
            <p:cNvPr id="56" name="Group 2">
              <a:extLst>
                <a:ext uri="{FF2B5EF4-FFF2-40B4-BE49-F238E27FC236}">
                  <a16:creationId xmlns:a16="http://schemas.microsoft.com/office/drawing/2014/main" id="{9E550123-8C38-4C6D-ABBE-40DC0196422E}"/>
                </a:ext>
              </a:extLst>
            </p:cNvPr>
            <p:cNvGrpSpPr/>
            <p:nvPr/>
          </p:nvGrpSpPr>
          <p:grpSpPr>
            <a:xfrm>
              <a:off x="18891644" y="3889599"/>
              <a:ext cx="4725624" cy="3625764"/>
              <a:chOff x="16663682" y="5226912"/>
              <a:chExt cx="5934559" cy="3625761"/>
            </a:xfrm>
          </p:grpSpPr>
          <p:sp>
            <p:nvSpPr>
              <p:cNvPr id="149" name="CuadroTexto 4">
                <a:extLst>
                  <a:ext uri="{FF2B5EF4-FFF2-40B4-BE49-F238E27FC236}">
                    <a16:creationId xmlns:a16="http://schemas.microsoft.com/office/drawing/2014/main" id="{5EF25157-5AB7-4605-99DA-C29F49BB8D29}"/>
                  </a:ext>
                </a:extLst>
              </p:cNvPr>
              <p:cNvSpPr txBox="1"/>
              <p:nvPr/>
            </p:nvSpPr>
            <p:spPr>
              <a:xfrm>
                <a:off x="16663682" y="6513573"/>
                <a:ext cx="5004615" cy="2339100"/>
              </a:xfrm>
              <a:prstGeom prst="rect">
                <a:avLst/>
              </a:prstGeom>
              <a:noFill/>
            </p:spPr>
            <p:txBody>
              <a:bodyPr wrap="square" rtlCol="0">
                <a:spAutoFit/>
              </a:bodyPr>
              <a:lstStyle/>
              <a:p>
                <a:r>
                  <a:rPr lang="it-CH" sz="1400" dirty="0">
                    <a:solidFill>
                      <a:schemeClr val="bg1">
                        <a:lumMod val="50000"/>
                      </a:schemeClr>
                    </a:solidFill>
                    <a:latin typeface="+mj-lt"/>
                    <a:ea typeface="Lato Light" charset="0"/>
                    <a:cs typeface="Lato Light" charset="0"/>
                  </a:rPr>
                  <a:t>Mobili</a:t>
                </a:r>
              </a:p>
              <a:p>
                <a:r>
                  <a:rPr lang="it-CH" sz="1400" dirty="0">
                    <a:solidFill>
                      <a:schemeClr val="bg1">
                        <a:lumMod val="50000"/>
                      </a:schemeClr>
                    </a:solidFill>
                    <a:latin typeface="+mj-lt"/>
                    <a:ea typeface="Lato Light" charset="0"/>
                    <a:cs typeface="Lato Light" charset="0"/>
                  </a:rPr>
                  <a:t>Macchine</a:t>
                </a:r>
              </a:p>
              <a:p>
                <a:r>
                  <a:rPr lang="it-CH" sz="1400" dirty="0">
                    <a:solidFill>
                      <a:schemeClr val="bg1">
                        <a:lumMod val="50000"/>
                      </a:schemeClr>
                    </a:solidFill>
                    <a:latin typeface="+mj-lt"/>
                    <a:ea typeface="Lato Light" charset="0"/>
                    <a:cs typeface="Lato Light" charset="0"/>
                  </a:rPr>
                  <a:t>Veicoli</a:t>
                </a:r>
              </a:p>
              <a:p>
                <a:r>
                  <a:rPr lang="it-CH" sz="1400" dirty="0">
                    <a:solidFill>
                      <a:schemeClr val="bg1">
                        <a:lumMod val="50000"/>
                      </a:schemeClr>
                    </a:solidFill>
                    <a:latin typeface="+mj-lt"/>
                    <a:ea typeface="Lato Light" charset="0"/>
                    <a:cs typeface="Lato Light" charset="0"/>
                  </a:rPr>
                  <a:t>Immobili</a:t>
                </a:r>
              </a:p>
              <a:p>
                <a:pPr marL="228595" indent="-228595">
                  <a:buFontTx/>
                  <a:buChar char="-"/>
                </a:pPr>
                <a:endParaRPr lang="it-CH" sz="1400" dirty="0">
                  <a:solidFill>
                    <a:schemeClr val="bg1">
                      <a:lumMod val="50000"/>
                    </a:schemeClr>
                  </a:solidFill>
                  <a:latin typeface="+mj-lt"/>
                  <a:ea typeface="Lato Light" charset="0"/>
                  <a:cs typeface="Lato Light" charset="0"/>
                </a:endParaRPr>
              </a:p>
            </p:txBody>
          </p:sp>
          <p:sp>
            <p:nvSpPr>
              <p:cNvPr id="150" name="CuadroTexto 4">
                <a:extLst>
                  <a:ext uri="{FF2B5EF4-FFF2-40B4-BE49-F238E27FC236}">
                    <a16:creationId xmlns:a16="http://schemas.microsoft.com/office/drawing/2014/main" id="{5D444BC1-914F-404F-A571-594C35BCE0A4}"/>
                  </a:ext>
                </a:extLst>
              </p:cNvPr>
              <p:cNvSpPr txBox="1"/>
              <p:nvPr/>
            </p:nvSpPr>
            <p:spPr>
              <a:xfrm>
                <a:off x="16710218" y="5226912"/>
                <a:ext cx="5888023" cy="1292661"/>
              </a:xfrm>
              <a:prstGeom prst="rect">
                <a:avLst/>
              </a:prstGeom>
              <a:noFill/>
            </p:spPr>
            <p:txBody>
              <a:bodyPr wrap="square" rtlCol="0">
                <a:spAutoFit/>
              </a:bodyPr>
              <a:lstStyle/>
              <a:p>
                <a:r>
                  <a:rPr lang="it-CH" b="1" dirty="0">
                    <a:solidFill>
                      <a:schemeClr val="bg1">
                        <a:lumMod val="50000"/>
                      </a:schemeClr>
                    </a:solidFill>
                    <a:latin typeface="+mj-lt"/>
                    <a:ea typeface="Roboto Medium" panose="02000000000000000000" pitchFamily="2" charset="0"/>
                  </a:rPr>
                  <a:t>Investimenti aziendali</a:t>
                </a:r>
              </a:p>
            </p:txBody>
          </p:sp>
        </p:grpSp>
        <p:grpSp>
          <p:nvGrpSpPr>
            <p:cNvPr id="57" name="Group 91">
              <a:extLst>
                <a:ext uri="{FF2B5EF4-FFF2-40B4-BE49-F238E27FC236}">
                  <a16:creationId xmlns:a16="http://schemas.microsoft.com/office/drawing/2014/main" id="{24AACF4F-BA0D-44F4-9F9B-AF7E8A4055CF}"/>
                </a:ext>
              </a:extLst>
            </p:cNvPr>
            <p:cNvGrpSpPr/>
            <p:nvPr/>
          </p:nvGrpSpPr>
          <p:grpSpPr>
            <a:xfrm>
              <a:off x="18891648" y="7683374"/>
              <a:ext cx="4725621" cy="3892356"/>
              <a:chOff x="16663682" y="5181761"/>
              <a:chExt cx="5004615" cy="3892353"/>
            </a:xfrm>
          </p:grpSpPr>
          <p:sp>
            <p:nvSpPr>
              <p:cNvPr id="147" name="CuadroTexto 4">
                <a:extLst>
                  <a:ext uri="{FF2B5EF4-FFF2-40B4-BE49-F238E27FC236}">
                    <a16:creationId xmlns:a16="http://schemas.microsoft.com/office/drawing/2014/main" id="{CA225849-8375-483E-9324-78FDF6B6D2A7}"/>
                  </a:ext>
                </a:extLst>
              </p:cNvPr>
              <p:cNvSpPr txBox="1"/>
              <p:nvPr/>
            </p:nvSpPr>
            <p:spPr>
              <a:xfrm>
                <a:off x="16663682" y="5873241"/>
                <a:ext cx="5004615" cy="3200873"/>
              </a:xfrm>
              <a:prstGeom prst="rect">
                <a:avLst/>
              </a:prstGeom>
              <a:noFill/>
            </p:spPr>
            <p:txBody>
              <a:bodyPr wrap="square" rtlCol="0">
                <a:spAutoFit/>
              </a:bodyPr>
              <a:lstStyle/>
              <a:p>
                <a:r>
                  <a:rPr lang="it-CH" sz="1400" dirty="0">
                    <a:solidFill>
                      <a:schemeClr val="bg1">
                        <a:lumMod val="50000"/>
                      </a:schemeClr>
                    </a:solidFill>
                    <a:latin typeface="+mj-lt"/>
                    <a:ea typeface="Lato Light" charset="0"/>
                    <a:cs typeface="Lato Light" charset="0"/>
                  </a:rPr>
                  <a:t>Conti per i collaboratori</a:t>
                </a:r>
              </a:p>
              <a:p>
                <a:r>
                  <a:rPr lang="it-CH" sz="1400" dirty="0">
                    <a:solidFill>
                      <a:schemeClr val="bg1">
                        <a:lumMod val="50000"/>
                      </a:schemeClr>
                    </a:solidFill>
                    <a:latin typeface="+mj-lt"/>
                    <a:ea typeface="Lato Light" charset="0"/>
                    <a:cs typeface="Lato Light" charset="0"/>
                  </a:rPr>
                  <a:t>Gratifica/bonus</a:t>
                </a:r>
              </a:p>
              <a:p>
                <a:r>
                  <a:rPr lang="it-CH" sz="1400" dirty="0">
                    <a:solidFill>
                      <a:schemeClr val="bg1">
                        <a:lumMod val="50000"/>
                      </a:schemeClr>
                    </a:solidFill>
                    <a:latin typeface="+mj-lt"/>
                    <a:ea typeface="Lato Light" charset="0"/>
                    <a:cs typeface="Lato Light" charset="0"/>
                  </a:rPr>
                  <a:t>Regali ai collaboratori</a:t>
                </a:r>
              </a:p>
              <a:p>
                <a:r>
                  <a:rPr lang="it-CH" sz="1400" dirty="0">
                    <a:solidFill>
                      <a:schemeClr val="bg1">
                        <a:lumMod val="50000"/>
                      </a:schemeClr>
                    </a:solidFill>
                    <a:latin typeface="+mj-lt"/>
                    <a:ea typeface="Lato Light" charset="0"/>
                    <a:cs typeface="Lato Light" charset="0"/>
                  </a:rPr>
                  <a:t>Partecipazione ai pasti</a:t>
                </a:r>
              </a:p>
              <a:p>
                <a:r>
                  <a:rPr lang="it-CH" sz="1400" dirty="0">
                    <a:solidFill>
                      <a:schemeClr val="bg1">
                        <a:lumMod val="50000"/>
                      </a:schemeClr>
                    </a:solidFill>
                    <a:latin typeface="+mj-lt"/>
                    <a:ea typeface="Lato Light" charset="0"/>
                    <a:cs typeface="Lato Light" charset="0"/>
                  </a:rPr>
                  <a:t>Servizio esterno/spese</a:t>
                </a:r>
              </a:p>
              <a:p>
                <a:r>
                  <a:rPr lang="it-CH" sz="1400" dirty="0">
                    <a:solidFill>
                      <a:schemeClr val="bg1">
                        <a:lumMod val="50000"/>
                      </a:schemeClr>
                    </a:solidFill>
                    <a:latin typeface="+mj-lt"/>
                    <a:ea typeface="Lato Light" charset="0"/>
                    <a:cs typeface="Lato Light" charset="0"/>
                  </a:rPr>
                  <a:t>Vacanze/ristoranti</a:t>
                </a:r>
              </a:p>
              <a:p>
                <a:r>
                  <a:rPr lang="it-CH" sz="1400" dirty="0">
                    <a:solidFill>
                      <a:schemeClr val="bg1">
                        <a:lumMod val="50000"/>
                      </a:schemeClr>
                    </a:solidFill>
                    <a:latin typeface="+mj-lt"/>
                    <a:ea typeface="Lato Light" charset="0"/>
                    <a:cs typeface="Lato Light" charset="0"/>
                  </a:rPr>
                  <a:t>Buoni</a:t>
                </a:r>
              </a:p>
            </p:txBody>
          </p:sp>
          <p:sp>
            <p:nvSpPr>
              <p:cNvPr id="148" name="CuadroTexto 4">
                <a:extLst>
                  <a:ext uri="{FF2B5EF4-FFF2-40B4-BE49-F238E27FC236}">
                    <a16:creationId xmlns:a16="http://schemas.microsoft.com/office/drawing/2014/main" id="{AFB79F50-8AB0-4577-84F8-B5CDB977BFD7}"/>
                  </a:ext>
                </a:extLst>
              </p:cNvPr>
              <p:cNvSpPr txBox="1"/>
              <p:nvPr/>
            </p:nvSpPr>
            <p:spPr>
              <a:xfrm>
                <a:off x="16744489" y="5181761"/>
                <a:ext cx="4255841" cy="754051"/>
              </a:xfrm>
              <a:prstGeom prst="rect">
                <a:avLst/>
              </a:prstGeom>
              <a:noFill/>
            </p:spPr>
            <p:txBody>
              <a:bodyPr wrap="square" rtlCol="0">
                <a:spAutoFit/>
              </a:bodyPr>
              <a:lstStyle/>
              <a:p>
                <a:r>
                  <a:rPr lang="it-CH" b="1" dirty="0">
                    <a:solidFill>
                      <a:schemeClr val="bg1">
                        <a:lumMod val="50000"/>
                      </a:schemeClr>
                    </a:solidFill>
                    <a:latin typeface="+mj-lt"/>
                    <a:ea typeface="Roboto Medium" panose="02000000000000000000" pitchFamily="2" charset="0"/>
                  </a:rPr>
                  <a:t>I collaboratori</a:t>
                </a:r>
              </a:p>
            </p:txBody>
          </p:sp>
        </p:grpSp>
        <p:grpSp>
          <p:nvGrpSpPr>
            <p:cNvPr id="58" name="Group 94">
              <a:extLst>
                <a:ext uri="{FF2B5EF4-FFF2-40B4-BE49-F238E27FC236}">
                  <a16:creationId xmlns:a16="http://schemas.microsoft.com/office/drawing/2014/main" id="{78FD72A4-E2F3-4119-9D6B-65AC8F18D288}"/>
                </a:ext>
              </a:extLst>
            </p:cNvPr>
            <p:cNvGrpSpPr/>
            <p:nvPr/>
          </p:nvGrpSpPr>
          <p:grpSpPr>
            <a:xfrm flipH="1">
              <a:off x="1878985" y="3889599"/>
              <a:ext cx="5263155" cy="3416318"/>
              <a:chOff x="16663685" y="5226912"/>
              <a:chExt cx="4302378" cy="3416315"/>
            </a:xfrm>
          </p:grpSpPr>
          <p:sp>
            <p:nvSpPr>
              <p:cNvPr id="145" name="CuadroTexto 4">
                <a:extLst>
                  <a:ext uri="{FF2B5EF4-FFF2-40B4-BE49-F238E27FC236}">
                    <a16:creationId xmlns:a16="http://schemas.microsoft.com/office/drawing/2014/main" id="{CC4C3EC0-FE8E-474C-8FF0-3F943BC96EC3}"/>
                  </a:ext>
                </a:extLst>
              </p:cNvPr>
              <p:cNvSpPr txBox="1"/>
              <p:nvPr/>
            </p:nvSpPr>
            <p:spPr>
              <a:xfrm>
                <a:off x="16663685" y="5873241"/>
                <a:ext cx="4302378" cy="2769986"/>
              </a:xfrm>
              <a:prstGeom prst="rect">
                <a:avLst/>
              </a:prstGeom>
              <a:noFill/>
            </p:spPr>
            <p:txBody>
              <a:bodyPr wrap="square" rtlCol="0">
                <a:spAutoFit/>
              </a:bodyPr>
              <a:lstStyle/>
              <a:p>
                <a:pPr algn="r"/>
                <a:r>
                  <a:rPr lang="it-CH" sz="1400" dirty="0">
                    <a:solidFill>
                      <a:schemeClr val="bg1">
                        <a:lumMod val="50000"/>
                      </a:schemeClr>
                    </a:solidFill>
                    <a:latin typeface="+mj-lt"/>
                    <a:ea typeface="Lato Light" charset="0"/>
                    <a:cs typeface="Lato Light" charset="0"/>
                  </a:rPr>
                  <a:t>Costo della merce </a:t>
                </a:r>
              </a:p>
              <a:p>
                <a:pPr algn="r"/>
                <a:r>
                  <a:rPr lang="it-CH" sz="1400" dirty="0">
                    <a:solidFill>
                      <a:schemeClr val="bg1">
                        <a:lumMod val="50000"/>
                      </a:schemeClr>
                    </a:solidFill>
                    <a:latin typeface="+mj-lt"/>
                    <a:ea typeface="Lato Light" charset="0"/>
                    <a:cs typeface="Lato Light" charset="0"/>
                  </a:rPr>
                  <a:t>Spese amministrative </a:t>
                </a:r>
              </a:p>
              <a:p>
                <a:pPr algn="r"/>
                <a:r>
                  <a:rPr lang="it-CH" sz="1400" dirty="0">
                    <a:solidFill>
                      <a:schemeClr val="bg1">
                        <a:lumMod val="50000"/>
                      </a:schemeClr>
                    </a:solidFill>
                    <a:latin typeface="+mj-lt"/>
                    <a:ea typeface="Lato Light" charset="0"/>
                    <a:cs typeface="Lato Light" charset="0"/>
                  </a:rPr>
                  <a:t>Manutenzione </a:t>
                </a:r>
              </a:p>
              <a:p>
                <a:pPr algn="r"/>
                <a:r>
                  <a:rPr lang="it-CH" sz="1400" dirty="0">
                    <a:solidFill>
                      <a:schemeClr val="bg1">
                        <a:lumMod val="50000"/>
                      </a:schemeClr>
                    </a:solidFill>
                    <a:latin typeface="+mj-lt"/>
                    <a:ea typeface="Lato Light" charset="0"/>
                    <a:cs typeface="Lato Light" charset="0"/>
                  </a:rPr>
                  <a:t>Spese per i veicoli </a:t>
                </a:r>
              </a:p>
              <a:p>
                <a:pPr algn="r"/>
                <a:r>
                  <a:rPr lang="it-CH" sz="1400" dirty="0">
                    <a:solidFill>
                      <a:schemeClr val="bg1">
                        <a:lumMod val="50000"/>
                      </a:schemeClr>
                    </a:solidFill>
                    <a:latin typeface="+mj-lt"/>
                    <a:ea typeface="Lato Light" charset="0"/>
                    <a:cs typeface="Lato Light" charset="0"/>
                  </a:rPr>
                  <a:t>Spese di marketing</a:t>
                </a:r>
              </a:p>
              <a:p>
                <a:pPr algn="r"/>
                <a:r>
                  <a:rPr lang="it-CH" sz="1400" dirty="0">
                    <a:solidFill>
                      <a:schemeClr val="bg1">
                        <a:lumMod val="50000"/>
                      </a:schemeClr>
                    </a:solidFill>
                    <a:latin typeface="+mj-lt"/>
                    <a:ea typeface="Lato Light" charset="0"/>
                    <a:cs typeface="Lato Light" charset="0"/>
                  </a:rPr>
                  <a:t>Spese </a:t>
                </a:r>
              </a:p>
            </p:txBody>
          </p:sp>
          <p:sp>
            <p:nvSpPr>
              <p:cNvPr id="146" name="CuadroTexto 4">
                <a:extLst>
                  <a:ext uri="{FF2B5EF4-FFF2-40B4-BE49-F238E27FC236}">
                    <a16:creationId xmlns:a16="http://schemas.microsoft.com/office/drawing/2014/main" id="{98D78E2B-9F93-487E-A07D-F5E810B7609D}"/>
                  </a:ext>
                </a:extLst>
              </p:cNvPr>
              <p:cNvSpPr txBox="1"/>
              <p:nvPr/>
            </p:nvSpPr>
            <p:spPr>
              <a:xfrm>
                <a:off x="16710221" y="5226912"/>
                <a:ext cx="4063821" cy="738663"/>
              </a:xfrm>
              <a:prstGeom prst="rect">
                <a:avLst/>
              </a:prstGeom>
              <a:noFill/>
            </p:spPr>
            <p:txBody>
              <a:bodyPr wrap="square" rtlCol="0">
                <a:spAutoFit/>
              </a:bodyPr>
              <a:lstStyle/>
              <a:p>
                <a:pPr algn="r"/>
                <a:r>
                  <a:rPr lang="it-CH" b="1" dirty="0">
                    <a:solidFill>
                      <a:schemeClr val="bg1">
                        <a:lumMod val="50000"/>
                      </a:schemeClr>
                    </a:solidFill>
                    <a:latin typeface="+mj-lt"/>
                    <a:ea typeface="Roboto Medium" panose="02000000000000000000" pitchFamily="2" charset="0"/>
                    <a:cs typeface="Lato" panose="020F0502020204030203" pitchFamily="34" charset="0"/>
                  </a:rPr>
                  <a:t>Spese operative</a:t>
                </a:r>
              </a:p>
            </p:txBody>
          </p:sp>
        </p:grpSp>
        <p:grpSp>
          <p:nvGrpSpPr>
            <p:cNvPr id="59" name="Group 97">
              <a:extLst>
                <a:ext uri="{FF2B5EF4-FFF2-40B4-BE49-F238E27FC236}">
                  <a16:creationId xmlns:a16="http://schemas.microsoft.com/office/drawing/2014/main" id="{630518F3-0503-44D8-B384-9431AE004D77}"/>
                </a:ext>
              </a:extLst>
            </p:cNvPr>
            <p:cNvGrpSpPr/>
            <p:nvPr/>
          </p:nvGrpSpPr>
          <p:grpSpPr>
            <a:xfrm flipH="1">
              <a:off x="1240125" y="7728526"/>
              <a:ext cx="5902016" cy="3847205"/>
              <a:chOff x="16663682" y="5226912"/>
              <a:chExt cx="5902015" cy="3847202"/>
            </a:xfrm>
          </p:grpSpPr>
          <p:sp>
            <p:nvSpPr>
              <p:cNvPr id="143" name="CuadroTexto 4">
                <a:extLst>
                  <a:ext uri="{FF2B5EF4-FFF2-40B4-BE49-F238E27FC236}">
                    <a16:creationId xmlns:a16="http://schemas.microsoft.com/office/drawing/2014/main" id="{20F4B19D-F706-4B4D-98D3-66A4AD90B535}"/>
                  </a:ext>
                </a:extLst>
              </p:cNvPr>
              <p:cNvSpPr txBox="1"/>
              <p:nvPr/>
            </p:nvSpPr>
            <p:spPr>
              <a:xfrm>
                <a:off x="16663682" y="5873241"/>
                <a:ext cx="5004615" cy="3200873"/>
              </a:xfrm>
              <a:prstGeom prst="rect">
                <a:avLst/>
              </a:prstGeom>
              <a:noFill/>
            </p:spPr>
            <p:txBody>
              <a:bodyPr wrap="square" rtlCol="0">
                <a:spAutoFit/>
              </a:bodyPr>
              <a:lstStyle/>
              <a:p>
                <a:pPr algn="r"/>
                <a:r>
                  <a:rPr lang="it-CH" sz="1400" dirty="0">
                    <a:solidFill>
                      <a:schemeClr val="bg1">
                        <a:lumMod val="50000"/>
                      </a:schemeClr>
                    </a:solidFill>
                    <a:latin typeface="+mj-lt"/>
                    <a:ea typeface="Lato Light" charset="0"/>
                    <a:cs typeface="Lato Light" charset="0"/>
                  </a:rPr>
                  <a:t>Spese personali</a:t>
                </a:r>
              </a:p>
              <a:p>
                <a:pPr algn="r"/>
                <a:r>
                  <a:rPr lang="it-CH" sz="1400" dirty="0">
                    <a:solidFill>
                      <a:schemeClr val="bg1">
                        <a:lumMod val="50000"/>
                      </a:schemeClr>
                    </a:solidFill>
                    <a:latin typeface="+mj-lt"/>
                    <a:ea typeface="Lato Light" charset="0"/>
                    <a:cs typeface="Lato Light" charset="0"/>
                  </a:rPr>
                  <a:t>Economia domestica </a:t>
                </a:r>
              </a:p>
              <a:p>
                <a:pPr algn="r"/>
                <a:r>
                  <a:rPr lang="it-CH" sz="1400" dirty="0">
                    <a:solidFill>
                      <a:schemeClr val="bg1">
                        <a:lumMod val="50000"/>
                      </a:schemeClr>
                    </a:solidFill>
                    <a:latin typeface="+mj-lt"/>
                    <a:ea typeface="Lato Light" charset="0"/>
                    <a:cs typeface="Lato Light" charset="0"/>
                  </a:rPr>
                  <a:t>Alloggio </a:t>
                </a:r>
              </a:p>
              <a:p>
                <a:pPr algn="r"/>
                <a:r>
                  <a:rPr lang="it-CH" sz="1400" dirty="0">
                    <a:solidFill>
                      <a:schemeClr val="bg1">
                        <a:lumMod val="50000"/>
                      </a:schemeClr>
                    </a:solidFill>
                    <a:latin typeface="+mj-lt"/>
                    <a:ea typeface="Lato Light" charset="0"/>
                    <a:cs typeface="Lato Light" charset="0"/>
                  </a:rPr>
                  <a:t>Tempo libero/hobby </a:t>
                </a:r>
              </a:p>
              <a:p>
                <a:pPr algn="r"/>
                <a:r>
                  <a:rPr lang="it-CH" sz="1400" dirty="0">
                    <a:solidFill>
                      <a:schemeClr val="bg1">
                        <a:lumMod val="50000"/>
                      </a:schemeClr>
                    </a:solidFill>
                    <a:latin typeface="+mj-lt"/>
                    <a:ea typeface="Lato Light" charset="0"/>
                    <a:cs typeface="Lato Light" charset="0"/>
                  </a:rPr>
                  <a:t>Alberghi/ristoranti</a:t>
                </a:r>
              </a:p>
              <a:p>
                <a:pPr algn="r"/>
                <a:r>
                  <a:rPr lang="it-CH" sz="1400" dirty="0">
                    <a:solidFill>
                      <a:schemeClr val="bg1">
                        <a:lumMod val="50000"/>
                      </a:schemeClr>
                    </a:solidFill>
                    <a:latin typeface="+mj-lt"/>
                    <a:ea typeface="Lato Light" charset="0"/>
                    <a:cs typeface="Lato Light" charset="0"/>
                  </a:rPr>
                  <a:t>Mobilità </a:t>
                </a:r>
              </a:p>
              <a:p>
                <a:pPr algn="r"/>
                <a:r>
                  <a:rPr lang="it-CH" sz="1400" dirty="0">
                    <a:solidFill>
                      <a:schemeClr val="bg1">
                        <a:lumMod val="50000"/>
                      </a:schemeClr>
                    </a:solidFill>
                    <a:latin typeface="+mj-lt"/>
                    <a:ea typeface="Lato Light" charset="0"/>
                    <a:cs typeface="Lato Light" charset="0"/>
                  </a:rPr>
                  <a:t>Immobili</a:t>
                </a:r>
              </a:p>
            </p:txBody>
          </p:sp>
          <p:sp>
            <p:nvSpPr>
              <p:cNvPr id="144" name="CuadroTexto 4">
                <a:extLst>
                  <a:ext uri="{FF2B5EF4-FFF2-40B4-BE49-F238E27FC236}">
                    <a16:creationId xmlns:a16="http://schemas.microsoft.com/office/drawing/2014/main" id="{8731F03A-9404-4320-8035-7E34D9D035C8}"/>
                  </a:ext>
                </a:extLst>
              </p:cNvPr>
              <p:cNvSpPr txBox="1"/>
              <p:nvPr/>
            </p:nvSpPr>
            <p:spPr>
              <a:xfrm>
                <a:off x="16710222" y="5226912"/>
                <a:ext cx="5855475" cy="754051"/>
              </a:xfrm>
              <a:prstGeom prst="rect">
                <a:avLst/>
              </a:prstGeom>
              <a:noFill/>
            </p:spPr>
            <p:txBody>
              <a:bodyPr wrap="square" rtlCol="0">
                <a:spAutoFit/>
              </a:bodyPr>
              <a:lstStyle/>
              <a:p>
                <a:pPr algn="r"/>
                <a:r>
                  <a:rPr lang="it-CH" b="1" dirty="0">
                    <a:solidFill>
                      <a:schemeClr val="bg1">
                        <a:lumMod val="50000"/>
                      </a:schemeClr>
                    </a:solidFill>
                    <a:latin typeface="+mj-lt"/>
                    <a:ea typeface="Roboto Medium" panose="02000000000000000000" pitchFamily="2" charset="0"/>
                  </a:rPr>
                  <a:t>Voi imprenditori</a:t>
                </a:r>
              </a:p>
            </p:txBody>
          </p:sp>
        </p:grpSp>
        <p:sp>
          <p:nvSpPr>
            <p:cNvPr id="60" name="Google Shape;1949;p23">
              <a:extLst>
                <a:ext uri="{FF2B5EF4-FFF2-40B4-BE49-F238E27FC236}">
                  <a16:creationId xmlns:a16="http://schemas.microsoft.com/office/drawing/2014/main" id="{C8A31213-C93C-4CA2-95A2-D25E2B8D8E2D}"/>
                </a:ext>
              </a:extLst>
            </p:cNvPr>
            <p:cNvSpPr/>
            <p:nvPr/>
          </p:nvSpPr>
          <p:spPr>
            <a:xfrm>
              <a:off x="10274011" y="5097677"/>
              <a:ext cx="1502747" cy="1476443"/>
            </a:xfrm>
            <a:custGeom>
              <a:avLst/>
              <a:gdLst/>
              <a:ahLst/>
              <a:cxnLst/>
              <a:rect l="l" t="t" r="r" b="b"/>
              <a:pathLst>
                <a:path w="736641" h="723747" extrusionOk="0">
                  <a:moveTo>
                    <a:pt x="371834" y="350172"/>
                  </a:moveTo>
                  <a:lnTo>
                    <a:pt x="415017" y="356521"/>
                  </a:lnTo>
                  <a:cubicBezTo>
                    <a:pt x="421367" y="357790"/>
                    <a:pt x="427718" y="353982"/>
                    <a:pt x="431528" y="347634"/>
                  </a:cubicBezTo>
                  <a:lnTo>
                    <a:pt x="451849" y="301922"/>
                  </a:lnTo>
                  <a:cubicBezTo>
                    <a:pt x="454389" y="295573"/>
                    <a:pt x="453119" y="289225"/>
                    <a:pt x="448039" y="284147"/>
                  </a:cubicBezTo>
                  <a:lnTo>
                    <a:pt x="415017" y="254942"/>
                  </a:lnTo>
                  <a:lnTo>
                    <a:pt x="418827" y="216850"/>
                  </a:lnTo>
                  <a:lnTo>
                    <a:pt x="456929" y="186377"/>
                  </a:lnTo>
                  <a:cubicBezTo>
                    <a:pt x="462010" y="182568"/>
                    <a:pt x="464550" y="174949"/>
                    <a:pt x="462010" y="168600"/>
                  </a:cubicBezTo>
                  <a:lnTo>
                    <a:pt x="440418" y="119082"/>
                  </a:lnTo>
                  <a:cubicBezTo>
                    <a:pt x="437878" y="112733"/>
                    <a:pt x="431528" y="108923"/>
                    <a:pt x="425177" y="110193"/>
                  </a:cubicBezTo>
                  <a:lnTo>
                    <a:pt x="381995" y="115272"/>
                  </a:lnTo>
                  <a:lnTo>
                    <a:pt x="355323" y="83529"/>
                  </a:lnTo>
                  <a:lnTo>
                    <a:pt x="361674" y="42898"/>
                  </a:lnTo>
                  <a:cubicBezTo>
                    <a:pt x="362944" y="36549"/>
                    <a:pt x="359134" y="28929"/>
                    <a:pt x="352783" y="26391"/>
                  </a:cubicBezTo>
                  <a:lnTo>
                    <a:pt x="304520" y="6075"/>
                  </a:lnTo>
                  <a:cubicBezTo>
                    <a:pt x="298170" y="3535"/>
                    <a:pt x="290550" y="4806"/>
                    <a:pt x="286739" y="11154"/>
                  </a:cubicBezTo>
                  <a:lnTo>
                    <a:pt x="261338" y="44167"/>
                  </a:lnTo>
                  <a:lnTo>
                    <a:pt x="218156" y="37819"/>
                  </a:lnTo>
                  <a:lnTo>
                    <a:pt x="195295" y="6075"/>
                  </a:lnTo>
                  <a:cubicBezTo>
                    <a:pt x="191484" y="996"/>
                    <a:pt x="183864" y="-1543"/>
                    <a:pt x="177513" y="996"/>
                  </a:cubicBezTo>
                  <a:lnTo>
                    <a:pt x="126710" y="18773"/>
                  </a:lnTo>
                  <a:cubicBezTo>
                    <a:pt x="120360" y="21311"/>
                    <a:pt x="116550" y="27660"/>
                    <a:pt x="116550" y="34009"/>
                  </a:cubicBezTo>
                  <a:lnTo>
                    <a:pt x="119090" y="78449"/>
                  </a:lnTo>
                  <a:lnTo>
                    <a:pt x="84798" y="103844"/>
                  </a:lnTo>
                  <a:lnTo>
                    <a:pt x="44156" y="100036"/>
                  </a:lnTo>
                  <a:cubicBezTo>
                    <a:pt x="37805" y="100036"/>
                    <a:pt x="31455" y="102575"/>
                    <a:pt x="28915" y="108923"/>
                  </a:cubicBezTo>
                  <a:lnTo>
                    <a:pt x="7324" y="155903"/>
                  </a:lnTo>
                  <a:cubicBezTo>
                    <a:pt x="4784" y="162251"/>
                    <a:pt x="6054" y="169871"/>
                    <a:pt x="12404" y="174949"/>
                  </a:cubicBezTo>
                  <a:lnTo>
                    <a:pt x="45426" y="200343"/>
                  </a:lnTo>
                  <a:lnTo>
                    <a:pt x="45426" y="246055"/>
                  </a:lnTo>
                  <a:lnTo>
                    <a:pt x="7324" y="268909"/>
                  </a:lnTo>
                  <a:cubicBezTo>
                    <a:pt x="973" y="272719"/>
                    <a:pt x="-1567" y="281607"/>
                    <a:pt x="973" y="287955"/>
                  </a:cubicBezTo>
                  <a:lnTo>
                    <a:pt x="22565" y="334936"/>
                  </a:lnTo>
                  <a:cubicBezTo>
                    <a:pt x="25105" y="340014"/>
                    <a:pt x="28915" y="343824"/>
                    <a:pt x="36536" y="343824"/>
                  </a:cubicBezTo>
                  <a:lnTo>
                    <a:pt x="80988" y="342554"/>
                  </a:lnTo>
                  <a:lnTo>
                    <a:pt x="107659" y="374298"/>
                  </a:lnTo>
                  <a:lnTo>
                    <a:pt x="102579" y="412390"/>
                  </a:lnTo>
                  <a:cubicBezTo>
                    <a:pt x="101309" y="418738"/>
                    <a:pt x="105119" y="426356"/>
                    <a:pt x="111470" y="428895"/>
                  </a:cubicBezTo>
                  <a:lnTo>
                    <a:pt x="158462" y="449212"/>
                  </a:lnTo>
                  <a:cubicBezTo>
                    <a:pt x="164812" y="451751"/>
                    <a:pt x="172433" y="450482"/>
                    <a:pt x="176243" y="444133"/>
                  </a:cubicBezTo>
                  <a:lnTo>
                    <a:pt x="197834" y="417469"/>
                  </a:lnTo>
                  <a:lnTo>
                    <a:pt x="244827" y="421277"/>
                  </a:lnTo>
                  <a:lnTo>
                    <a:pt x="267688" y="451751"/>
                  </a:lnTo>
                  <a:cubicBezTo>
                    <a:pt x="270229" y="455561"/>
                    <a:pt x="275309" y="458100"/>
                    <a:pt x="280389" y="458100"/>
                  </a:cubicBezTo>
                  <a:cubicBezTo>
                    <a:pt x="281659" y="458100"/>
                    <a:pt x="284200" y="458100"/>
                    <a:pt x="285469" y="456830"/>
                  </a:cubicBezTo>
                  <a:lnTo>
                    <a:pt x="335002" y="437784"/>
                  </a:lnTo>
                  <a:cubicBezTo>
                    <a:pt x="341353" y="435244"/>
                    <a:pt x="345163" y="428895"/>
                    <a:pt x="345163" y="422547"/>
                  </a:cubicBezTo>
                  <a:lnTo>
                    <a:pt x="341353" y="380646"/>
                  </a:lnTo>
                  <a:lnTo>
                    <a:pt x="371834" y="350172"/>
                  </a:lnTo>
                  <a:close/>
                  <a:moveTo>
                    <a:pt x="314681" y="359060"/>
                  </a:moveTo>
                  <a:cubicBezTo>
                    <a:pt x="310871" y="362870"/>
                    <a:pt x="308331" y="366680"/>
                    <a:pt x="309601" y="371757"/>
                  </a:cubicBezTo>
                  <a:lnTo>
                    <a:pt x="313411" y="411120"/>
                  </a:lnTo>
                  <a:lnTo>
                    <a:pt x="285469" y="422547"/>
                  </a:lnTo>
                  <a:lnTo>
                    <a:pt x="265148" y="395882"/>
                  </a:lnTo>
                  <a:cubicBezTo>
                    <a:pt x="262608" y="392074"/>
                    <a:pt x="258798" y="389534"/>
                    <a:pt x="253718" y="389534"/>
                  </a:cubicBezTo>
                  <a:lnTo>
                    <a:pt x="191484" y="384455"/>
                  </a:lnTo>
                  <a:cubicBezTo>
                    <a:pt x="191484" y="384455"/>
                    <a:pt x="190214" y="384455"/>
                    <a:pt x="190214" y="384455"/>
                  </a:cubicBezTo>
                  <a:cubicBezTo>
                    <a:pt x="185134" y="384455"/>
                    <a:pt x="181324" y="386995"/>
                    <a:pt x="178783" y="390803"/>
                  </a:cubicBezTo>
                  <a:lnTo>
                    <a:pt x="159732" y="414928"/>
                  </a:lnTo>
                  <a:lnTo>
                    <a:pt x="134331" y="403501"/>
                  </a:lnTo>
                  <a:lnTo>
                    <a:pt x="139411" y="370488"/>
                  </a:lnTo>
                  <a:cubicBezTo>
                    <a:pt x="139411" y="366680"/>
                    <a:pt x="139411" y="361600"/>
                    <a:pt x="135601" y="359060"/>
                  </a:cubicBezTo>
                  <a:lnTo>
                    <a:pt x="100039" y="315890"/>
                  </a:lnTo>
                  <a:cubicBezTo>
                    <a:pt x="97499" y="312080"/>
                    <a:pt x="92419" y="310811"/>
                    <a:pt x="87338" y="310811"/>
                  </a:cubicBezTo>
                  <a:lnTo>
                    <a:pt x="45426" y="312080"/>
                  </a:lnTo>
                  <a:lnTo>
                    <a:pt x="33995" y="286686"/>
                  </a:lnTo>
                  <a:lnTo>
                    <a:pt x="67017" y="266370"/>
                  </a:lnTo>
                  <a:cubicBezTo>
                    <a:pt x="72097" y="263830"/>
                    <a:pt x="74638" y="258752"/>
                    <a:pt x="74638" y="253673"/>
                  </a:cubicBezTo>
                  <a:lnTo>
                    <a:pt x="74638" y="191456"/>
                  </a:lnTo>
                  <a:cubicBezTo>
                    <a:pt x="74638" y="186377"/>
                    <a:pt x="72097" y="182568"/>
                    <a:pt x="68287" y="178759"/>
                  </a:cubicBezTo>
                  <a:lnTo>
                    <a:pt x="39075" y="157174"/>
                  </a:lnTo>
                  <a:lnTo>
                    <a:pt x="50506" y="130508"/>
                  </a:lnTo>
                  <a:lnTo>
                    <a:pt x="86068" y="134318"/>
                  </a:lnTo>
                  <a:cubicBezTo>
                    <a:pt x="89878" y="134318"/>
                    <a:pt x="93689" y="134318"/>
                    <a:pt x="96229" y="131779"/>
                  </a:cubicBezTo>
                  <a:lnTo>
                    <a:pt x="141951" y="97495"/>
                  </a:lnTo>
                  <a:cubicBezTo>
                    <a:pt x="145761" y="94956"/>
                    <a:pt x="148302" y="89877"/>
                    <a:pt x="148302" y="84798"/>
                  </a:cubicBezTo>
                  <a:lnTo>
                    <a:pt x="145761" y="44167"/>
                  </a:lnTo>
                  <a:lnTo>
                    <a:pt x="174973" y="34009"/>
                  </a:lnTo>
                  <a:lnTo>
                    <a:pt x="195295" y="61944"/>
                  </a:lnTo>
                  <a:cubicBezTo>
                    <a:pt x="197834" y="65752"/>
                    <a:pt x="201645" y="67021"/>
                    <a:pt x="205455" y="68292"/>
                  </a:cubicBezTo>
                  <a:lnTo>
                    <a:pt x="263878" y="77180"/>
                  </a:lnTo>
                  <a:cubicBezTo>
                    <a:pt x="268959" y="78449"/>
                    <a:pt x="275309" y="75910"/>
                    <a:pt x="277849" y="70831"/>
                  </a:cubicBezTo>
                  <a:lnTo>
                    <a:pt x="301980" y="40357"/>
                  </a:lnTo>
                  <a:lnTo>
                    <a:pt x="328652" y="51785"/>
                  </a:lnTo>
                  <a:lnTo>
                    <a:pt x="322302" y="88608"/>
                  </a:lnTo>
                  <a:cubicBezTo>
                    <a:pt x="321032" y="92416"/>
                    <a:pt x="322302" y="97495"/>
                    <a:pt x="326112" y="101305"/>
                  </a:cubicBezTo>
                  <a:lnTo>
                    <a:pt x="362944" y="144476"/>
                  </a:lnTo>
                  <a:cubicBezTo>
                    <a:pt x="366754" y="148285"/>
                    <a:pt x="370564" y="150825"/>
                    <a:pt x="376915" y="149554"/>
                  </a:cubicBezTo>
                  <a:lnTo>
                    <a:pt x="416287" y="144476"/>
                  </a:lnTo>
                  <a:lnTo>
                    <a:pt x="427718" y="172410"/>
                  </a:lnTo>
                  <a:lnTo>
                    <a:pt x="393425" y="199074"/>
                  </a:lnTo>
                  <a:cubicBezTo>
                    <a:pt x="389615" y="201614"/>
                    <a:pt x="388345" y="205423"/>
                    <a:pt x="388345" y="209232"/>
                  </a:cubicBezTo>
                  <a:lnTo>
                    <a:pt x="383265" y="261291"/>
                  </a:lnTo>
                  <a:cubicBezTo>
                    <a:pt x="383265" y="266370"/>
                    <a:pt x="384535" y="271450"/>
                    <a:pt x="388345" y="273988"/>
                  </a:cubicBezTo>
                  <a:lnTo>
                    <a:pt x="418827" y="300653"/>
                  </a:lnTo>
                  <a:lnTo>
                    <a:pt x="407396" y="326047"/>
                  </a:lnTo>
                  <a:lnTo>
                    <a:pt x="368024" y="320968"/>
                  </a:lnTo>
                  <a:cubicBezTo>
                    <a:pt x="364214" y="320968"/>
                    <a:pt x="359134" y="322239"/>
                    <a:pt x="356593" y="324778"/>
                  </a:cubicBezTo>
                  <a:lnTo>
                    <a:pt x="314681" y="359060"/>
                  </a:lnTo>
                  <a:close/>
                  <a:moveTo>
                    <a:pt x="230856" y="111462"/>
                  </a:moveTo>
                  <a:cubicBezTo>
                    <a:pt x="167353" y="111462"/>
                    <a:pt x="115280" y="163522"/>
                    <a:pt x="115280" y="227009"/>
                  </a:cubicBezTo>
                  <a:cubicBezTo>
                    <a:pt x="115280" y="290496"/>
                    <a:pt x="167353" y="342554"/>
                    <a:pt x="230856" y="342554"/>
                  </a:cubicBezTo>
                  <a:cubicBezTo>
                    <a:pt x="294360" y="342554"/>
                    <a:pt x="346433" y="290496"/>
                    <a:pt x="346433" y="227009"/>
                  </a:cubicBezTo>
                  <a:cubicBezTo>
                    <a:pt x="346433" y="163522"/>
                    <a:pt x="294360" y="111462"/>
                    <a:pt x="230856" y="111462"/>
                  </a:cubicBezTo>
                  <a:close/>
                  <a:moveTo>
                    <a:pt x="230856" y="312080"/>
                  </a:moveTo>
                  <a:cubicBezTo>
                    <a:pt x="183864" y="312080"/>
                    <a:pt x="145761" y="273988"/>
                    <a:pt x="145761" y="227009"/>
                  </a:cubicBezTo>
                  <a:cubicBezTo>
                    <a:pt x="145761" y="180028"/>
                    <a:pt x="183864" y="141936"/>
                    <a:pt x="230856" y="141936"/>
                  </a:cubicBezTo>
                  <a:cubicBezTo>
                    <a:pt x="277849" y="141936"/>
                    <a:pt x="315951" y="180028"/>
                    <a:pt x="315951" y="227009"/>
                  </a:cubicBezTo>
                  <a:cubicBezTo>
                    <a:pt x="315951" y="273988"/>
                    <a:pt x="277849" y="312080"/>
                    <a:pt x="230856" y="312080"/>
                  </a:cubicBezTo>
                  <a:close/>
                  <a:moveTo>
                    <a:pt x="737615" y="520317"/>
                  </a:moveTo>
                  <a:cubicBezTo>
                    <a:pt x="737615" y="513968"/>
                    <a:pt x="732535" y="507620"/>
                    <a:pt x="726184" y="506350"/>
                  </a:cubicBezTo>
                  <a:lnTo>
                    <a:pt x="693162" y="497461"/>
                  </a:lnTo>
                  <a:lnTo>
                    <a:pt x="683002" y="468258"/>
                  </a:lnTo>
                  <a:lnTo>
                    <a:pt x="699513" y="439054"/>
                  </a:lnTo>
                  <a:cubicBezTo>
                    <a:pt x="703323" y="432705"/>
                    <a:pt x="702053" y="425087"/>
                    <a:pt x="696973" y="420008"/>
                  </a:cubicBezTo>
                  <a:lnTo>
                    <a:pt x="665221" y="389534"/>
                  </a:lnTo>
                  <a:cubicBezTo>
                    <a:pt x="660141" y="384455"/>
                    <a:pt x="652520" y="384455"/>
                    <a:pt x="647440" y="386995"/>
                  </a:cubicBezTo>
                  <a:lnTo>
                    <a:pt x="619498" y="403501"/>
                  </a:lnTo>
                  <a:lnTo>
                    <a:pt x="590287" y="386995"/>
                  </a:lnTo>
                  <a:lnTo>
                    <a:pt x="582666" y="356521"/>
                  </a:lnTo>
                  <a:cubicBezTo>
                    <a:pt x="581396" y="350172"/>
                    <a:pt x="575046" y="345093"/>
                    <a:pt x="568696" y="345093"/>
                  </a:cubicBezTo>
                  <a:lnTo>
                    <a:pt x="524243" y="343824"/>
                  </a:lnTo>
                  <a:cubicBezTo>
                    <a:pt x="517893" y="343824"/>
                    <a:pt x="511542" y="347634"/>
                    <a:pt x="509002" y="353982"/>
                  </a:cubicBezTo>
                  <a:lnTo>
                    <a:pt x="498842" y="386995"/>
                  </a:lnTo>
                  <a:lnTo>
                    <a:pt x="467090" y="395882"/>
                  </a:lnTo>
                  <a:lnTo>
                    <a:pt x="437878" y="380646"/>
                  </a:lnTo>
                  <a:cubicBezTo>
                    <a:pt x="431528" y="378106"/>
                    <a:pt x="425177" y="378106"/>
                    <a:pt x="420097" y="383185"/>
                  </a:cubicBezTo>
                  <a:lnTo>
                    <a:pt x="389615" y="413659"/>
                  </a:lnTo>
                  <a:cubicBezTo>
                    <a:pt x="384535" y="418738"/>
                    <a:pt x="383265" y="426356"/>
                    <a:pt x="387075" y="432705"/>
                  </a:cubicBezTo>
                  <a:lnTo>
                    <a:pt x="404856" y="460638"/>
                  </a:lnTo>
                  <a:lnTo>
                    <a:pt x="392156" y="493653"/>
                  </a:lnTo>
                  <a:lnTo>
                    <a:pt x="357864" y="500001"/>
                  </a:lnTo>
                  <a:cubicBezTo>
                    <a:pt x="350243" y="501271"/>
                    <a:pt x="345163" y="507620"/>
                    <a:pt x="345163" y="515238"/>
                  </a:cubicBezTo>
                  <a:lnTo>
                    <a:pt x="347703" y="558409"/>
                  </a:lnTo>
                  <a:cubicBezTo>
                    <a:pt x="347703" y="564757"/>
                    <a:pt x="351513" y="569837"/>
                    <a:pt x="357864" y="572376"/>
                  </a:cubicBezTo>
                  <a:lnTo>
                    <a:pt x="390886" y="585073"/>
                  </a:lnTo>
                  <a:lnTo>
                    <a:pt x="401046" y="615547"/>
                  </a:lnTo>
                  <a:lnTo>
                    <a:pt x="385805" y="642211"/>
                  </a:lnTo>
                  <a:cubicBezTo>
                    <a:pt x="381995" y="648560"/>
                    <a:pt x="383265" y="656178"/>
                    <a:pt x="388345" y="659987"/>
                  </a:cubicBezTo>
                  <a:lnTo>
                    <a:pt x="418827" y="689190"/>
                  </a:lnTo>
                  <a:cubicBezTo>
                    <a:pt x="423907" y="694270"/>
                    <a:pt x="431528" y="694270"/>
                    <a:pt x="436608" y="691731"/>
                  </a:cubicBezTo>
                  <a:lnTo>
                    <a:pt x="460739" y="677764"/>
                  </a:lnTo>
                  <a:lnTo>
                    <a:pt x="493761" y="694270"/>
                  </a:lnTo>
                  <a:lnTo>
                    <a:pt x="501382" y="723474"/>
                  </a:lnTo>
                  <a:cubicBezTo>
                    <a:pt x="502652" y="729823"/>
                    <a:pt x="509002" y="734902"/>
                    <a:pt x="516623" y="734902"/>
                  </a:cubicBezTo>
                  <a:cubicBezTo>
                    <a:pt x="516623" y="734902"/>
                    <a:pt x="516623" y="734902"/>
                    <a:pt x="516623" y="734902"/>
                  </a:cubicBezTo>
                  <a:lnTo>
                    <a:pt x="559805" y="734902"/>
                  </a:lnTo>
                  <a:cubicBezTo>
                    <a:pt x="566155" y="734902"/>
                    <a:pt x="572506" y="729823"/>
                    <a:pt x="573776" y="723474"/>
                  </a:cubicBezTo>
                  <a:lnTo>
                    <a:pt x="582666" y="690461"/>
                  </a:lnTo>
                  <a:lnTo>
                    <a:pt x="613148" y="680303"/>
                  </a:lnTo>
                  <a:lnTo>
                    <a:pt x="643630" y="698079"/>
                  </a:lnTo>
                  <a:cubicBezTo>
                    <a:pt x="649980" y="701888"/>
                    <a:pt x="656330" y="700618"/>
                    <a:pt x="661411" y="695539"/>
                  </a:cubicBezTo>
                  <a:lnTo>
                    <a:pt x="690623" y="666336"/>
                  </a:lnTo>
                  <a:cubicBezTo>
                    <a:pt x="695703" y="661257"/>
                    <a:pt x="696973" y="654908"/>
                    <a:pt x="693162" y="648560"/>
                  </a:cubicBezTo>
                  <a:lnTo>
                    <a:pt x="676652" y="616816"/>
                  </a:lnTo>
                  <a:lnTo>
                    <a:pt x="689352" y="591422"/>
                  </a:lnTo>
                  <a:lnTo>
                    <a:pt x="726184" y="579994"/>
                  </a:lnTo>
                  <a:cubicBezTo>
                    <a:pt x="732535" y="577455"/>
                    <a:pt x="737615" y="572376"/>
                    <a:pt x="736345" y="564757"/>
                  </a:cubicBezTo>
                  <a:lnTo>
                    <a:pt x="737615" y="520317"/>
                  </a:lnTo>
                  <a:close/>
                  <a:moveTo>
                    <a:pt x="676652" y="564757"/>
                  </a:moveTo>
                  <a:cubicBezTo>
                    <a:pt x="672841" y="566027"/>
                    <a:pt x="669031" y="568566"/>
                    <a:pt x="667761" y="572376"/>
                  </a:cubicBezTo>
                  <a:lnTo>
                    <a:pt x="648710" y="610468"/>
                  </a:lnTo>
                  <a:cubicBezTo>
                    <a:pt x="646170" y="614277"/>
                    <a:pt x="646170" y="619355"/>
                    <a:pt x="648710" y="624434"/>
                  </a:cubicBezTo>
                  <a:lnTo>
                    <a:pt x="663951" y="652369"/>
                  </a:lnTo>
                  <a:lnTo>
                    <a:pt x="649980" y="666336"/>
                  </a:lnTo>
                  <a:lnTo>
                    <a:pt x="623309" y="651098"/>
                  </a:lnTo>
                  <a:cubicBezTo>
                    <a:pt x="619498" y="648560"/>
                    <a:pt x="614418" y="648560"/>
                    <a:pt x="610608" y="649829"/>
                  </a:cubicBezTo>
                  <a:lnTo>
                    <a:pt x="566155" y="665067"/>
                  </a:lnTo>
                  <a:cubicBezTo>
                    <a:pt x="561075" y="666336"/>
                    <a:pt x="557265" y="670144"/>
                    <a:pt x="555995" y="675224"/>
                  </a:cubicBezTo>
                  <a:lnTo>
                    <a:pt x="548374" y="704428"/>
                  </a:lnTo>
                  <a:lnTo>
                    <a:pt x="528053" y="704428"/>
                  </a:lnTo>
                  <a:lnTo>
                    <a:pt x="521703" y="680303"/>
                  </a:lnTo>
                  <a:cubicBezTo>
                    <a:pt x="520433" y="676493"/>
                    <a:pt x="517893" y="672685"/>
                    <a:pt x="514082" y="670144"/>
                  </a:cubicBezTo>
                  <a:lnTo>
                    <a:pt x="467090" y="647290"/>
                  </a:lnTo>
                  <a:cubicBezTo>
                    <a:pt x="464550" y="646021"/>
                    <a:pt x="463279" y="646021"/>
                    <a:pt x="460739" y="646021"/>
                  </a:cubicBezTo>
                  <a:cubicBezTo>
                    <a:pt x="458199" y="646021"/>
                    <a:pt x="455659" y="647290"/>
                    <a:pt x="453119" y="648560"/>
                  </a:cubicBezTo>
                  <a:lnTo>
                    <a:pt x="432798" y="659987"/>
                  </a:lnTo>
                  <a:lnTo>
                    <a:pt x="418827" y="646021"/>
                  </a:lnTo>
                  <a:lnTo>
                    <a:pt x="431528" y="623165"/>
                  </a:lnTo>
                  <a:cubicBezTo>
                    <a:pt x="434068" y="619355"/>
                    <a:pt x="434068" y="615547"/>
                    <a:pt x="432798" y="610468"/>
                  </a:cubicBezTo>
                  <a:lnTo>
                    <a:pt x="418827" y="567296"/>
                  </a:lnTo>
                  <a:cubicBezTo>
                    <a:pt x="417557" y="562217"/>
                    <a:pt x="413747" y="559678"/>
                    <a:pt x="409937" y="557139"/>
                  </a:cubicBezTo>
                  <a:lnTo>
                    <a:pt x="378185" y="545711"/>
                  </a:lnTo>
                  <a:lnTo>
                    <a:pt x="376915" y="526666"/>
                  </a:lnTo>
                  <a:lnTo>
                    <a:pt x="406126" y="521586"/>
                  </a:lnTo>
                  <a:cubicBezTo>
                    <a:pt x="411207" y="520317"/>
                    <a:pt x="416287" y="516507"/>
                    <a:pt x="417557" y="512699"/>
                  </a:cubicBezTo>
                  <a:lnTo>
                    <a:pt x="436608" y="465718"/>
                  </a:lnTo>
                  <a:cubicBezTo>
                    <a:pt x="437878" y="461909"/>
                    <a:pt x="437878" y="456830"/>
                    <a:pt x="435338" y="451751"/>
                  </a:cubicBezTo>
                  <a:lnTo>
                    <a:pt x="420097" y="427626"/>
                  </a:lnTo>
                  <a:lnTo>
                    <a:pt x="434068" y="413659"/>
                  </a:lnTo>
                  <a:lnTo>
                    <a:pt x="458199" y="426356"/>
                  </a:lnTo>
                  <a:cubicBezTo>
                    <a:pt x="462010" y="427626"/>
                    <a:pt x="465820" y="428895"/>
                    <a:pt x="469630" y="427626"/>
                  </a:cubicBezTo>
                  <a:lnTo>
                    <a:pt x="515352" y="414928"/>
                  </a:lnTo>
                  <a:cubicBezTo>
                    <a:pt x="520433" y="413659"/>
                    <a:pt x="524243" y="409849"/>
                    <a:pt x="525513" y="404771"/>
                  </a:cubicBezTo>
                  <a:lnTo>
                    <a:pt x="535674" y="374298"/>
                  </a:lnTo>
                  <a:lnTo>
                    <a:pt x="557265" y="375567"/>
                  </a:lnTo>
                  <a:lnTo>
                    <a:pt x="563615" y="400962"/>
                  </a:lnTo>
                  <a:cubicBezTo>
                    <a:pt x="564885" y="404771"/>
                    <a:pt x="567425" y="408580"/>
                    <a:pt x="571235" y="409849"/>
                  </a:cubicBezTo>
                  <a:lnTo>
                    <a:pt x="613148" y="433974"/>
                  </a:lnTo>
                  <a:cubicBezTo>
                    <a:pt x="618228" y="436515"/>
                    <a:pt x="623309" y="436515"/>
                    <a:pt x="628389" y="433974"/>
                  </a:cubicBezTo>
                  <a:lnTo>
                    <a:pt x="653790" y="418738"/>
                  </a:lnTo>
                  <a:lnTo>
                    <a:pt x="667761" y="432705"/>
                  </a:lnTo>
                  <a:lnTo>
                    <a:pt x="653790" y="456830"/>
                  </a:lnTo>
                  <a:cubicBezTo>
                    <a:pt x="651250" y="460638"/>
                    <a:pt x="651250" y="465718"/>
                    <a:pt x="652520" y="469528"/>
                  </a:cubicBezTo>
                  <a:lnTo>
                    <a:pt x="667761" y="513968"/>
                  </a:lnTo>
                  <a:cubicBezTo>
                    <a:pt x="669031" y="519047"/>
                    <a:pt x="672841" y="522856"/>
                    <a:pt x="677922" y="524125"/>
                  </a:cubicBezTo>
                  <a:lnTo>
                    <a:pt x="708403" y="531745"/>
                  </a:lnTo>
                  <a:lnTo>
                    <a:pt x="709674" y="553330"/>
                  </a:lnTo>
                  <a:lnTo>
                    <a:pt x="676652" y="564757"/>
                  </a:lnTo>
                  <a:close/>
                  <a:moveTo>
                    <a:pt x="577586" y="449212"/>
                  </a:moveTo>
                  <a:cubicBezTo>
                    <a:pt x="553455" y="439054"/>
                    <a:pt x="526783" y="440323"/>
                    <a:pt x="502652" y="450482"/>
                  </a:cubicBezTo>
                  <a:cubicBezTo>
                    <a:pt x="478520" y="460638"/>
                    <a:pt x="460739" y="480955"/>
                    <a:pt x="450579" y="505079"/>
                  </a:cubicBezTo>
                  <a:cubicBezTo>
                    <a:pt x="431528" y="555868"/>
                    <a:pt x="455659" y="613006"/>
                    <a:pt x="506462" y="632052"/>
                  </a:cubicBezTo>
                  <a:cubicBezTo>
                    <a:pt x="517893" y="637132"/>
                    <a:pt x="530593" y="638401"/>
                    <a:pt x="542024" y="638401"/>
                  </a:cubicBezTo>
                  <a:cubicBezTo>
                    <a:pt x="555995" y="638401"/>
                    <a:pt x="568696" y="635862"/>
                    <a:pt x="581396" y="629514"/>
                  </a:cubicBezTo>
                  <a:cubicBezTo>
                    <a:pt x="605528" y="619355"/>
                    <a:pt x="623309" y="599040"/>
                    <a:pt x="633469" y="574914"/>
                  </a:cubicBezTo>
                  <a:cubicBezTo>
                    <a:pt x="643630" y="550791"/>
                    <a:pt x="642360" y="524125"/>
                    <a:pt x="632199" y="500001"/>
                  </a:cubicBezTo>
                  <a:cubicBezTo>
                    <a:pt x="622038" y="477146"/>
                    <a:pt x="601718" y="459369"/>
                    <a:pt x="577586" y="449212"/>
                  </a:cubicBezTo>
                  <a:close/>
                  <a:moveTo>
                    <a:pt x="605528" y="566027"/>
                  </a:moveTo>
                  <a:cubicBezTo>
                    <a:pt x="591557" y="600309"/>
                    <a:pt x="552184" y="618086"/>
                    <a:pt x="517893" y="604119"/>
                  </a:cubicBezTo>
                  <a:cubicBezTo>
                    <a:pt x="483601" y="590152"/>
                    <a:pt x="465820" y="550791"/>
                    <a:pt x="479791" y="516507"/>
                  </a:cubicBezTo>
                  <a:cubicBezTo>
                    <a:pt x="486141" y="500001"/>
                    <a:pt x="498842" y="486033"/>
                    <a:pt x="515352" y="478415"/>
                  </a:cubicBezTo>
                  <a:cubicBezTo>
                    <a:pt x="524243" y="474607"/>
                    <a:pt x="533133" y="472066"/>
                    <a:pt x="543294" y="472066"/>
                  </a:cubicBezTo>
                  <a:cubicBezTo>
                    <a:pt x="552184" y="472066"/>
                    <a:pt x="559805" y="473336"/>
                    <a:pt x="567425" y="477146"/>
                  </a:cubicBezTo>
                  <a:cubicBezTo>
                    <a:pt x="583936" y="483494"/>
                    <a:pt x="597907" y="496192"/>
                    <a:pt x="605528" y="512699"/>
                  </a:cubicBezTo>
                  <a:cubicBezTo>
                    <a:pt x="611878" y="530474"/>
                    <a:pt x="611878" y="549520"/>
                    <a:pt x="605528" y="566027"/>
                  </a:cubicBezTo>
                  <a:close/>
                </a:path>
              </a:pathLst>
            </a:custGeom>
            <a:solidFill>
              <a:schemeClr val="bg1"/>
            </a:solidFill>
            <a:ln>
              <a:noFill/>
            </a:ln>
          </p:spPr>
          <p:txBody>
            <a:bodyPr spcFirstLastPara="1" wrap="square" lIns="121897" tIns="60932" rIns="121897" bIns="60932" anchor="ctr" anchorCtr="0">
              <a:noAutofit/>
            </a:bodyPr>
            <a:lstStyle/>
            <a:p>
              <a:endParaRPr lang="it-CH" sz="1050" dirty="0">
                <a:solidFill>
                  <a:schemeClr val="dk1"/>
                </a:solidFill>
                <a:latin typeface="Calibri"/>
                <a:ea typeface="Calibri"/>
                <a:cs typeface="Calibri"/>
                <a:sym typeface="Calibri"/>
              </a:endParaRPr>
            </a:p>
          </p:txBody>
        </p:sp>
        <p:sp>
          <p:nvSpPr>
            <p:cNvPr id="61" name="Google Shape;4561;p45">
              <a:extLst>
                <a:ext uri="{FF2B5EF4-FFF2-40B4-BE49-F238E27FC236}">
                  <a16:creationId xmlns:a16="http://schemas.microsoft.com/office/drawing/2014/main" id="{7FA3E4E2-7DF7-40D5-84A0-AB751FF174C5}"/>
                </a:ext>
              </a:extLst>
            </p:cNvPr>
            <p:cNvSpPr/>
            <p:nvPr/>
          </p:nvSpPr>
          <p:spPr>
            <a:xfrm>
              <a:off x="15019141" y="5597488"/>
              <a:ext cx="1188421" cy="833355"/>
            </a:xfrm>
            <a:custGeom>
              <a:avLst/>
              <a:gdLst/>
              <a:ahLst/>
              <a:cxnLst/>
              <a:rect l="l" t="t" r="r" b="b"/>
              <a:pathLst>
                <a:path w="724" h="505" extrusionOk="0">
                  <a:moveTo>
                    <a:pt x="723" y="255"/>
                  </a:moveTo>
                  <a:lnTo>
                    <a:pt x="723" y="255"/>
                  </a:lnTo>
                  <a:cubicBezTo>
                    <a:pt x="723" y="249"/>
                    <a:pt x="723" y="249"/>
                    <a:pt x="723" y="243"/>
                  </a:cubicBezTo>
                  <a:lnTo>
                    <a:pt x="723" y="243"/>
                  </a:lnTo>
                  <a:cubicBezTo>
                    <a:pt x="584" y="43"/>
                    <a:pt x="584" y="43"/>
                    <a:pt x="584" y="43"/>
                  </a:cubicBezTo>
                  <a:cubicBezTo>
                    <a:pt x="584" y="43"/>
                    <a:pt x="577" y="36"/>
                    <a:pt x="571" y="36"/>
                  </a:cubicBezTo>
                  <a:cubicBezTo>
                    <a:pt x="450" y="36"/>
                    <a:pt x="450" y="36"/>
                    <a:pt x="450" y="36"/>
                  </a:cubicBezTo>
                  <a:cubicBezTo>
                    <a:pt x="450" y="18"/>
                    <a:pt x="450" y="18"/>
                    <a:pt x="450" y="18"/>
                  </a:cubicBezTo>
                  <a:cubicBezTo>
                    <a:pt x="450" y="6"/>
                    <a:pt x="444" y="0"/>
                    <a:pt x="432" y="0"/>
                  </a:cubicBezTo>
                  <a:cubicBezTo>
                    <a:pt x="55" y="0"/>
                    <a:pt x="55" y="0"/>
                    <a:pt x="55" y="0"/>
                  </a:cubicBezTo>
                  <a:cubicBezTo>
                    <a:pt x="49" y="0"/>
                    <a:pt x="43" y="6"/>
                    <a:pt x="43" y="18"/>
                  </a:cubicBezTo>
                  <a:cubicBezTo>
                    <a:pt x="43" y="109"/>
                    <a:pt x="43" y="109"/>
                    <a:pt x="43" y="109"/>
                  </a:cubicBezTo>
                  <a:cubicBezTo>
                    <a:pt x="12" y="109"/>
                    <a:pt x="12" y="109"/>
                    <a:pt x="12" y="109"/>
                  </a:cubicBezTo>
                  <a:cubicBezTo>
                    <a:pt x="6" y="109"/>
                    <a:pt x="0" y="115"/>
                    <a:pt x="0" y="127"/>
                  </a:cubicBezTo>
                  <a:cubicBezTo>
                    <a:pt x="0" y="134"/>
                    <a:pt x="6" y="140"/>
                    <a:pt x="12" y="140"/>
                  </a:cubicBezTo>
                  <a:cubicBezTo>
                    <a:pt x="43" y="140"/>
                    <a:pt x="43" y="140"/>
                    <a:pt x="43" y="140"/>
                  </a:cubicBezTo>
                  <a:cubicBezTo>
                    <a:pt x="43" y="237"/>
                    <a:pt x="43" y="237"/>
                    <a:pt x="43" y="237"/>
                  </a:cubicBezTo>
                  <a:cubicBezTo>
                    <a:pt x="31" y="237"/>
                    <a:pt x="31" y="237"/>
                    <a:pt x="31" y="237"/>
                  </a:cubicBezTo>
                  <a:cubicBezTo>
                    <a:pt x="25" y="237"/>
                    <a:pt x="19" y="243"/>
                    <a:pt x="19" y="255"/>
                  </a:cubicBezTo>
                  <a:cubicBezTo>
                    <a:pt x="19" y="261"/>
                    <a:pt x="25" y="267"/>
                    <a:pt x="31" y="267"/>
                  </a:cubicBezTo>
                  <a:lnTo>
                    <a:pt x="31" y="267"/>
                  </a:lnTo>
                  <a:cubicBezTo>
                    <a:pt x="43" y="267"/>
                    <a:pt x="43" y="267"/>
                    <a:pt x="43" y="267"/>
                  </a:cubicBezTo>
                  <a:cubicBezTo>
                    <a:pt x="43" y="425"/>
                    <a:pt x="43" y="425"/>
                    <a:pt x="43" y="425"/>
                  </a:cubicBezTo>
                  <a:cubicBezTo>
                    <a:pt x="43" y="437"/>
                    <a:pt x="49" y="443"/>
                    <a:pt x="55" y="443"/>
                  </a:cubicBezTo>
                  <a:cubicBezTo>
                    <a:pt x="98" y="443"/>
                    <a:pt x="98" y="443"/>
                    <a:pt x="98" y="443"/>
                  </a:cubicBezTo>
                  <a:cubicBezTo>
                    <a:pt x="104" y="474"/>
                    <a:pt x="128" y="504"/>
                    <a:pt x="164" y="504"/>
                  </a:cubicBezTo>
                  <a:cubicBezTo>
                    <a:pt x="201" y="504"/>
                    <a:pt x="225" y="474"/>
                    <a:pt x="231" y="443"/>
                  </a:cubicBezTo>
                  <a:cubicBezTo>
                    <a:pt x="535" y="443"/>
                    <a:pt x="535" y="443"/>
                    <a:pt x="535" y="443"/>
                  </a:cubicBezTo>
                  <a:cubicBezTo>
                    <a:pt x="541" y="474"/>
                    <a:pt x="565" y="504"/>
                    <a:pt x="602" y="504"/>
                  </a:cubicBezTo>
                  <a:cubicBezTo>
                    <a:pt x="638" y="504"/>
                    <a:pt x="662" y="474"/>
                    <a:pt x="668" y="443"/>
                  </a:cubicBezTo>
                  <a:cubicBezTo>
                    <a:pt x="711" y="443"/>
                    <a:pt x="711" y="443"/>
                    <a:pt x="711" y="443"/>
                  </a:cubicBezTo>
                  <a:cubicBezTo>
                    <a:pt x="717" y="443"/>
                    <a:pt x="723" y="437"/>
                    <a:pt x="723" y="425"/>
                  </a:cubicBezTo>
                  <a:cubicBezTo>
                    <a:pt x="723" y="255"/>
                    <a:pt x="723" y="255"/>
                    <a:pt x="723" y="255"/>
                  </a:cubicBezTo>
                  <a:close/>
                  <a:moveTo>
                    <a:pt x="565" y="67"/>
                  </a:moveTo>
                  <a:lnTo>
                    <a:pt x="565" y="67"/>
                  </a:lnTo>
                  <a:cubicBezTo>
                    <a:pt x="681" y="237"/>
                    <a:pt x="681" y="237"/>
                    <a:pt x="681" y="237"/>
                  </a:cubicBezTo>
                  <a:cubicBezTo>
                    <a:pt x="450" y="237"/>
                    <a:pt x="450" y="237"/>
                    <a:pt x="450" y="237"/>
                  </a:cubicBezTo>
                  <a:cubicBezTo>
                    <a:pt x="450" y="67"/>
                    <a:pt x="450" y="67"/>
                    <a:pt x="450" y="67"/>
                  </a:cubicBezTo>
                  <a:lnTo>
                    <a:pt x="565" y="67"/>
                  </a:lnTo>
                  <a:close/>
                  <a:moveTo>
                    <a:pt x="73" y="267"/>
                  </a:moveTo>
                  <a:lnTo>
                    <a:pt x="73" y="267"/>
                  </a:lnTo>
                  <a:cubicBezTo>
                    <a:pt x="158" y="267"/>
                    <a:pt x="158" y="267"/>
                    <a:pt x="158" y="267"/>
                  </a:cubicBezTo>
                  <a:cubicBezTo>
                    <a:pt x="170" y="267"/>
                    <a:pt x="177" y="261"/>
                    <a:pt x="177" y="255"/>
                  </a:cubicBezTo>
                  <a:cubicBezTo>
                    <a:pt x="177" y="243"/>
                    <a:pt x="170" y="237"/>
                    <a:pt x="158" y="237"/>
                  </a:cubicBezTo>
                  <a:lnTo>
                    <a:pt x="158" y="237"/>
                  </a:lnTo>
                  <a:cubicBezTo>
                    <a:pt x="73" y="237"/>
                    <a:pt x="73" y="237"/>
                    <a:pt x="73" y="237"/>
                  </a:cubicBezTo>
                  <a:cubicBezTo>
                    <a:pt x="73" y="140"/>
                    <a:pt x="73" y="140"/>
                    <a:pt x="73" y="140"/>
                  </a:cubicBezTo>
                  <a:cubicBezTo>
                    <a:pt x="104" y="140"/>
                    <a:pt x="104" y="140"/>
                    <a:pt x="104" y="140"/>
                  </a:cubicBezTo>
                  <a:cubicBezTo>
                    <a:pt x="110" y="140"/>
                    <a:pt x="122" y="134"/>
                    <a:pt x="122" y="127"/>
                  </a:cubicBezTo>
                  <a:cubicBezTo>
                    <a:pt x="122" y="115"/>
                    <a:pt x="110" y="109"/>
                    <a:pt x="104" y="109"/>
                  </a:cubicBezTo>
                  <a:cubicBezTo>
                    <a:pt x="73" y="109"/>
                    <a:pt x="73" y="109"/>
                    <a:pt x="73" y="109"/>
                  </a:cubicBezTo>
                  <a:cubicBezTo>
                    <a:pt x="73" y="30"/>
                    <a:pt x="73" y="30"/>
                    <a:pt x="73" y="30"/>
                  </a:cubicBezTo>
                  <a:cubicBezTo>
                    <a:pt x="419" y="30"/>
                    <a:pt x="419" y="30"/>
                    <a:pt x="419" y="30"/>
                  </a:cubicBezTo>
                  <a:cubicBezTo>
                    <a:pt x="419" y="413"/>
                    <a:pt x="419" y="413"/>
                    <a:pt x="419" y="413"/>
                  </a:cubicBezTo>
                  <a:cubicBezTo>
                    <a:pt x="231" y="413"/>
                    <a:pt x="231" y="413"/>
                    <a:pt x="231" y="413"/>
                  </a:cubicBezTo>
                  <a:cubicBezTo>
                    <a:pt x="225" y="377"/>
                    <a:pt x="201" y="352"/>
                    <a:pt x="164" y="352"/>
                  </a:cubicBezTo>
                  <a:cubicBezTo>
                    <a:pt x="128" y="352"/>
                    <a:pt x="104" y="377"/>
                    <a:pt x="98" y="413"/>
                  </a:cubicBezTo>
                  <a:cubicBezTo>
                    <a:pt x="73" y="413"/>
                    <a:pt x="73" y="413"/>
                    <a:pt x="73" y="413"/>
                  </a:cubicBezTo>
                  <a:lnTo>
                    <a:pt x="73" y="267"/>
                  </a:lnTo>
                  <a:close/>
                  <a:moveTo>
                    <a:pt x="164" y="474"/>
                  </a:moveTo>
                  <a:lnTo>
                    <a:pt x="164" y="474"/>
                  </a:lnTo>
                  <a:cubicBezTo>
                    <a:pt x="140" y="474"/>
                    <a:pt x="122" y="450"/>
                    <a:pt x="122" y="425"/>
                  </a:cubicBezTo>
                  <a:cubicBezTo>
                    <a:pt x="122" y="401"/>
                    <a:pt x="140" y="383"/>
                    <a:pt x="164" y="383"/>
                  </a:cubicBezTo>
                  <a:cubicBezTo>
                    <a:pt x="189" y="383"/>
                    <a:pt x="207" y="401"/>
                    <a:pt x="207" y="425"/>
                  </a:cubicBezTo>
                  <a:cubicBezTo>
                    <a:pt x="207" y="450"/>
                    <a:pt x="189" y="474"/>
                    <a:pt x="164" y="474"/>
                  </a:cubicBezTo>
                  <a:close/>
                  <a:moveTo>
                    <a:pt x="602" y="474"/>
                  </a:moveTo>
                  <a:lnTo>
                    <a:pt x="602" y="474"/>
                  </a:lnTo>
                  <a:cubicBezTo>
                    <a:pt x="577" y="474"/>
                    <a:pt x="559" y="450"/>
                    <a:pt x="559" y="425"/>
                  </a:cubicBezTo>
                  <a:cubicBezTo>
                    <a:pt x="559" y="401"/>
                    <a:pt x="577" y="383"/>
                    <a:pt x="602" y="383"/>
                  </a:cubicBezTo>
                  <a:cubicBezTo>
                    <a:pt x="626" y="383"/>
                    <a:pt x="644" y="401"/>
                    <a:pt x="644" y="425"/>
                  </a:cubicBezTo>
                  <a:cubicBezTo>
                    <a:pt x="644" y="450"/>
                    <a:pt x="626" y="474"/>
                    <a:pt x="602" y="474"/>
                  </a:cubicBezTo>
                  <a:close/>
                  <a:moveTo>
                    <a:pt x="668" y="413"/>
                  </a:moveTo>
                  <a:lnTo>
                    <a:pt x="668" y="413"/>
                  </a:lnTo>
                  <a:cubicBezTo>
                    <a:pt x="662" y="377"/>
                    <a:pt x="638" y="352"/>
                    <a:pt x="602" y="352"/>
                  </a:cubicBezTo>
                  <a:cubicBezTo>
                    <a:pt x="565" y="352"/>
                    <a:pt x="541" y="377"/>
                    <a:pt x="535" y="413"/>
                  </a:cubicBezTo>
                  <a:cubicBezTo>
                    <a:pt x="450" y="413"/>
                    <a:pt x="450" y="413"/>
                    <a:pt x="450" y="413"/>
                  </a:cubicBezTo>
                  <a:cubicBezTo>
                    <a:pt x="450" y="267"/>
                    <a:pt x="450" y="267"/>
                    <a:pt x="450" y="267"/>
                  </a:cubicBezTo>
                  <a:cubicBezTo>
                    <a:pt x="693" y="267"/>
                    <a:pt x="693" y="267"/>
                    <a:pt x="693" y="267"/>
                  </a:cubicBezTo>
                  <a:cubicBezTo>
                    <a:pt x="693" y="413"/>
                    <a:pt x="693" y="413"/>
                    <a:pt x="693" y="413"/>
                  </a:cubicBezTo>
                  <a:lnTo>
                    <a:pt x="668" y="413"/>
                  </a:lnTo>
                  <a:close/>
                </a:path>
              </a:pathLst>
            </a:custGeom>
            <a:solidFill>
              <a:schemeClr val="bg1"/>
            </a:solidFill>
            <a:ln>
              <a:noFill/>
            </a:ln>
          </p:spPr>
          <p:txBody>
            <a:bodyPr spcFirstLastPara="1" wrap="square" lIns="121897" tIns="60932" rIns="121897" bIns="60932" anchor="ctr" anchorCtr="0">
              <a:noAutofit/>
            </a:bodyPr>
            <a:lstStyle/>
            <a:p>
              <a:endParaRPr lang="it-CH" sz="900" dirty="0">
                <a:latin typeface="Calibri"/>
                <a:ea typeface="Calibri"/>
                <a:cs typeface="Calibri"/>
                <a:sym typeface="Calibri"/>
              </a:endParaRPr>
            </a:p>
          </p:txBody>
        </p:sp>
        <p:grpSp>
          <p:nvGrpSpPr>
            <p:cNvPr id="62" name="Google Shape;4569;p45">
              <a:extLst>
                <a:ext uri="{FF2B5EF4-FFF2-40B4-BE49-F238E27FC236}">
                  <a16:creationId xmlns:a16="http://schemas.microsoft.com/office/drawing/2014/main" id="{F96A3DCE-3E33-47E9-9CC2-47E3889A630A}"/>
                </a:ext>
              </a:extLst>
            </p:cNvPr>
            <p:cNvGrpSpPr/>
            <p:nvPr/>
          </p:nvGrpSpPr>
          <p:grpSpPr>
            <a:xfrm>
              <a:off x="13889435" y="5199664"/>
              <a:ext cx="1181168" cy="833333"/>
              <a:chOff x="2583683" y="4800138"/>
              <a:chExt cx="271641" cy="191647"/>
            </a:xfrm>
            <a:solidFill>
              <a:schemeClr val="bg1"/>
            </a:solidFill>
          </p:grpSpPr>
          <p:sp>
            <p:nvSpPr>
              <p:cNvPr id="131" name="Google Shape;4570;p45">
                <a:extLst>
                  <a:ext uri="{FF2B5EF4-FFF2-40B4-BE49-F238E27FC236}">
                    <a16:creationId xmlns:a16="http://schemas.microsoft.com/office/drawing/2014/main" id="{C311EB75-1098-4D0D-9DD6-B8F082D2A67A}"/>
                  </a:ext>
                </a:extLst>
              </p:cNvPr>
              <p:cNvSpPr/>
              <p:nvPr/>
            </p:nvSpPr>
            <p:spPr>
              <a:xfrm>
                <a:off x="2583683" y="4800138"/>
                <a:ext cx="121655" cy="191647"/>
              </a:xfrm>
              <a:custGeom>
                <a:avLst/>
                <a:gdLst/>
                <a:ahLst/>
                <a:cxnLst/>
                <a:rect l="l" t="t" r="r" b="b"/>
                <a:pathLst>
                  <a:path w="322" h="505" extrusionOk="0">
                    <a:moveTo>
                      <a:pt x="309" y="0"/>
                    </a:moveTo>
                    <a:lnTo>
                      <a:pt x="309" y="0"/>
                    </a:lnTo>
                    <a:cubicBezTo>
                      <a:pt x="12" y="0"/>
                      <a:pt x="12" y="0"/>
                      <a:pt x="12" y="0"/>
                    </a:cubicBezTo>
                    <a:cubicBezTo>
                      <a:pt x="6" y="0"/>
                      <a:pt x="0" y="6"/>
                      <a:pt x="0" y="12"/>
                    </a:cubicBezTo>
                    <a:cubicBezTo>
                      <a:pt x="0" y="486"/>
                      <a:pt x="0" y="486"/>
                      <a:pt x="0" y="486"/>
                    </a:cubicBezTo>
                    <a:cubicBezTo>
                      <a:pt x="0" y="498"/>
                      <a:pt x="6" y="504"/>
                      <a:pt x="12" y="504"/>
                    </a:cubicBezTo>
                    <a:cubicBezTo>
                      <a:pt x="309" y="504"/>
                      <a:pt x="309" y="504"/>
                      <a:pt x="309" y="504"/>
                    </a:cubicBezTo>
                    <a:cubicBezTo>
                      <a:pt x="314" y="504"/>
                      <a:pt x="321" y="498"/>
                      <a:pt x="321" y="486"/>
                    </a:cubicBezTo>
                    <a:cubicBezTo>
                      <a:pt x="321" y="12"/>
                      <a:pt x="321" y="12"/>
                      <a:pt x="321" y="12"/>
                    </a:cubicBezTo>
                    <a:cubicBezTo>
                      <a:pt x="321" y="6"/>
                      <a:pt x="314" y="0"/>
                      <a:pt x="309" y="0"/>
                    </a:cubicBezTo>
                    <a:close/>
                    <a:moveTo>
                      <a:pt x="291" y="474"/>
                    </a:moveTo>
                    <a:lnTo>
                      <a:pt x="291" y="474"/>
                    </a:lnTo>
                    <a:cubicBezTo>
                      <a:pt x="30" y="474"/>
                      <a:pt x="30" y="474"/>
                      <a:pt x="30" y="474"/>
                    </a:cubicBezTo>
                    <a:cubicBezTo>
                      <a:pt x="30" y="30"/>
                      <a:pt x="30" y="30"/>
                      <a:pt x="30" y="30"/>
                    </a:cubicBezTo>
                    <a:cubicBezTo>
                      <a:pt x="291" y="30"/>
                      <a:pt x="291" y="30"/>
                      <a:pt x="291" y="30"/>
                    </a:cubicBezTo>
                    <a:lnTo>
                      <a:pt x="291" y="474"/>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2" name="Google Shape;4571;p45">
                <a:extLst>
                  <a:ext uri="{FF2B5EF4-FFF2-40B4-BE49-F238E27FC236}">
                    <a16:creationId xmlns:a16="http://schemas.microsoft.com/office/drawing/2014/main" id="{CF9EE98D-7944-401A-9854-0E5AB607746A}"/>
                  </a:ext>
                </a:extLst>
              </p:cNvPr>
              <p:cNvSpPr/>
              <p:nvPr/>
            </p:nvSpPr>
            <p:spPr>
              <a:xfrm>
                <a:off x="2605347" y="4833468"/>
                <a:ext cx="33330" cy="33330"/>
              </a:xfrm>
              <a:custGeom>
                <a:avLst/>
                <a:gdLst/>
                <a:ahLst/>
                <a:cxnLst/>
                <a:rect l="l" t="t" r="r" b="b"/>
                <a:pathLst>
                  <a:path w="86" h="86" extrusionOk="0">
                    <a:moveTo>
                      <a:pt x="19" y="85"/>
                    </a:moveTo>
                    <a:lnTo>
                      <a:pt x="19" y="85"/>
                    </a:lnTo>
                    <a:cubicBezTo>
                      <a:pt x="73" y="85"/>
                      <a:pt x="73" y="85"/>
                      <a:pt x="73" y="85"/>
                    </a:cubicBezTo>
                    <a:cubicBezTo>
                      <a:pt x="79" y="85"/>
                      <a:pt x="85" y="79"/>
                      <a:pt x="85" y="73"/>
                    </a:cubicBezTo>
                    <a:cubicBezTo>
                      <a:pt x="85" y="12"/>
                      <a:pt x="85" y="12"/>
                      <a:pt x="85" y="12"/>
                    </a:cubicBezTo>
                    <a:cubicBezTo>
                      <a:pt x="85" y="6"/>
                      <a:pt x="79" y="0"/>
                      <a:pt x="73" y="0"/>
                    </a:cubicBezTo>
                    <a:cubicBezTo>
                      <a:pt x="19" y="0"/>
                      <a:pt x="19" y="0"/>
                      <a:pt x="19" y="0"/>
                    </a:cubicBezTo>
                    <a:cubicBezTo>
                      <a:pt x="12" y="0"/>
                      <a:pt x="0" y="6"/>
                      <a:pt x="0" y="12"/>
                    </a:cubicBezTo>
                    <a:cubicBezTo>
                      <a:pt x="0" y="73"/>
                      <a:pt x="0" y="73"/>
                      <a:pt x="0" y="73"/>
                    </a:cubicBezTo>
                    <a:cubicBezTo>
                      <a:pt x="0" y="79"/>
                      <a:pt x="12" y="85"/>
                      <a:pt x="19" y="85"/>
                    </a:cubicBezTo>
                    <a:close/>
                    <a:moveTo>
                      <a:pt x="31" y="30"/>
                    </a:moveTo>
                    <a:lnTo>
                      <a:pt x="31" y="30"/>
                    </a:lnTo>
                    <a:cubicBezTo>
                      <a:pt x="55" y="30"/>
                      <a:pt x="55" y="30"/>
                      <a:pt x="55" y="30"/>
                    </a:cubicBezTo>
                    <a:cubicBezTo>
                      <a:pt x="55" y="55"/>
                      <a:pt x="55" y="55"/>
                      <a:pt x="55" y="55"/>
                    </a:cubicBezTo>
                    <a:cubicBezTo>
                      <a:pt x="31" y="55"/>
                      <a:pt x="31" y="55"/>
                      <a:pt x="31" y="55"/>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3" name="Google Shape;4572;p45">
                <a:extLst>
                  <a:ext uri="{FF2B5EF4-FFF2-40B4-BE49-F238E27FC236}">
                    <a16:creationId xmlns:a16="http://schemas.microsoft.com/office/drawing/2014/main" id="{5FA120C9-7EA1-4F3C-BE73-F6A2B396857D}"/>
                  </a:ext>
                </a:extLst>
              </p:cNvPr>
              <p:cNvSpPr/>
              <p:nvPr/>
            </p:nvSpPr>
            <p:spPr>
              <a:xfrm>
                <a:off x="2650343" y="4833468"/>
                <a:ext cx="33330" cy="33330"/>
              </a:xfrm>
              <a:custGeom>
                <a:avLst/>
                <a:gdLst/>
                <a:ahLst/>
                <a:cxnLst/>
                <a:rect l="l" t="t" r="r" b="b"/>
                <a:pathLst>
                  <a:path w="86" h="86" extrusionOk="0">
                    <a:moveTo>
                      <a:pt x="12" y="85"/>
                    </a:moveTo>
                    <a:lnTo>
                      <a:pt x="12" y="85"/>
                    </a:lnTo>
                    <a:cubicBezTo>
                      <a:pt x="67" y="85"/>
                      <a:pt x="67" y="85"/>
                      <a:pt x="67" y="85"/>
                    </a:cubicBezTo>
                    <a:cubicBezTo>
                      <a:pt x="73" y="85"/>
                      <a:pt x="85" y="79"/>
                      <a:pt x="85" y="73"/>
                    </a:cubicBezTo>
                    <a:cubicBezTo>
                      <a:pt x="85" y="12"/>
                      <a:pt x="85" y="12"/>
                      <a:pt x="85" y="12"/>
                    </a:cubicBezTo>
                    <a:cubicBezTo>
                      <a:pt x="85" y="6"/>
                      <a:pt x="73" y="0"/>
                      <a:pt x="67" y="0"/>
                    </a:cubicBezTo>
                    <a:cubicBezTo>
                      <a:pt x="12" y="0"/>
                      <a:pt x="12" y="0"/>
                      <a:pt x="12" y="0"/>
                    </a:cubicBezTo>
                    <a:cubicBezTo>
                      <a:pt x="6" y="0"/>
                      <a:pt x="0" y="6"/>
                      <a:pt x="0" y="12"/>
                    </a:cubicBezTo>
                    <a:cubicBezTo>
                      <a:pt x="0" y="73"/>
                      <a:pt x="0" y="73"/>
                      <a:pt x="0" y="73"/>
                    </a:cubicBezTo>
                    <a:cubicBezTo>
                      <a:pt x="0" y="79"/>
                      <a:pt x="6" y="85"/>
                      <a:pt x="12" y="85"/>
                    </a:cubicBezTo>
                    <a:close/>
                    <a:moveTo>
                      <a:pt x="30" y="30"/>
                    </a:moveTo>
                    <a:lnTo>
                      <a:pt x="30" y="30"/>
                    </a:lnTo>
                    <a:cubicBezTo>
                      <a:pt x="54" y="30"/>
                      <a:pt x="54" y="30"/>
                      <a:pt x="54" y="30"/>
                    </a:cubicBezTo>
                    <a:cubicBezTo>
                      <a:pt x="54" y="55"/>
                      <a:pt x="54" y="55"/>
                      <a:pt x="54" y="55"/>
                    </a:cubicBezTo>
                    <a:cubicBezTo>
                      <a:pt x="30" y="55"/>
                      <a:pt x="30" y="55"/>
                      <a:pt x="30" y="55"/>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4" name="Google Shape;4573;p45">
                <a:extLst>
                  <a:ext uri="{FF2B5EF4-FFF2-40B4-BE49-F238E27FC236}">
                    <a16:creationId xmlns:a16="http://schemas.microsoft.com/office/drawing/2014/main" id="{521D5A59-5886-45FD-A36A-470FCA26DE0A}"/>
                  </a:ext>
                </a:extLst>
              </p:cNvPr>
              <p:cNvSpPr/>
              <p:nvPr/>
            </p:nvSpPr>
            <p:spPr>
              <a:xfrm>
                <a:off x="2605347" y="4875129"/>
                <a:ext cx="33330" cy="33330"/>
              </a:xfrm>
              <a:custGeom>
                <a:avLst/>
                <a:gdLst/>
                <a:ahLst/>
                <a:cxnLst/>
                <a:rect l="l" t="t" r="r" b="b"/>
                <a:pathLst>
                  <a:path w="86" h="86" extrusionOk="0">
                    <a:moveTo>
                      <a:pt x="19" y="85"/>
                    </a:moveTo>
                    <a:lnTo>
                      <a:pt x="19" y="85"/>
                    </a:lnTo>
                    <a:cubicBezTo>
                      <a:pt x="73" y="85"/>
                      <a:pt x="73" y="85"/>
                      <a:pt x="73" y="85"/>
                    </a:cubicBezTo>
                    <a:cubicBezTo>
                      <a:pt x="79" y="85"/>
                      <a:pt x="85" y="79"/>
                      <a:pt x="85" y="73"/>
                    </a:cubicBezTo>
                    <a:cubicBezTo>
                      <a:pt x="85" y="13"/>
                      <a:pt x="85" y="13"/>
                      <a:pt x="85" y="13"/>
                    </a:cubicBezTo>
                    <a:cubicBezTo>
                      <a:pt x="85" y="7"/>
                      <a:pt x="79" y="0"/>
                      <a:pt x="73" y="0"/>
                    </a:cubicBezTo>
                    <a:cubicBezTo>
                      <a:pt x="19" y="0"/>
                      <a:pt x="19" y="0"/>
                      <a:pt x="19" y="0"/>
                    </a:cubicBezTo>
                    <a:cubicBezTo>
                      <a:pt x="12" y="0"/>
                      <a:pt x="0" y="7"/>
                      <a:pt x="0" y="13"/>
                    </a:cubicBezTo>
                    <a:cubicBezTo>
                      <a:pt x="0" y="73"/>
                      <a:pt x="0" y="73"/>
                      <a:pt x="0" y="73"/>
                    </a:cubicBezTo>
                    <a:cubicBezTo>
                      <a:pt x="0" y="79"/>
                      <a:pt x="12" y="85"/>
                      <a:pt x="19" y="85"/>
                    </a:cubicBezTo>
                    <a:close/>
                    <a:moveTo>
                      <a:pt x="31" y="31"/>
                    </a:moveTo>
                    <a:lnTo>
                      <a:pt x="31" y="31"/>
                    </a:lnTo>
                    <a:cubicBezTo>
                      <a:pt x="55" y="31"/>
                      <a:pt x="55" y="31"/>
                      <a:pt x="55" y="31"/>
                    </a:cubicBezTo>
                    <a:cubicBezTo>
                      <a:pt x="55" y="55"/>
                      <a:pt x="55" y="55"/>
                      <a:pt x="55" y="55"/>
                    </a:cubicBezTo>
                    <a:cubicBezTo>
                      <a:pt x="31" y="55"/>
                      <a:pt x="31" y="55"/>
                      <a:pt x="31" y="55"/>
                    </a:cubicBezTo>
                    <a:lnTo>
                      <a:pt x="31" y="31"/>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5" name="Google Shape;4574;p45">
                <a:extLst>
                  <a:ext uri="{FF2B5EF4-FFF2-40B4-BE49-F238E27FC236}">
                    <a16:creationId xmlns:a16="http://schemas.microsoft.com/office/drawing/2014/main" id="{2A7B29E0-4489-4FE9-B458-54A16C1FD554}"/>
                  </a:ext>
                </a:extLst>
              </p:cNvPr>
              <p:cNvSpPr/>
              <p:nvPr/>
            </p:nvSpPr>
            <p:spPr>
              <a:xfrm>
                <a:off x="2650343" y="4875129"/>
                <a:ext cx="33330" cy="33330"/>
              </a:xfrm>
              <a:custGeom>
                <a:avLst/>
                <a:gdLst/>
                <a:ahLst/>
                <a:cxnLst/>
                <a:rect l="l" t="t" r="r" b="b"/>
                <a:pathLst>
                  <a:path w="86" h="86" extrusionOk="0">
                    <a:moveTo>
                      <a:pt x="12" y="85"/>
                    </a:moveTo>
                    <a:lnTo>
                      <a:pt x="12" y="85"/>
                    </a:lnTo>
                    <a:cubicBezTo>
                      <a:pt x="67" y="85"/>
                      <a:pt x="67" y="85"/>
                      <a:pt x="67" y="85"/>
                    </a:cubicBezTo>
                    <a:cubicBezTo>
                      <a:pt x="73" y="85"/>
                      <a:pt x="85" y="79"/>
                      <a:pt x="85" y="73"/>
                    </a:cubicBezTo>
                    <a:cubicBezTo>
                      <a:pt x="85" y="13"/>
                      <a:pt x="85" y="13"/>
                      <a:pt x="85" y="13"/>
                    </a:cubicBezTo>
                    <a:cubicBezTo>
                      <a:pt x="85" y="7"/>
                      <a:pt x="73" y="0"/>
                      <a:pt x="67" y="0"/>
                    </a:cubicBezTo>
                    <a:cubicBezTo>
                      <a:pt x="12" y="0"/>
                      <a:pt x="12" y="0"/>
                      <a:pt x="12" y="0"/>
                    </a:cubicBezTo>
                    <a:cubicBezTo>
                      <a:pt x="6" y="0"/>
                      <a:pt x="0" y="7"/>
                      <a:pt x="0" y="13"/>
                    </a:cubicBezTo>
                    <a:cubicBezTo>
                      <a:pt x="0" y="73"/>
                      <a:pt x="0" y="73"/>
                      <a:pt x="0" y="73"/>
                    </a:cubicBezTo>
                    <a:cubicBezTo>
                      <a:pt x="0" y="79"/>
                      <a:pt x="6" y="85"/>
                      <a:pt x="12" y="85"/>
                    </a:cubicBezTo>
                    <a:close/>
                    <a:moveTo>
                      <a:pt x="30" y="31"/>
                    </a:moveTo>
                    <a:lnTo>
                      <a:pt x="30" y="31"/>
                    </a:lnTo>
                    <a:cubicBezTo>
                      <a:pt x="54" y="31"/>
                      <a:pt x="54" y="31"/>
                      <a:pt x="54" y="31"/>
                    </a:cubicBezTo>
                    <a:cubicBezTo>
                      <a:pt x="54" y="55"/>
                      <a:pt x="54" y="55"/>
                      <a:pt x="54" y="55"/>
                    </a:cubicBezTo>
                    <a:cubicBezTo>
                      <a:pt x="30" y="55"/>
                      <a:pt x="30" y="55"/>
                      <a:pt x="30" y="55"/>
                    </a:cubicBezTo>
                    <a:lnTo>
                      <a:pt x="30" y="31"/>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6" name="Google Shape;4575;p45">
                <a:extLst>
                  <a:ext uri="{FF2B5EF4-FFF2-40B4-BE49-F238E27FC236}">
                    <a16:creationId xmlns:a16="http://schemas.microsoft.com/office/drawing/2014/main" id="{87D4ECD7-52AA-4493-9235-50AD63076591}"/>
                  </a:ext>
                </a:extLst>
              </p:cNvPr>
              <p:cNvSpPr/>
              <p:nvPr/>
            </p:nvSpPr>
            <p:spPr>
              <a:xfrm>
                <a:off x="2605347" y="4916793"/>
                <a:ext cx="33330" cy="33330"/>
              </a:xfrm>
              <a:custGeom>
                <a:avLst/>
                <a:gdLst/>
                <a:ahLst/>
                <a:cxnLst/>
                <a:rect l="l" t="t" r="r" b="b"/>
                <a:pathLst>
                  <a:path w="86" h="86" extrusionOk="0">
                    <a:moveTo>
                      <a:pt x="19" y="85"/>
                    </a:moveTo>
                    <a:lnTo>
                      <a:pt x="19" y="85"/>
                    </a:lnTo>
                    <a:cubicBezTo>
                      <a:pt x="73" y="85"/>
                      <a:pt x="73" y="85"/>
                      <a:pt x="73" y="85"/>
                    </a:cubicBezTo>
                    <a:cubicBezTo>
                      <a:pt x="79" y="85"/>
                      <a:pt x="85" y="79"/>
                      <a:pt x="85" y="73"/>
                    </a:cubicBezTo>
                    <a:cubicBezTo>
                      <a:pt x="85" y="12"/>
                      <a:pt x="85" y="12"/>
                      <a:pt x="85" y="12"/>
                    </a:cubicBezTo>
                    <a:cubicBezTo>
                      <a:pt x="85" y="6"/>
                      <a:pt x="79" y="0"/>
                      <a:pt x="73" y="0"/>
                    </a:cubicBezTo>
                    <a:cubicBezTo>
                      <a:pt x="19" y="0"/>
                      <a:pt x="19" y="0"/>
                      <a:pt x="19" y="0"/>
                    </a:cubicBezTo>
                    <a:cubicBezTo>
                      <a:pt x="12" y="0"/>
                      <a:pt x="0" y="6"/>
                      <a:pt x="0" y="12"/>
                    </a:cubicBezTo>
                    <a:cubicBezTo>
                      <a:pt x="0" y="73"/>
                      <a:pt x="0" y="73"/>
                      <a:pt x="0" y="73"/>
                    </a:cubicBezTo>
                    <a:cubicBezTo>
                      <a:pt x="0" y="79"/>
                      <a:pt x="12" y="85"/>
                      <a:pt x="19" y="85"/>
                    </a:cubicBezTo>
                    <a:close/>
                    <a:moveTo>
                      <a:pt x="31" y="30"/>
                    </a:moveTo>
                    <a:lnTo>
                      <a:pt x="31" y="30"/>
                    </a:lnTo>
                    <a:cubicBezTo>
                      <a:pt x="55" y="30"/>
                      <a:pt x="55" y="30"/>
                      <a:pt x="55" y="30"/>
                    </a:cubicBezTo>
                    <a:cubicBezTo>
                      <a:pt x="55" y="60"/>
                      <a:pt x="55" y="60"/>
                      <a:pt x="55" y="60"/>
                    </a:cubicBezTo>
                    <a:cubicBezTo>
                      <a:pt x="31" y="60"/>
                      <a:pt x="31" y="60"/>
                      <a:pt x="31" y="60"/>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7" name="Google Shape;4576;p45">
                <a:extLst>
                  <a:ext uri="{FF2B5EF4-FFF2-40B4-BE49-F238E27FC236}">
                    <a16:creationId xmlns:a16="http://schemas.microsoft.com/office/drawing/2014/main" id="{1BE9FA14-3E11-49F1-87F9-B389D1FB7EB7}"/>
                  </a:ext>
                </a:extLst>
              </p:cNvPr>
              <p:cNvSpPr/>
              <p:nvPr/>
            </p:nvSpPr>
            <p:spPr>
              <a:xfrm>
                <a:off x="2650343" y="4916793"/>
                <a:ext cx="33330" cy="33330"/>
              </a:xfrm>
              <a:custGeom>
                <a:avLst/>
                <a:gdLst/>
                <a:ahLst/>
                <a:cxnLst/>
                <a:rect l="l" t="t" r="r" b="b"/>
                <a:pathLst>
                  <a:path w="86" h="86" extrusionOk="0">
                    <a:moveTo>
                      <a:pt x="12" y="85"/>
                    </a:moveTo>
                    <a:lnTo>
                      <a:pt x="12" y="85"/>
                    </a:lnTo>
                    <a:cubicBezTo>
                      <a:pt x="67" y="85"/>
                      <a:pt x="67" y="85"/>
                      <a:pt x="67" y="85"/>
                    </a:cubicBezTo>
                    <a:cubicBezTo>
                      <a:pt x="73" y="85"/>
                      <a:pt x="85" y="79"/>
                      <a:pt x="85" y="73"/>
                    </a:cubicBezTo>
                    <a:cubicBezTo>
                      <a:pt x="85" y="12"/>
                      <a:pt x="85" y="12"/>
                      <a:pt x="85" y="12"/>
                    </a:cubicBezTo>
                    <a:cubicBezTo>
                      <a:pt x="85" y="6"/>
                      <a:pt x="73" y="0"/>
                      <a:pt x="67" y="0"/>
                    </a:cubicBezTo>
                    <a:cubicBezTo>
                      <a:pt x="12" y="0"/>
                      <a:pt x="12" y="0"/>
                      <a:pt x="12" y="0"/>
                    </a:cubicBezTo>
                    <a:cubicBezTo>
                      <a:pt x="6" y="0"/>
                      <a:pt x="0" y="6"/>
                      <a:pt x="0" y="12"/>
                    </a:cubicBezTo>
                    <a:cubicBezTo>
                      <a:pt x="0" y="73"/>
                      <a:pt x="0" y="73"/>
                      <a:pt x="0" y="73"/>
                    </a:cubicBezTo>
                    <a:cubicBezTo>
                      <a:pt x="0" y="79"/>
                      <a:pt x="6" y="85"/>
                      <a:pt x="12" y="85"/>
                    </a:cubicBezTo>
                    <a:close/>
                    <a:moveTo>
                      <a:pt x="30" y="30"/>
                    </a:moveTo>
                    <a:lnTo>
                      <a:pt x="30" y="30"/>
                    </a:lnTo>
                    <a:cubicBezTo>
                      <a:pt x="54" y="30"/>
                      <a:pt x="54" y="30"/>
                      <a:pt x="54" y="30"/>
                    </a:cubicBezTo>
                    <a:cubicBezTo>
                      <a:pt x="54" y="60"/>
                      <a:pt x="54" y="60"/>
                      <a:pt x="54" y="60"/>
                    </a:cubicBezTo>
                    <a:cubicBezTo>
                      <a:pt x="30" y="60"/>
                      <a:pt x="30" y="60"/>
                      <a:pt x="30" y="60"/>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8" name="Google Shape;4577;p45">
                <a:extLst>
                  <a:ext uri="{FF2B5EF4-FFF2-40B4-BE49-F238E27FC236}">
                    <a16:creationId xmlns:a16="http://schemas.microsoft.com/office/drawing/2014/main" id="{BE331D44-DC8A-4EFE-A5AE-8374548A0BA8}"/>
                  </a:ext>
                </a:extLst>
              </p:cNvPr>
              <p:cNvSpPr/>
              <p:nvPr/>
            </p:nvSpPr>
            <p:spPr>
              <a:xfrm>
                <a:off x="2732002" y="4843467"/>
                <a:ext cx="123322" cy="146653"/>
              </a:xfrm>
              <a:custGeom>
                <a:avLst/>
                <a:gdLst/>
                <a:ahLst/>
                <a:cxnLst/>
                <a:rect l="l" t="t" r="r" b="b"/>
                <a:pathLst>
                  <a:path w="328" h="390" extrusionOk="0">
                    <a:moveTo>
                      <a:pt x="309" y="0"/>
                    </a:moveTo>
                    <a:lnTo>
                      <a:pt x="309" y="0"/>
                    </a:lnTo>
                    <a:cubicBezTo>
                      <a:pt x="12" y="0"/>
                      <a:pt x="12" y="0"/>
                      <a:pt x="12" y="0"/>
                    </a:cubicBezTo>
                    <a:cubicBezTo>
                      <a:pt x="6" y="0"/>
                      <a:pt x="0" y="6"/>
                      <a:pt x="0" y="19"/>
                    </a:cubicBezTo>
                    <a:cubicBezTo>
                      <a:pt x="0" y="371"/>
                      <a:pt x="0" y="371"/>
                      <a:pt x="0" y="371"/>
                    </a:cubicBezTo>
                    <a:cubicBezTo>
                      <a:pt x="0" y="383"/>
                      <a:pt x="6" y="389"/>
                      <a:pt x="12" y="389"/>
                    </a:cubicBezTo>
                    <a:cubicBezTo>
                      <a:pt x="309" y="389"/>
                      <a:pt x="309" y="389"/>
                      <a:pt x="309" y="389"/>
                    </a:cubicBezTo>
                    <a:cubicBezTo>
                      <a:pt x="321" y="389"/>
                      <a:pt x="327" y="383"/>
                      <a:pt x="327" y="371"/>
                    </a:cubicBezTo>
                    <a:cubicBezTo>
                      <a:pt x="327" y="19"/>
                      <a:pt x="327" y="19"/>
                      <a:pt x="327" y="19"/>
                    </a:cubicBezTo>
                    <a:cubicBezTo>
                      <a:pt x="327" y="6"/>
                      <a:pt x="321" y="0"/>
                      <a:pt x="309" y="0"/>
                    </a:cubicBezTo>
                    <a:close/>
                    <a:moveTo>
                      <a:pt x="297" y="359"/>
                    </a:moveTo>
                    <a:lnTo>
                      <a:pt x="297" y="359"/>
                    </a:lnTo>
                    <a:cubicBezTo>
                      <a:pt x="30" y="359"/>
                      <a:pt x="30" y="359"/>
                      <a:pt x="30" y="359"/>
                    </a:cubicBezTo>
                    <a:cubicBezTo>
                      <a:pt x="30" y="31"/>
                      <a:pt x="30" y="31"/>
                      <a:pt x="30" y="31"/>
                    </a:cubicBezTo>
                    <a:cubicBezTo>
                      <a:pt x="297" y="31"/>
                      <a:pt x="297" y="31"/>
                      <a:pt x="297" y="31"/>
                    </a:cubicBezTo>
                    <a:lnTo>
                      <a:pt x="297" y="359"/>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39" name="Google Shape;4578;p45">
                <a:extLst>
                  <a:ext uri="{FF2B5EF4-FFF2-40B4-BE49-F238E27FC236}">
                    <a16:creationId xmlns:a16="http://schemas.microsoft.com/office/drawing/2014/main" id="{D36ECC86-F97A-455A-9CDD-5822EDFE6A50}"/>
                  </a:ext>
                </a:extLst>
              </p:cNvPr>
              <p:cNvSpPr/>
              <p:nvPr/>
            </p:nvSpPr>
            <p:spPr>
              <a:xfrm>
                <a:off x="2755333" y="4878462"/>
                <a:ext cx="33330" cy="34997"/>
              </a:xfrm>
              <a:custGeom>
                <a:avLst/>
                <a:gdLst/>
                <a:ahLst/>
                <a:cxnLst/>
                <a:rect l="l" t="t" r="r" b="b"/>
                <a:pathLst>
                  <a:path w="86" h="92" extrusionOk="0">
                    <a:moveTo>
                      <a:pt x="18" y="91"/>
                    </a:moveTo>
                    <a:lnTo>
                      <a:pt x="18" y="91"/>
                    </a:lnTo>
                    <a:cubicBezTo>
                      <a:pt x="73" y="91"/>
                      <a:pt x="73" y="91"/>
                      <a:pt x="73" y="91"/>
                    </a:cubicBezTo>
                    <a:cubicBezTo>
                      <a:pt x="79" y="91"/>
                      <a:pt x="85" y="85"/>
                      <a:pt x="85" y="72"/>
                    </a:cubicBezTo>
                    <a:cubicBezTo>
                      <a:pt x="85" y="18"/>
                      <a:pt x="85" y="18"/>
                      <a:pt x="85" y="18"/>
                    </a:cubicBezTo>
                    <a:cubicBezTo>
                      <a:pt x="85" y="6"/>
                      <a:pt x="79" y="0"/>
                      <a:pt x="73" y="0"/>
                    </a:cubicBezTo>
                    <a:cubicBezTo>
                      <a:pt x="18" y="0"/>
                      <a:pt x="18" y="0"/>
                      <a:pt x="18" y="0"/>
                    </a:cubicBezTo>
                    <a:cubicBezTo>
                      <a:pt x="12" y="0"/>
                      <a:pt x="0" y="6"/>
                      <a:pt x="0" y="18"/>
                    </a:cubicBezTo>
                    <a:cubicBezTo>
                      <a:pt x="0" y="72"/>
                      <a:pt x="0" y="72"/>
                      <a:pt x="0" y="72"/>
                    </a:cubicBezTo>
                    <a:cubicBezTo>
                      <a:pt x="0" y="85"/>
                      <a:pt x="12" y="91"/>
                      <a:pt x="18" y="91"/>
                    </a:cubicBezTo>
                    <a:close/>
                    <a:moveTo>
                      <a:pt x="31" y="30"/>
                    </a:moveTo>
                    <a:lnTo>
                      <a:pt x="31" y="30"/>
                    </a:lnTo>
                    <a:cubicBezTo>
                      <a:pt x="55" y="30"/>
                      <a:pt x="55" y="30"/>
                      <a:pt x="55" y="30"/>
                    </a:cubicBezTo>
                    <a:cubicBezTo>
                      <a:pt x="55" y="60"/>
                      <a:pt x="55" y="60"/>
                      <a:pt x="55" y="60"/>
                    </a:cubicBezTo>
                    <a:cubicBezTo>
                      <a:pt x="31" y="60"/>
                      <a:pt x="31" y="60"/>
                      <a:pt x="31" y="60"/>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40" name="Google Shape;4579;p45">
                <a:extLst>
                  <a:ext uri="{FF2B5EF4-FFF2-40B4-BE49-F238E27FC236}">
                    <a16:creationId xmlns:a16="http://schemas.microsoft.com/office/drawing/2014/main" id="{F859EF85-BDCD-46F9-B037-8ACEC146E42C}"/>
                  </a:ext>
                </a:extLst>
              </p:cNvPr>
              <p:cNvSpPr/>
              <p:nvPr/>
            </p:nvSpPr>
            <p:spPr>
              <a:xfrm>
                <a:off x="2798662" y="4878462"/>
                <a:ext cx="33330" cy="34997"/>
              </a:xfrm>
              <a:custGeom>
                <a:avLst/>
                <a:gdLst/>
                <a:ahLst/>
                <a:cxnLst/>
                <a:rect l="l" t="t" r="r" b="b"/>
                <a:pathLst>
                  <a:path w="86" h="92" extrusionOk="0">
                    <a:moveTo>
                      <a:pt x="18" y="91"/>
                    </a:moveTo>
                    <a:lnTo>
                      <a:pt x="18" y="91"/>
                    </a:lnTo>
                    <a:cubicBezTo>
                      <a:pt x="73" y="91"/>
                      <a:pt x="73" y="91"/>
                      <a:pt x="73" y="91"/>
                    </a:cubicBezTo>
                    <a:cubicBezTo>
                      <a:pt x="79" y="91"/>
                      <a:pt x="85" y="85"/>
                      <a:pt x="85" y="72"/>
                    </a:cubicBezTo>
                    <a:cubicBezTo>
                      <a:pt x="85" y="18"/>
                      <a:pt x="85" y="18"/>
                      <a:pt x="85" y="18"/>
                    </a:cubicBezTo>
                    <a:cubicBezTo>
                      <a:pt x="85" y="6"/>
                      <a:pt x="79" y="0"/>
                      <a:pt x="73" y="0"/>
                    </a:cubicBezTo>
                    <a:cubicBezTo>
                      <a:pt x="18" y="0"/>
                      <a:pt x="18" y="0"/>
                      <a:pt x="18" y="0"/>
                    </a:cubicBezTo>
                    <a:cubicBezTo>
                      <a:pt x="6" y="0"/>
                      <a:pt x="0" y="6"/>
                      <a:pt x="0" y="18"/>
                    </a:cubicBezTo>
                    <a:cubicBezTo>
                      <a:pt x="0" y="72"/>
                      <a:pt x="0" y="72"/>
                      <a:pt x="0" y="72"/>
                    </a:cubicBezTo>
                    <a:cubicBezTo>
                      <a:pt x="0" y="85"/>
                      <a:pt x="6" y="91"/>
                      <a:pt x="18" y="91"/>
                    </a:cubicBezTo>
                    <a:close/>
                    <a:moveTo>
                      <a:pt x="30" y="30"/>
                    </a:moveTo>
                    <a:lnTo>
                      <a:pt x="30" y="30"/>
                    </a:lnTo>
                    <a:cubicBezTo>
                      <a:pt x="54" y="30"/>
                      <a:pt x="54" y="30"/>
                      <a:pt x="54" y="30"/>
                    </a:cubicBezTo>
                    <a:cubicBezTo>
                      <a:pt x="54" y="60"/>
                      <a:pt x="54" y="60"/>
                      <a:pt x="54" y="60"/>
                    </a:cubicBezTo>
                    <a:cubicBezTo>
                      <a:pt x="30" y="60"/>
                      <a:pt x="30" y="60"/>
                      <a:pt x="30" y="60"/>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41" name="Google Shape;4580;p45">
                <a:extLst>
                  <a:ext uri="{FF2B5EF4-FFF2-40B4-BE49-F238E27FC236}">
                    <a16:creationId xmlns:a16="http://schemas.microsoft.com/office/drawing/2014/main" id="{C50307A9-F97F-4B9C-A1FF-80853B4A11FB}"/>
                  </a:ext>
                </a:extLst>
              </p:cNvPr>
              <p:cNvSpPr/>
              <p:nvPr/>
            </p:nvSpPr>
            <p:spPr>
              <a:xfrm>
                <a:off x="2755333" y="4918460"/>
                <a:ext cx="33330" cy="34997"/>
              </a:xfrm>
              <a:custGeom>
                <a:avLst/>
                <a:gdLst/>
                <a:ahLst/>
                <a:cxnLst/>
                <a:rect l="l" t="t" r="r" b="b"/>
                <a:pathLst>
                  <a:path w="86" h="92" extrusionOk="0">
                    <a:moveTo>
                      <a:pt x="18" y="91"/>
                    </a:moveTo>
                    <a:lnTo>
                      <a:pt x="18" y="91"/>
                    </a:lnTo>
                    <a:cubicBezTo>
                      <a:pt x="73" y="91"/>
                      <a:pt x="73" y="91"/>
                      <a:pt x="73" y="91"/>
                    </a:cubicBezTo>
                    <a:cubicBezTo>
                      <a:pt x="79" y="91"/>
                      <a:pt x="85" y="79"/>
                      <a:pt x="85" y="73"/>
                    </a:cubicBezTo>
                    <a:cubicBezTo>
                      <a:pt x="85" y="12"/>
                      <a:pt x="85" y="12"/>
                      <a:pt x="85" y="12"/>
                    </a:cubicBezTo>
                    <a:cubicBezTo>
                      <a:pt x="85" y="6"/>
                      <a:pt x="79" y="0"/>
                      <a:pt x="73" y="0"/>
                    </a:cubicBezTo>
                    <a:cubicBezTo>
                      <a:pt x="18" y="0"/>
                      <a:pt x="18" y="0"/>
                      <a:pt x="18" y="0"/>
                    </a:cubicBezTo>
                    <a:cubicBezTo>
                      <a:pt x="12" y="0"/>
                      <a:pt x="0" y="6"/>
                      <a:pt x="0" y="12"/>
                    </a:cubicBezTo>
                    <a:cubicBezTo>
                      <a:pt x="0" y="73"/>
                      <a:pt x="0" y="73"/>
                      <a:pt x="0" y="73"/>
                    </a:cubicBezTo>
                    <a:cubicBezTo>
                      <a:pt x="0" y="79"/>
                      <a:pt x="12" y="91"/>
                      <a:pt x="18" y="91"/>
                    </a:cubicBezTo>
                    <a:close/>
                    <a:moveTo>
                      <a:pt x="31" y="30"/>
                    </a:moveTo>
                    <a:lnTo>
                      <a:pt x="31" y="30"/>
                    </a:lnTo>
                    <a:cubicBezTo>
                      <a:pt x="55" y="30"/>
                      <a:pt x="55" y="30"/>
                      <a:pt x="55" y="30"/>
                    </a:cubicBezTo>
                    <a:cubicBezTo>
                      <a:pt x="55" y="61"/>
                      <a:pt x="55" y="61"/>
                      <a:pt x="55" y="61"/>
                    </a:cubicBezTo>
                    <a:cubicBezTo>
                      <a:pt x="31" y="61"/>
                      <a:pt x="31" y="61"/>
                      <a:pt x="31" y="61"/>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42" name="Google Shape;4581;p45">
                <a:extLst>
                  <a:ext uri="{FF2B5EF4-FFF2-40B4-BE49-F238E27FC236}">
                    <a16:creationId xmlns:a16="http://schemas.microsoft.com/office/drawing/2014/main" id="{C6B9FADB-8BE9-4E49-9697-D2FF23DE13C4}"/>
                  </a:ext>
                </a:extLst>
              </p:cNvPr>
              <p:cNvSpPr/>
              <p:nvPr/>
            </p:nvSpPr>
            <p:spPr>
              <a:xfrm>
                <a:off x="2798662" y="4918460"/>
                <a:ext cx="33330" cy="34997"/>
              </a:xfrm>
              <a:custGeom>
                <a:avLst/>
                <a:gdLst/>
                <a:ahLst/>
                <a:cxnLst/>
                <a:rect l="l" t="t" r="r" b="b"/>
                <a:pathLst>
                  <a:path w="86" h="92" extrusionOk="0">
                    <a:moveTo>
                      <a:pt x="18" y="91"/>
                    </a:moveTo>
                    <a:lnTo>
                      <a:pt x="18" y="91"/>
                    </a:lnTo>
                    <a:cubicBezTo>
                      <a:pt x="73" y="91"/>
                      <a:pt x="73" y="91"/>
                      <a:pt x="73" y="91"/>
                    </a:cubicBezTo>
                    <a:cubicBezTo>
                      <a:pt x="79" y="91"/>
                      <a:pt x="85" y="79"/>
                      <a:pt x="85" y="73"/>
                    </a:cubicBezTo>
                    <a:cubicBezTo>
                      <a:pt x="85" y="12"/>
                      <a:pt x="85" y="12"/>
                      <a:pt x="85" y="12"/>
                    </a:cubicBezTo>
                    <a:cubicBezTo>
                      <a:pt x="85" y="6"/>
                      <a:pt x="79" y="0"/>
                      <a:pt x="73" y="0"/>
                    </a:cubicBezTo>
                    <a:cubicBezTo>
                      <a:pt x="18" y="0"/>
                      <a:pt x="18" y="0"/>
                      <a:pt x="18" y="0"/>
                    </a:cubicBezTo>
                    <a:cubicBezTo>
                      <a:pt x="6" y="0"/>
                      <a:pt x="0" y="6"/>
                      <a:pt x="0" y="12"/>
                    </a:cubicBezTo>
                    <a:cubicBezTo>
                      <a:pt x="0" y="73"/>
                      <a:pt x="0" y="73"/>
                      <a:pt x="0" y="73"/>
                    </a:cubicBezTo>
                    <a:cubicBezTo>
                      <a:pt x="0" y="79"/>
                      <a:pt x="6" y="91"/>
                      <a:pt x="18" y="91"/>
                    </a:cubicBezTo>
                    <a:close/>
                    <a:moveTo>
                      <a:pt x="30" y="30"/>
                    </a:moveTo>
                    <a:lnTo>
                      <a:pt x="30" y="30"/>
                    </a:lnTo>
                    <a:cubicBezTo>
                      <a:pt x="54" y="30"/>
                      <a:pt x="54" y="30"/>
                      <a:pt x="54" y="30"/>
                    </a:cubicBezTo>
                    <a:cubicBezTo>
                      <a:pt x="54" y="61"/>
                      <a:pt x="54" y="61"/>
                      <a:pt x="54" y="61"/>
                    </a:cubicBezTo>
                    <a:cubicBezTo>
                      <a:pt x="30" y="61"/>
                      <a:pt x="30" y="61"/>
                      <a:pt x="30" y="61"/>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grpSp>
        <p:grpSp>
          <p:nvGrpSpPr>
            <p:cNvPr id="63" name="Google Shape;12345;p136">
              <a:extLst>
                <a:ext uri="{FF2B5EF4-FFF2-40B4-BE49-F238E27FC236}">
                  <a16:creationId xmlns:a16="http://schemas.microsoft.com/office/drawing/2014/main" id="{86ED8B31-018C-422F-8178-5638937CC827}"/>
                </a:ext>
              </a:extLst>
            </p:cNvPr>
            <p:cNvGrpSpPr/>
            <p:nvPr/>
          </p:nvGrpSpPr>
          <p:grpSpPr>
            <a:xfrm>
              <a:off x="10274012" y="8782156"/>
              <a:ext cx="1505992" cy="1508392"/>
              <a:chOff x="59596" y="6498490"/>
              <a:chExt cx="564747" cy="565647"/>
            </a:xfrm>
            <a:solidFill>
              <a:schemeClr val="bg1"/>
            </a:solidFill>
          </p:grpSpPr>
          <p:sp>
            <p:nvSpPr>
              <p:cNvPr id="117" name="Google Shape;12346;p136">
                <a:extLst>
                  <a:ext uri="{FF2B5EF4-FFF2-40B4-BE49-F238E27FC236}">
                    <a16:creationId xmlns:a16="http://schemas.microsoft.com/office/drawing/2014/main" id="{7EC396EA-5B1C-4F4E-BEF9-5F40BCAD72E5}"/>
                  </a:ext>
                </a:extLst>
              </p:cNvPr>
              <p:cNvSpPr/>
              <p:nvPr/>
            </p:nvSpPr>
            <p:spPr>
              <a:xfrm>
                <a:off x="212844" y="6498490"/>
                <a:ext cx="255413" cy="254541"/>
              </a:xfrm>
              <a:custGeom>
                <a:avLst/>
                <a:gdLst/>
                <a:ahLst/>
                <a:cxnLst/>
                <a:rect l="l" t="t" r="r" b="b"/>
                <a:pathLst>
                  <a:path w="255413" h="254541" extrusionOk="0">
                    <a:moveTo>
                      <a:pt x="127707" y="254542"/>
                    </a:moveTo>
                    <a:cubicBezTo>
                      <a:pt x="56759" y="254542"/>
                      <a:pt x="0" y="197977"/>
                      <a:pt x="0" y="127271"/>
                    </a:cubicBezTo>
                    <a:cubicBezTo>
                      <a:pt x="0" y="56565"/>
                      <a:pt x="56759" y="0"/>
                      <a:pt x="127707" y="0"/>
                    </a:cubicBezTo>
                    <a:cubicBezTo>
                      <a:pt x="198655" y="0"/>
                      <a:pt x="255414" y="56565"/>
                      <a:pt x="255414" y="127271"/>
                    </a:cubicBezTo>
                    <a:cubicBezTo>
                      <a:pt x="255414" y="195149"/>
                      <a:pt x="198655" y="254542"/>
                      <a:pt x="127707" y="254542"/>
                    </a:cubicBezTo>
                    <a:close/>
                    <a:moveTo>
                      <a:pt x="127707" y="28282"/>
                    </a:moveTo>
                    <a:cubicBezTo>
                      <a:pt x="73786" y="28282"/>
                      <a:pt x="28379" y="73534"/>
                      <a:pt x="28379" y="127271"/>
                    </a:cubicBezTo>
                    <a:cubicBezTo>
                      <a:pt x="28379" y="181007"/>
                      <a:pt x="73786" y="226259"/>
                      <a:pt x="127707" y="226259"/>
                    </a:cubicBezTo>
                    <a:cubicBezTo>
                      <a:pt x="181627" y="226259"/>
                      <a:pt x="227034" y="181007"/>
                      <a:pt x="227034" y="127271"/>
                    </a:cubicBezTo>
                    <a:cubicBezTo>
                      <a:pt x="227034" y="73534"/>
                      <a:pt x="181627" y="28282"/>
                      <a:pt x="127707"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8" name="Google Shape;12347;p136">
                <a:extLst>
                  <a:ext uri="{FF2B5EF4-FFF2-40B4-BE49-F238E27FC236}">
                    <a16:creationId xmlns:a16="http://schemas.microsoft.com/office/drawing/2014/main" id="{C0E81FCC-63CD-44CB-908B-051ECEE89593}"/>
                  </a:ext>
                </a:extLst>
              </p:cNvPr>
              <p:cNvSpPr/>
              <p:nvPr/>
            </p:nvSpPr>
            <p:spPr>
              <a:xfrm>
                <a:off x="295144" y="6540913"/>
                <a:ext cx="96489" cy="96160"/>
              </a:xfrm>
              <a:custGeom>
                <a:avLst/>
                <a:gdLst/>
                <a:ahLst/>
                <a:cxnLst/>
                <a:rect l="l" t="t" r="r" b="b"/>
                <a:pathLst>
                  <a:path w="96489" h="96160" extrusionOk="0">
                    <a:moveTo>
                      <a:pt x="48245" y="96160"/>
                    </a:moveTo>
                    <a:cubicBezTo>
                      <a:pt x="19866" y="96160"/>
                      <a:pt x="0" y="73534"/>
                      <a:pt x="0" y="48080"/>
                    </a:cubicBezTo>
                    <a:cubicBezTo>
                      <a:pt x="0" y="22626"/>
                      <a:pt x="22703" y="0"/>
                      <a:pt x="48245" y="0"/>
                    </a:cubicBezTo>
                    <a:cubicBezTo>
                      <a:pt x="76624" y="0"/>
                      <a:pt x="96490" y="22626"/>
                      <a:pt x="96490" y="48080"/>
                    </a:cubicBezTo>
                    <a:cubicBezTo>
                      <a:pt x="96490" y="73534"/>
                      <a:pt x="73786" y="96160"/>
                      <a:pt x="48245" y="96160"/>
                    </a:cubicBezTo>
                    <a:close/>
                    <a:moveTo>
                      <a:pt x="48245" y="25454"/>
                    </a:moveTo>
                    <a:cubicBezTo>
                      <a:pt x="36893" y="25454"/>
                      <a:pt x="28379" y="33939"/>
                      <a:pt x="28379" y="45252"/>
                    </a:cubicBezTo>
                    <a:cubicBezTo>
                      <a:pt x="28379" y="56565"/>
                      <a:pt x="36893" y="65049"/>
                      <a:pt x="48245" y="65049"/>
                    </a:cubicBezTo>
                    <a:cubicBezTo>
                      <a:pt x="59597" y="65049"/>
                      <a:pt x="68110" y="56565"/>
                      <a:pt x="68110" y="45252"/>
                    </a:cubicBezTo>
                    <a:cubicBezTo>
                      <a:pt x="68110" y="33939"/>
                      <a:pt x="59597" y="25454"/>
                      <a:pt x="48245" y="25454"/>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9" name="Google Shape;12348;p136">
                <a:extLst>
                  <a:ext uri="{FF2B5EF4-FFF2-40B4-BE49-F238E27FC236}">
                    <a16:creationId xmlns:a16="http://schemas.microsoft.com/office/drawing/2014/main" id="{A4F09ACC-335E-4EF7-B961-A584A625F980}"/>
                  </a:ext>
                </a:extLst>
              </p:cNvPr>
              <p:cNvSpPr/>
              <p:nvPr/>
            </p:nvSpPr>
            <p:spPr>
              <a:xfrm>
                <a:off x="275279" y="6596369"/>
                <a:ext cx="99327" cy="100098"/>
              </a:xfrm>
              <a:custGeom>
                <a:avLst/>
                <a:gdLst/>
                <a:ahLst/>
                <a:cxnLst/>
                <a:rect l="l" t="t" r="r" b="b"/>
                <a:pathLst>
                  <a:path w="99327" h="100098" extrusionOk="0">
                    <a:moveTo>
                      <a:pt x="85138" y="100098"/>
                    </a:moveTo>
                    <a:lnTo>
                      <a:pt x="14190" y="100098"/>
                    </a:lnTo>
                    <a:cubicBezTo>
                      <a:pt x="5676" y="100098"/>
                      <a:pt x="0" y="94441"/>
                      <a:pt x="0" y="85957"/>
                    </a:cubicBezTo>
                    <a:lnTo>
                      <a:pt x="0" y="60502"/>
                    </a:lnTo>
                    <a:cubicBezTo>
                      <a:pt x="0" y="35048"/>
                      <a:pt x="14190" y="12422"/>
                      <a:pt x="34055" y="1110"/>
                    </a:cubicBezTo>
                    <a:cubicBezTo>
                      <a:pt x="39731" y="-1719"/>
                      <a:pt x="48245" y="1110"/>
                      <a:pt x="53921" y="6766"/>
                    </a:cubicBezTo>
                    <a:cubicBezTo>
                      <a:pt x="56759" y="12422"/>
                      <a:pt x="53921" y="20907"/>
                      <a:pt x="48245" y="26564"/>
                    </a:cubicBezTo>
                    <a:cubicBezTo>
                      <a:pt x="36893" y="32220"/>
                      <a:pt x="28379" y="46361"/>
                      <a:pt x="28379" y="60502"/>
                    </a:cubicBezTo>
                    <a:lnTo>
                      <a:pt x="28379" y="71816"/>
                    </a:lnTo>
                    <a:lnTo>
                      <a:pt x="85138" y="71816"/>
                    </a:lnTo>
                    <a:cubicBezTo>
                      <a:pt x="93652" y="71816"/>
                      <a:pt x="99327" y="77472"/>
                      <a:pt x="99327" y="85957"/>
                    </a:cubicBezTo>
                    <a:cubicBezTo>
                      <a:pt x="99327" y="94441"/>
                      <a:pt x="93652" y="100098"/>
                      <a:pt x="85138" y="100098"/>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0" name="Google Shape;12349;p136">
                <a:extLst>
                  <a:ext uri="{FF2B5EF4-FFF2-40B4-BE49-F238E27FC236}">
                    <a16:creationId xmlns:a16="http://schemas.microsoft.com/office/drawing/2014/main" id="{EAD4D087-4CAD-4B7E-80EA-DDCFFB651518}"/>
                  </a:ext>
                </a:extLst>
              </p:cNvPr>
              <p:cNvSpPr/>
              <p:nvPr/>
            </p:nvSpPr>
            <p:spPr>
              <a:xfrm>
                <a:off x="312172" y="6596369"/>
                <a:ext cx="99327" cy="100098"/>
              </a:xfrm>
              <a:custGeom>
                <a:avLst/>
                <a:gdLst/>
                <a:ahLst/>
                <a:cxnLst/>
                <a:rect l="l" t="t" r="r" b="b"/>
                <a:pathLst>
                  <a:path w="99327" h="100098" extrusionOk="0">
                    <a:moveTo>
                      <a:pt x="85138" y="100098"/>
                    </a:moveTo>
                    <a:lnTo>
                      <a:pt x="14190" y="100098"/>
                    </a:lnTo>
                    <a:cubicBezTo>
                      <a:pt x="5676" y="100098"/>
                      <a:pt x="0" y="94441"/>
                      <a:pt x="0" y="85957"/>
                    </a:cubicBezTo>
                    <a:cubicBezTo>
                      <a:pt x="0" y="77472"/>
                      <a:pt x="5676" y="71816"/>
                      <a:pt x="14190" y="71816"/>
                    </a:cubicBezTo>
                    <a:lnTo>
                      <a:pt x="70948" y="71816"/>
                    </a:lnTo>
                    <a:lnTo>
                      <a:pt x="70948" y="60502"/>
                    </a:lnTo>
                    <a:cubicBezTo>
                      <a:pt x="70948" y="46361"/>
                      <a:pt x="62434" y="32220"/>
                      <a:pt x="51083" y="26564"/>
                    </a:cubicBezTo>
                    <a:cubicBezTo>
                      <a:pt x="45407" y="23735"/>
                      <a:pt x="42569" y="15251"/>
                      <a:pt x="45407" y="6766"/>
                    </a:cubicBezTo>
                    <a:cubicBezTo>
                      <a:pt x="48245" y="1110"/>
                      <a:pt x="56759" y="-1719"/>
                      <a:pt x="65272" y="1110"/>
                    </a:cubicBezTo>
                    <a:cubicBezTo>
                      <a:pt x="87976" y="12422"/>
                      <a:pt x="99327" y="35048"/>
                      <a:pt x="99327" y="60502"/>
                    </a:cubicBezTo>
                    <a:lnTo>
                      <a:pt x="99327" y="85957"/>
                    </a:lnTo>
                    <a:cubicBezTo>
                      <a:pt x="99327" y="91613"/>
                      <a:pt x="93652" y="100098"/>
                      <a:pt x="85138" y="100098"/>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1" name="Google Shape;12350;p136">
                <a:extLst>
                  <a:ext uri="{FF2B5EF4-FFF2-40B4-BE49-F238E27FC236}">
                    <a16:creationId xmlns:a16="http://schemas.microsoft.com/office/drawing/2014/main" id="{EF791D9E-FD73-4353-8B7F-A1767035F667}"/>
                  </a:ext>
                </a:extLst>
              </p:cNvPr>
              <p:cNvSpPr/>
              <p:nvPr/>
            </p:nvSpPr>
            <p:spPr>
              <a:xfrm>
                <a:off x="59596" y="6939695"/>
                <a:ext cx="124868" cy="124442"/>
              </a:xfrm>
              <a:custGeom>
                <a:avLst/>
                <a:gdLst/>
                <a:ahLst/>
                <a:cxnLst/>
                <a:rect l="l" t="t" r="r" b="b"/>
                <a:pathLst>
                  <a:path w="124868" h="124442" extrusionOk="0">
                    <a:moveTo>
                      <a:pt x="62434" y="124443"/>
                    </a:moveTo>
                    <a:cubicBezTo>
                      <a:pt x="28379" y="124443"/>
                      <a:pt x="0" y="96161"/>
                      <a:pt x="0" y="62221"/>
                    </a:cubicBezTo>
                    <a:cubicBezTo>
                      <a:pt x="0" y="28282"/>
                      <a:pt x="28379" y="0"/>
                      <a:pt x="62434" y="0"/>
                    </a:cubicBezTo>
                    <a:cubicBezTo>
                      <a:pt x="96490" y="0"/>
                      <a:pt x="124869" y="28282"/>
                      <a:pt x="124869" y="62221"/>
                    </a:cubicBezTo>
                    <a:cubicBezTo>
                      <a:pt x="124869" y="96161"/>
                      <a:pt x="96490" y="124443"/>
                      <a:pt x="62434" y="124443"/>
                    </a:cubicBezTo>
                    <a:close/>
                    <a:moveTo>
                      <a:pt x="62434" y="25454"/>
                    </a:moveTo>
                    <a:cubicBezTo>
                      <a:pt x="42569" y="25454"/>
                      <a:pt x="28379" y="42424"/>
                      <a:pt x="28379" y="59393"/>
                    </a:cubicBezTo>
                    <a:cubicBezTo>
                      <a:pt x="28379" y="76362"/>
                      <a:pt x="45407" y="93332"/>
                      <a:pt x="62434" y="93332"/>
                    </a:cubicBezTo>
                    <a:cubicBezTo>
                      <a:pt x="79462" y="93332"/>
                      <a:pt x="96490" y="76362"/>
                      <a:pt x="96490" y="59393"/>
                    </a:cubicBezTo>
                    <a:cubicBezTo>
                      <a:pt x="96490" y="42424"/>
                      <a:pt x="82300" y="25454"/>
                      <a:pt x="62434" y="25454"/>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2" name="Google Shape;12351;p136">
                <a:extLst>
                  <a:ext uri="{FF2B5EF4-FFF2-40B4-BE49-F238E27FC236}">
                    <a16:creationId xmlns:a16="http://schemas.microsoft.com/office/drawing/2014/main" id="{FB9EE514-1B52-43D1-8FCE-8C376B88F07E}"/>
                  </a:ext>
                </a:extLst>
              </p:cNvPr>
              <p:cNvSpPr/>
              <p:nvPr/>
            </p:nvSpPr>
            <p:spPr>
              <a:xfrm>
                <a:off x="278116" y="6939695"/>
                <a:ext cx="124868" cy="124442"/>
              </a:xfrm>
              <a:custGeom>
                <a:avLst/>
                <a:gdLst/>
                <a:ahLst/>
                <a:cxnLst/>
                <a:rect l="l" t="t" r="r" b="b"/>
                <a:pathLst>
                  <a:path w="124868" h="124442" extrusionOk="0">
                    <a:moveTo>
                      <a:pt x="62434" y="124443"/>
                    </a:moveTo>
                    <a:cubicBezTo>
                      <a:pt x="28379" y="124443"/>
                      <a:pt x="0" y="96161"/>
                      <a:pt x="0" y="62221"/>
                    </a:cubicBezTo>
                    <a:cubicBezTo>
                      <a:pt x="0" y="28282"/>
                      <a:pt x="28379" y="0"/>
                      <a:pt x="62434" y="0"/>
                    </a:cubicBezTo>
                    <a:cubicBezTo>
                      <a:pt x="96490" y="0"/>
                      <a:pt x="124869" y="28282"/>
                      <a:pt x="124869" y="62221"/>
                    </a:cubicBezTo>
                    <a:cubicBezTo>
                      <a:pt x="124869" y="96161"/>
                      <a:pt x="99327" y="124443"/>
                      <a:pt x="62434" y="124443"/>
                    </a:cubicBezTo>
                    <a:close/>
                    <a:moveTo>
                      <a:pt x="62434" y="25454"/>
                    </a:moveTo>
                    <a:cubicBezTo>
                      <a:pt x="42569" y="25454"/>
                      <a:pt x="28379" y="42424"/>
                      <a:pt x="28379" y="59393"/>
                    </a:cubicBezTo>
                    <a:cubicBezTo>
                      <a:pt x="28379" y="76362"/>
                      <a:pt x="45407" y="93332"/>
                      <a:pt x="62434" y="93332"/>
                    </a:cubicBezTo>
                    <a:cubicBezTo>
                      <a:pt x="79462" y="93332"/>
                      <a:pt x="96490" y="76362"/>
                      <a:pt x="96490" y="59393"/>
                    </a:cubicBezTo>
                    <a:cubicBezTo>
                      <a:pt x="96490" y="42424"/>
                      <a:pt x="82300" y="25454"/>
                      <a:pt x="62434" y="25454"/>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3" name="Google Shape;12352;p136">
                <a:extLst>
                  <a:ext uri="{FF2B5EF4-FFF2-40B4-BE49-F238E27FC236}">
                    <a16:creationId xmlns:a16="http://schemas.microsoft.com/office/drawing/2014/main" id="{785C6A18-8C5E-40FE-9318-8C02DC418C9A}"/>
                  </a:ext>
                </a:extLst>
              </p:cNvPr>
              <p:cNvSpPr/>
              <p:nvPr/>
            </p:nvSpPr>
            <p:spPr>
              <a:xfrm>
                <a:off x="499475" y="6939695"/>
                <a:ext cx="124868" cy="124442"/>
              </a:xfrm>
              <a:custGeom>
                <a:avLst/>
                <a:gdLst/>
                <a:ahLst/>
                <a:cxnLst/>
                <a:rect l="l" t="t" r="r" b="b"/>
                <a:pathLst>
                  <a:path w="124868" h="124442" extrusionOk="0">
                    <a:moveTo>
                      <a:pt x="62434" y="124443"/>
                    </a:moveTo>
                    <a:cubicBezTo>
                      <a:pt x="28379" y="124443"/>
                      <a:pt x="0" y="96161"/>
                      <a:pt x="0" y="62221"/>
                    </a:cubicBezTo>
                    <a:cubicBezTo>
                      <a:pt x="0" y="28282"/>
                      <a:pt x="28379" y="0"/>
                      <a:pt x="62434" y="0"/>
                    </a:cubicBezTo>
                    <a:cubicBezTo>
                      <a:pt x="96490" y="0"/>
                      <a:pt x="124869" y="28282"/>
                      <a:pt x="124869" y="62221"/>
                    </a:cubicBezTo>
                    <a:cubicBezTo>
                      <a:pt x="124869" y="96161"/>
                      <a:pt x="96490" y="124443"/>
                      <a:pt x="62434" y="124443"/>
                    </a:cubicBezTo>
                    <a:close/>
                    <a:moveTo>
                      <a:pt x="62434" y="25454"/>
                    </a:moveTo>
                    <a:cubicBezTo>
                      <a:pt x="42569" y="25454"/>
                      <a:pt x="28379" y="42424"/>
                      <a:pt x="28379" y="59393"/>
                    </a:cubicBezTo>
                    <a:cubicBezTo>
                      <a:pt x="28379" y="76362"/>
                      <a:pt x="45407" y="93332"/>
                      <a:pt x="62434" y="93332"/>
                    </a:cubicBezTo>
                    <a:cubicBezTo>
                      <a:pt x="79462" y="93332"/>
                      <a:pt x="96490" y="76362"/>
                      <a:pt x="96490" y="59393"/>
                    </a:cubicBezTo>
                    <a:cubicBezTo>
                      <a:pt x="96490" y="42424"/>
                      <a:pt x="82300" y="25454"/>
                      <a:pt x="62434" y="25454"/>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4" name="Google Shape;12353;p136">
                <a:extLst>
                  <a:ext uri="{FF2B5EF4-FFF2-40B4-BE49-F238E27FC236}">
                    <a16:creationId xmlns:a16="http://schemas.microsoft.com/office/drawing/2014/main" id="{1B1D0E40-13C4-4726-89D4-5F7B773C6D7D}"/>
                  </a:ext>
                </a:extLst>
              </p:cNvPr>
              <p:cNvSpPr/>
              <p:nvPr/>
            </p:nvSpPr>
            <p:spPr>
              <a:xfrm>
                <a:off x="326361" y="6767173"/>
                <a:ext cx="28379" cy="56564"/>
              </a:xfrm>
              <a:custGeom>
                <a:avLst/>
                <a:gdLst/>
                <a:ahLst/>
                <a:cxnLst/>
                <a:rect l="l" t="t" r="r" b="b"/>
                <a:pathLst>
                  <a:path w="28379" h="56564" extrusionOk="0">
                    <a:moveTo>
                      <a:pt x="14190" y="56565"/>
                    </a:moveTo>
                    <a:cubicBezTo>
                      <a:pt x="14190" y="56565"/>
                      <a:pt x="14190" y="56565"/>
                      <a:pt x="14190" y="56565"/>
                    </a:cubicBezTo>
                    <a:cubicBezTo>
                      <a:pt x="5676" y="56565"/>
                      <a:pt x="0" y="50908"/>
                      <a:pt x="0" y="42424"/>
                    </a:cubicBezTo>
                    <a:lnTo>
                      <a:pt x="0" y="14141"/>
                    </a:lnTo>
                    <a:cubicBezTo>
                      <a:pt x="0" y="5656"/>
                      <a:pt x="5676" y="0"/>
                      <a:pt x="14190" y="0"/>
                    </a:cubicBezTo>
                    <a:cubicBezTo>
                      <a:pt x="14190" y="0"/>
                      <a:pt x="14190" y="0"/>
                      <a:pt x="14190" y="0"/>
                    </a:cubicBezTo>
                    <a:cubicBezTo>
                      <a:pt x="22703" y="0"/>
                      <a:pt x="28379" y="5656"/>
                      <a:pt x="28379" y="14141"/>
                    </a:cubicBezTo>
                    <a:lnTo>
                      <a:pt x="28379" y="42424"/>
                    </a:lnTo>
                    <a:cubicBezTo>
                      <a:pt x="28379" y="48080"/>
                      <a:pt x="22703" y="56565"/>
                      <a:pt x="14190" y="56565"/>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5" name="Google Shape;12354;p136">
                <a:extLst>
                  <a:ext uri="{FF2B5EF4-FFF2-40B4-BE49-F238E27FC236}">
                    <a16:creationId xmlns:a16="http://schemas.microsoft.com/office/drawing/2014/main" id="{660F8325-24FA-4FF2-8D8B-3B4B77566105}"/>
                  </a:ext>
                </a:extLst>
              </p:cNvPr>
              <p:cNvSpPr/>
              <p:nvPr/>
            </p:nvSpPr>
            <p:spPr>
              <a:xfrm>
                <a:off x="297982" y="6837879"/>
                <a:ext cx="56758" cy="56564"/>
              </a:xfrm>
              <a:custGeom>
                <a:avLst/>
                <a:gdLst/>
                <a:ahLst/>
                <a:cxnLst/>
                <a:rect l="l" t="t" r="r" b="b"/>
                <a:pathLst>
                  <a:path w="56758" h="56564" extrusionOk="0">
                    <a:moveTo>
                      <a:pt x="42569" y="56565"/>
                    </a:moveTo>
                    <a:lnTo>
                      <a:pt x="14190" y="56565"/>
                    </a:lnTo>
                    <a:cubicBezTo>
                      <a:pt x="5676" y="56565"/>
                      <a:pt x="0" y="50908"/>
                      <a:pt x="0" y="42424"/>
                    </a:cubicBezTo>
                    <a:cubicBezTo>
                      <a:pt x="0" y="33939"/>
                      <a:pt x="5676" y="28282"/>
                      <a:pt x="14190" y="28282"/>
                    </a:cubicBezTo>
                    <a:lnTo>
                      <a:pt x="28379" y="28282"/>
                    </a:lnTo>
                    <a:lnTo>
                      <a:pt x="28379" y="14141"/>
                    </a:lnTo>
                    <a:cubicBezTo>
                      <a:pt x="28379" y="5656"/>
                      <a:pt x="34055" y="0"/>
                      <a:pt x="42569" y="0"/>
                    </a:cubicBezTo>
                    <a:cubicBezTo>
                      <a:pt x="42569" y="0"/>
                      <a:pt x="42569" y="0"/>
                      <a:pt x="42569" y="0"/>
                    </a:cubicBezTo>
                    <a:cubicBezTo>
                      <a:pt x="51083" y="0"/>
                      <a:pt x="56759" y="5656"/>
                      <a:pt x="56759" y="14141"/>
                    </a:cubicBezTo>
                    <a:lnTo>
                      <a:pt x="56759" y="42424"/>
                    </a:lnTo>
                    <a:cubicBezTo>
                      <a:pt x="56759" y="48080"/>
                      <a:pt x="51083" y="56565"/>
                      <a:pt x="42569" y="56565"/>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6" name="Google Shape;12355;p136">
                <a:extLst>
                  <a:ext uri="{FF2B5EF4-FFF2-40B4-BE49-F238E27FC236}">
                    <a16:creationId xmlns:a16="http://schemas.microsoft.com/office/drawing/2014/main" id="{7BE1306A-C899-4A93-B2C3-C5F9B1166B2A}"/>
                  </a:ext>
                </a:extLst>
              </p:cNvPr>
              <p:cNvSpPr/>
              <p:nvPr/>
            </p:nvSpPr>
            <p:spPr>
              <a:xfrm>
                <a:off x="190141" y="6866161"/>
                <a:ext cx="82299" cy="28282"/>
              </a:xfrm>
              <a:custGeom>
                <a:avLst/>
                <a:gdLst/>
                <a:ahLst/>
                <a:cxnLst/>
                <a:rect l="l" t="t" r="r" b="b"/>
                <a:pathLst>
                  <a:path w="82299" h="28282" extrusionOk="0">
                    <a:moveTo>
                      <a:pt x="68110" y="28282"/>
                    </a:moveTo>
                    <a:lnTo>
                      <a:pt x="14190" y="28282"/>
                    </a:lnTo>
                    <a:cubicBezTo>
                      <a:pt x="5676" y="28282"/>
                      <a:pt x="0" y="22626"/>
                      <a:pt x="0" y="14141"/>
                    </a:cubicBezTo>
                    <a:cubicBezTo>
                      <a:pt x="0" y="5656"/>
                      <a:pt x="5676" y="0"/>
                      <a:pt x="14190" y="0"/>
                    </a:cubicBezTo>
                    <a:lnTo>
                      <a:pt x="68110" y="0"/>
                    </a:lnTo>
                    <a:cubicBezTo>
                      <a:pt x="76624" y="0"/>
                      <a:pt x="82300" y="5656"/>
                      <a:pt x="82300" y="14141"/>
                    </a:cubicBezTo>
                    <a:cubicBezTo>
                      <a:pt x="82300" y="22626"/>
                      <a:pt x="76624" y="28282"/>
                      <a:pt x="68110"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7" name="Google Shape;12356;p136">
                <a:extLst>
                  <a:ext uri="{FF2B5EF4-FFF2-40B4-BE49-F238E27FC236}">
                    <a16:creationId xmlns:a16="http://schemas.microsoft.com/office/drawing/2014/main" id="{BC34EBEA-097B-4D35-BF88-3B8C5DDC5918}"/>
                  </a:ext>
                </a:extLst>
              </p:cNvPr>
              <p:cNvSpPr/>
              <p:nvPr/>
            </p:nvSpPr>
            <p:spPr>
              <a:xfrm>
                <a:off x="107841" y="6866161"/>
                <a:ext cx="56758" cy="56564"/>
              </a:xfrm>
              <a:custGeom>
                <a:avLst/>
                <a:gdLst/>
                <a:ahLst/>
                <a:cxnLst/>
                <a:rect l="l" t="t" r="r" b="b"/>
                <a:pathLst>
                  <a:path w="56758" h="56564" extrusionOk="0">
                    <a:moveTo>
                      <a:pt x="14190" y="56565"/>
                    </a:moveTo>
                    <a:cubicBezTo>
                      <a:pt x="5676" y="56565"/>
                      <a:pt x="0" y="50908"/>
                      <a:pt x="0" y="42424"/>
                    </a:cubicBezTo>
                    <a:lnTo>
                      <a:pt x="0" y="14141"/>
                    </a:lnTo>
                    <a:cubicBezTo>
                      <a:pt x="0" y="5656"/>
                      <a:pt x="5676" y="0"/>
                      <a:pt x="14190" y="0"/>
                    </a:cubicBezTo>
                    <a:lnTo>
                      <a:pt x="42569" y="0"/>
                    </a:lnTo>
                    <a:cubicBezTo>
                      <a:pt x="51083" y="0"/>
                      <a:pt x="56759" y="5656"/>
                      <a:pt x="56759" y="14141"/>
                    </a:cubicBezTo>
                    <a:cubicBezTo>
                      <a:pt x="56759" y="22626"/>
                      <a:pt x="51083" y="28282"/>
                      <a:pt x="42569" y="28282"/>
                    </a:cubicBezTo>
                    <a:lnTo>
                      <a:pt x="28379" y="28282"/>
                    </a:lnTo>
                    <a:lnTo>
                      <a:pt x="28379" y="42424"/>
                    </a:lnTo>
                    <a:cubicBezTo>
                      <a:pt x="28379" y="48080"/>
                      <a:pt x="19865" y="56565"/>
                      <a:pt x="14190" y="56565"/>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8" name="Google Shape;12357;p136">
                <a:extLst>
                  <a:ext uri="{FF2B5EF4-FFF2-40B4-BE49-F238E27FC236}">
                    <a16:creationId xmlns:a16="http://schemas.microsoft.com/office/drawing/2014/main" id="{1D762BCB-DB6F-4D45-84AD-B0784E1CD5EA}"/>
                  </a:ext>
                </a:extLst>
              </p:cNvPr>
              <p:cNvSpPr/>
              <p:nvPr/>
            </p:nvSpPr>
            <p:spPr>
              <a:xfrm>
                <a:off x="516502" y="6866161"/>
                <a:ext cx="56758" cy="56564"/>
              </a:xfrm>
              <a:custGeom>
                <a:avLst/>
                <a:gdLst/>
                <a:ahLst/>
                <a:cxnLst/>
                <a:rect l="l" t="t" r="r" b="b"/>
                <a:pathLst>
                  <a:path w="56758" h="56564" extrusionOk="0">
                    <a:moveTo>
                      <a:pt x="42569" y="56565"/>
                    </a:moveTo>
                    <a:cubicBezTo>
                      <a:pt x="34055" y="56565"/>
                      <a:pt x="28379" y="50908"/>
                      <a:pt x="28379" y="42424"/>
                    </a:cubicBezTo>
                    <a:lnTo>
                      <a:pt x="28379" y="28282"/>
                    </a:lnTo>
                    <a:lnTo>
                      <a:pt x="14190" y="28282"/>
                    </a:lnTo>
                    <a:cubicBezTo>
                      <a:pt x="5676" y="28282"/>
                      <a:pt x="0" y="22626"/>
                      <a:pt x="0" y="14141"/>
                    </a:cubicBezTo>
                    <a:cubicBezTo>
                      <a:pt x="0" y="5656"/>
                      <a:pt x="5676" y="0"/>
                      <a:pt x="14190" y="0"/>
                    </a:cubicBezTo>
                    <a:lnTo>
                      <a:pt x="42569" y="0"/>
                    </a:lnTo>
                    <a:cubicBezTo>
                      <a:pt x="51083" y="0"/>
                      <a:pt x="56759" y="5656"/>
                      <a:pt x="56759" y="14141"/>
                    </a:cubicBezTo>
                    <a:lnTo>
                      <a:pt x="56759" y="42424"/>
                    </a:lnTo>
                    <a:cubicBezTo>
                      <a:pt x="56759" y="48080"/>
                      <a:pt x="51083" y="56565"/>
                      <a:pt x="42569" y="56565"/>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9" name="Google Shape;12358;p136">
                <a:extLst>
                  <a:ext uri="{FF2B5EF4-FFF2-40B4-BE49-F238E27FC236}">
                    <a16:creationId xmlns:a16="http://schemas.microsoft.com/office/drawing/2014/main" id="{C3A989CD-A5DE-4C22-B673-0D4C61CD148C}"/>
                  </a:ext>
                </a:extLst>
              </p:cNvPr>
              <p:cNvSpPr/>
              <p:nvPr/>
            </p:nvSpPr>
            <p:spPr>
              <a:xfrm>
                <a:off x="408661" y="6866161"/>
                <a:ext cx="82299" cy="28282"/>
              </a:xfrm>
              <a:custGeom>
                <a:avLst/>
                <a:gdLst/>
                <a:ahLst/>
                <a:cxnLst/>
                <a:rect l="l" t="t" r="r" b="b"/>
                <a:pathLst>
                  <a:path w="82299" h="28282" extrusionOk="0">
                    <a:moveTo>
                      <a:pt x="68110" y="28282"/>
                    </a:moveTo>
                    <a:lnTo>
                      <a:pt x="14190" y="28282"/>
                    </a:lnTo>
                    <a:cubicBezTo>
                      <a:pt x="5676" y="28282"/>
                      <a:pt x="0" y="22626"/>
                      <a:pt x="0" y="14141"/>
                    </a:cubicBezTo>
                    <a:cubicBezTo>
                      <a:pt x="0" y="5656"/>
                      <a:pt x="5676" y="0"/>
                      <a:pt x="14190" y="0"/>
                    </a:cubicBezTo>
                    <a:lnTo>
                      <a:pt x="68110" y="0"/>
                    </a:lnTo>
                    <a:cubicBezTo>
                      <a:pt x="76624" y="0"/>
                      <a:pt x="82300" y="5656"/>
                      <a:pt x="82300" y="14141"/>
                    </a:cubicBezTo>
                    <a:cubicBezTo>
                      <a:pt x="82300" y="22626"/>
                      <a:pt x="76624" y="28282"/>
                      <a:pt x="68110"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30" name="Google Shape;12359;p136">
                <a:extLst>
                  <a:ext uri="{FF2B5EF4-FFF2-40B4-BE49-F238E27FC236}">
                    <a16:creationId xmlns:a16="http://schemas.microsoft.com/office/drawing/2014/main" id="{81C9B4E7-7875-4996-8CDF-A7DB96DC7832}"/>
                  </a:ext>
                </a:extLst>
              </p:cNvPr>
              <p:cNvSpPr/>
              <p:nvPr/>
            </p:nvSpPr>
            <p:spPr>
              <a:xfrm>
                <a:off x="326361" y="6866161"/>
                <a:ext cx="56758" cy="56564"/>
              </a:xfrm>
              <a:custGeom>
                <a:avLst/>
                <a:gdLst/>
                <a:ahLst/>
                <a:cxnLst/>
                <a:rect l="l" t="t" r="r" b="b"/>
                <a:pathLst>
                  <a:path w="56758" h="56564" extrusionOk="0">
                    <a:moveTo>
                      <a:pt x="14190" y="56565"/>
                    </a:moveTo>
                    <a:cubicBezTo>
                      <a:pt x="14190" y="56565"/>
                      <a:pt x="14190" y="56565"/>
                      <a:pt x="14190" y="56565"/>
                    </a:cubicBezTo>
                    <a:cubicBezTo>
                      <a:pt x="5676" y="56565"/>
                      <a:pt x="0" y="50908"/>
                      <a:pt x="0" y="42424"/>
                    </a:cubicBezTo>
                    <a:lnTo>
                      <a:pt x="0" y="14141"/>
                    </a:lnTo>
                    <a:cubicBezTo>
                      <a:pt x="0" y="5656"/>
                      <a:pt x="5676" y="0"/>
                      <a:pt x="14190" y="0"/>
                    </a:cubicBezTo>
                    <a:lnTo>
                      <a:pt x="42569" y="0"/>
                    </a:lnTo>
                    <a:cubicBezTo>
                      <a:pt x="51083" y="0"/>
                      <a:pt x="56759" y="5656"/>
                      <a:pt x="56759" y="14141"/>
                    </a:cubicBezTo>
                    <a:cubicBezTo>
                      <a:pt x="56759" y="22626"/>
                      <a:pt x="51083" y="28282"/>
                      <a:pt x="42569" y="28282"/>
                    </a:cubicBezTo>
                    <a:lnTo>
                      <a:pt x="28379" y="28282"/>
                    </a:lnTo>
                    <a:lnTo>
                      <a:pt x="28379" y="42424"/>
                    </a:lnTo>
                    <a:cubicBezTo>
                      <a:pt x="28379" y="48080"/>
                      <a:pt x="22703" y="56565"/>
                      <a:pt x="14190" y="56565"/>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grpSp>
        <p:grpSp>
          <p:nvGrpSpPr>
            <p:cNvPr id="64" name="Google Shape;11925;p135">
              <a:extLst>
                <a:ext uri="{FF2B5EF4-FFF2-40B4-BE49-F238E27FC236}">
                  <a16:creationId xmlns:a16="http://schemas.microsoft.com/office/drawing/2014/main" id="{2C9E9AFC-5D8C-4554-BB3B-0633027D9367}"/>
                </a:ext>
              </a:extLst>
            </p:cNvPr>
            <p:cNvGrpSpPr/>
            <p:nvPr/>
          </p:nvGrpSpPr>
          <p:grpSpPr>
            <a:xfrm>
              <a:off x="14179291" y="9107669"/>
              <a:ext cx="1513557" cy="1206715"/>
              <a:chOff x="1143685" y="1155940"/>
              <a:chExt cx="567584" cy="452518"/>
            </a:xfrm>
            <a:solidFill>
              <a:schemeClr val="bg1"/>
            </a:solidFill>
          </p:grpSpPr>
          <p:sp>
            <p:nvSpPr>
              <p:cNvPr id="65" name="Google Shape;11926;p135">
                <a:extLst>
                  <a:ext uri="{FF2B5EF4-FFF2-40B4-BE49-F238E27FC236}">
                    <a16:creationId xmlns:a16="http://schemas.microsoft.com/office/drawing/2014/main" id="{AD1D9586-795A-4D91-8219-73FB904024C0}"/>
                  </a:ext>
                </a:extLst>
              </p:cNvPr>
              <p:cNvSpPr/>
              <p:nvPr/>
            </p:nvSpPr>
            <p:spPr>
              <a:xfrm>
                <a:off x="1333826" y="1274726"/>
                <a:ext cx="192979" cy="192320"/>
              </a:xfrm>
              <a:custGeom>
                <a:avLst/>
                <a:gdLst/>
                <a:ahLst/>
                <a:cxnLst/>
                <a:rect l="l" t="t" r="r" b="b"/>
                <a:pathLst>
                  <a:path w="192979" h="192320" extrusionOk="0">
                    <a:moveTo>
                      <a:pt x="96490" y="192320"/>
                    </a:moveTo>
                    <a:cubicBezTo>
                      <a:pt x="42569" y="192320"/>
                      <a:pt x="0" y="149897"/>
                      <a:pt x="0" y="96160"/>
                    </a:cubicBezTo>
                    <a:cubicBezTo>
                      <a:pt x="0" y="42424"/>
                      <a:pt x="42569" y="0"/>
                      <a:pt x="96490" y="0"/>
                    </a:cubicBezTo>
                    <a:cubicBezTo>
                      <a:pt x="150410" y="0"/>
                      <a:pt x="192979" y="42424"/>
                      <a:pt x="192979" y="96160"/>
                    </a:cubicBezTo>
                    <a:cubicBezTo>
                      <a:pt x="192979" y="149897"/>
                      <a:pt x="150410" y="192320"/>
                      <a:pt x="96490" y="192320"/>
                    </a:cubicBezTo>
                    <a:close/>
                    <a:moveTo>
                      <a:pt x="96490" y="25454"/>
                    </a:moveTo>
                    <a:cubicBezTo>
                      <a:pt x="59596" y="25454"/>
                      <a:pt x="28379" y="56565"/>
                      <a:pt x="28379" y="93332"/>
                    </a:cubicBezTo>
                    <a:cubicBezTo>
                      <a:pt x="28379" y="130099"/>
                      <a:pt x="59596" y="161210"/>
                      <a:pt x="96490" y="161210"/>
                    </a:cubicBezTo>
                    <a:cubicBezTo>
                      <a:pt x="133383" y="161210"/>
                      <a:pt x="164600" y="130099"/>
                      <a:pt x="164600" y="93332"/>
                    </a:cubicBezTo>
                    <a:cubicBezTo>
                      <a:pt x="164600" y="56565"/>
                      <a:pt x="133383" y="25454"/>
                      <a:pt x="96490" y="25454"/>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66" name="Google Shape;11927;p135">
                <a:extLst>
                  <a:ext uri="{FF2B5EF4-FFF2-40B4-BE49-F238E27FC236}">
                    <a16:creationId xmlns:a16="http://schemas.microsoft.com/office/drawing/2014/main" id="{39C21090-902C-4C18-B0AA-B6C72EBEEBB7}"/>
                  </a:ext>
                </a:extLst>
              </p:cNvPr>
              <p:cNvSpPr/>
              <p:nvPr/>
            </p:nvSpPr>
            <p:spPr>
              <a:xfrm>
                <a:off x="1288419" y="1412200"/>
                <a:ext cx="195816" cy="196258"/>
              </a:xfrm>
              <a:custGeom>
                <a:avLst/>
                <a:gdLst/>
                <a:ahLst/>
                <a:cxnLst/>
                <a:rect l="l" t="t" r="r" b="b"/>
                <a:pathLst>
                  <a:path w="195816" h="196258" extrusionOk="0">
                    <a:moveTo>
                      <a:pt x="181627" y="196258"/>
                    </a:moveTo>
                    <a:lnTo>
                      <a:pt x="14190" y="196258"/>
                    </a:lnTo>
                    <a:cubicBezTo>
                      <a:pt x="5676" y="196258"/>
                      <a:pt x="0" y="190602"/>
                      <a:pt x="0" y="182117"/>
                    </a:cubicBezTo>
                    <a:lnTo>
                      <a:pt x="0" y="125552"/>
                    </a:lnTo>
                    <a:cubicBezTo>
                      <a:pt x="0" y="74644"/>
                      <a:pt x="28379" y="26564"/>
                      <a:pt x="73786" y="1110"/>
                    </a:cubicBezTo>
                    <a:cubicBezTo>
                      <a:pt x="79462" y="-1719"/>
                      <a:pt x="87976" y="1110"/>
                      <a:pt x="93652" y="6766"/>
                    </a:cubicBezTo>
                    <a:cubicBezTo>
                      <a:pt x="99327" y="12423"/>
                      <a:pt x="93652" y="20907"/>
                      <a:pt x="87976" y="26564"/>
                    </a:cubicBezTo>
                    <a:cubicBezTo>
                      <a:pt x="51083" y="46361"/>
                      <a:pt x="28379" y="83129"/>
                      <a:pt x="28379" y="125552"/>
                    </a:cubicBezTo>
                    <a:lnTo>
                      <a:pt x="28379" y="167976"/>
                    </a:lnTo>
                    <a:lnTo>
                      <a:pt x="181627" y="167976"/>
                    </a:lnTo>
                    <a:cubicBezTo>
                      <a:pt x="190141" y="167976"/>
                      <a:pt x="195817" y="173632"/>
                      <a:pt x="195817" y="182117"/>
                    </a:cubicBezTo>
                    <a:cubicBezTo>
                      <a:pt x="195817" y="190602"/>
                      <a:pt x="190141" y="196258"/>
                      <a:pt x="181627" y="196258"/>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67" name="Google Shape;11928;p135">
                <a:extLst>
                  <a:ext uri="{FF2B5EF4-FFF2-40B4-BE49-F238E27FC236}">
                    <a16:creationId xmlns:a16="http://schemas.microsoft.com/office/drawing/2014/main" id="{B58BF33B-AA3A-46CA-A2EE-92B61A4E8B46}"/>
                  </a:ext>
                </a:extLst>
              </p:cNvPr>
              <p:cNvSpPr/>
              <p:nvPr/>
            </p:nvSpPr>
            <p:spPr>
              <a:xfrm>
                <a:off x="1376395" y="1411618"/>
                <a:ext cx="195817" cy="196840"/>
              </a:xfrm>
              <a:custGeom>
                <a:avLst/>
                <a:gdLst/>
                <a:ahLst/>
                <a:cxnLst/>
                <a:rect l="l" t="t" r="r" b="b"/>
                <a:pathLst>
                  <a:path w="195817" h="196840" extrusionOk="0">
                    <a:moveTo>
                      <a:pt x="181627" y="196840"/>
                    </a:moveTo>
                    <a:lnTo>
                      <a:pt x="14190" y="196840"/>
                    </a:lnTo>
                    <a:cubicBezTo>
                      <a:pt x="5676" y="196840"/>
                      <a:pt x="0" y="191184"/>
                      <a:pt x="0" y="182699"/>
                    </a:cubicBezTo>
                    <a:cubicBezTo>
                      <a:pt x="0" y="174214"/>
                      <a:pt x="5676" y="168558"/>
                      <a:pt x="14190" y="168558"/>
                    </a:cubicBezTo>
                    <a:lnTo>
                      <a:pt x="167438" y="168558"/>
                    </a:lnTo>
                    <a:lnTo>
                      <a:pt x="167438" y="126134"/>
                    </a:lnTo>
                    <a:cubicBezTo>
                      <a:pt x="167438" y="83711"/>
                      <a:pt x="144734" y="46943"/>
                      <a:pt x="107841" y="27146"/>
                    </a:cubicBezTo>
                    <a:cubicBezTo>
                      <a:pt x="102165" y="24317"/>
                      <a:pt x="99327" y="15833"/>
                      <a:pt x="102165" y="7348"/>
                    </a:cubicBezTo>
                    <a:cubicBezTo>
                      <a:pt x="105003" y="-1137"/>
                      <a:pt x="113517" y="-1137"/>
                      <a:pt x="122031" y="1691"/>
                    </a:cubicBezTo>
                    <a:cubicBezTo>
                      <a:pt x="167438" y="27146"/>
                      <a:pt x="195817" y="75226"/>
                      <a:pt x="195817" y="126134"/>
                    </a:cubicBezTo>
                    <a:lnTo>
                      <a:pt x="195817" y="182699"/>
                    </a:lnTo>
                    <a:cubicBezTo>
                      <a:pt x="195817" y="188356"/>
                      <a:pt x="190141" y="196840"/>
                      <a:pt x="181627" y="196840"/>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68" name="Google Shape;11929;p135">
                <a:extLst>
                  <a:ext uri="{FF2B5EF4-FFF2-40B4-BE49-F238E27FC236}">
                    <a16:creationId xmlns:a16="http://schemas.microsoft.com/office/drawing/2014/main" id="{35E302A2-883B-4A17-9C2C-47AF05CD7868}"/>
                  </a:ext>
                </a:extLst>
              </p:cNvPr>
              <p:cNvSpPr/>
              <p:nvPr/>
            </p:nvSpPr>
            <p:spPr>
              <a:xfrm>
                <a:off x="1180578" y="1155940"/>
                <a:ext cx="164599" cy="164038"/>
              </a:xfrm>
              <a:custGeom>
                <a:avLst/>
                <a:gdLst/>
                <a:ahLst/>
                <a:cxnLst/>
                <a:rect l="l" t="t" r="r" b="b"/>
                <a:pathLst>
                  <a:path w="164599" h="164038" extrusionOk="0">
                    <a:moveTo>
                      <a:pt x="82300" y="164038"/>
                    </a:moveTo>
                    <a:cubicBezTo>
                      <a:pt x="36893" y="164038"/>
                      <a:pt x="0" y="127271"/>
                      <a:pt x="0" y="82019"/>
                    </a:cubicBezTo>
                    <a:cubicBezTo>
                      <a:pt x="0" y="36767"/>
                      <a:pt x="36893" y="0"/>
                      <a:pt x="82300" y="0"/>
                    </a:cubicBezTo>
                    <a:cubicBezTo>
                      <a:pt x="127707" y="0"/>
                      <a:pt x="164600" y="36767"/>
                      <a:pt x="164600" y="82019"/>
                    </a:cubicBezTo>
                    <a:cubicBezTo>
                      <a:pt x="164600" y="127271"/>
                      <a:pt x="127707" y="164038"/>
                      <a:pt x="82300" y="164038"/>
                    </a:cubicBezTo>
                    <a:close/>
                    <a:moveTo>
                      <a:pt x="82300" y="28282"/>
                    </a:moveTo>
                    <a:cubicBezTo>
                      <a:pt x="51083" y="28282"/>
                      <a:pt x="28379" y="53737"/>
                      <a:pt x="28379" y="82019"/>
                    </a:cubicBezTo>
                    <a:cubicBezTo>
                      <a:pt x="28379" y="113130"/>
                      <a:pt x="53921" y="135756"/>
                      <a:pt x="82300" y="135756"/>
                    </a:cubicBezTo>
                    <a:cubicBezTo>
                      <a:pt x="110679" y="135756"/>
                      <a:pt x="136221" y="110301"/>
                      <a:pt x="136221" y="82019"/>
                    </a:cubicBezTo>
                    <a:cubicBezTo>
                      <a:pt x="136221" y="50908"/>
                      <a:pt x="113517" y="28282"/>
                      <a:pt x="82300"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69" name="Google Shape;11930;p135">
                <a:extLst>
                  <a:ext uri="{FF2B5EF4-FFF2-40B4-BE49-F238E27FC236}">
                    <a16:creationId xmlns:a16="http://schemas.microsoft.com/office/drawing/2014/main" id="{0989A27C-3C60-4102-8168-9C920D832CE5}"/>
                  </a:ext>
                </a:extLst>
              </p:cNvPr>
              <p:cNvSpPr/>
              <p:nvPr/>
            </p:nvSpPr>
            <p:spPr>
              <a:xfrm>
                <a:off x="1143685" y="1267960"/>
                <a:ext cx="170275" cy="167975"/>
              </a:xfrm>
              <a:custGeom>
                <a:avLst/>
                <a:gdLst/>
                <a:ahLst/>
                <a:cxnLst/>
                <a:rect l="l" t="t" r="r" b="b"/>
                <a:pathLst>
                  <a:path w="170275" h="167975" extrusionOk="0">
                    <a:moveTo>
                      <a:pt x="153248" y="167976"/>
                    </a:moveTo>
                    <a:lnTo>
                      <a:pt x="14190" y="167976"/>
                    </a:lnTo>
                    <a:cubicBezTo>
                      <a:pt x="5676" y="167976"/>
                      <a:pt x="0" y="162319"/>
                      <a:pt x="0" y="153835"/>
                    </a:cubicBezTo>
                    <a:lnTo>
                      <a:pt x="0" y="105755"/>
                    </a:lnTo>
                    <a:cubicBezTo>
                      <a:pt x="0" y="63331"/>
                      <a:pt x="22703" y="23735"/>
                      <a:pt x="62434" y="1110"/>
                    </a:cubicBezTo>
                    <a:cubicBezTo>
                      <a:pt x="68110" y="-1719"/>
                      <a:pt x="76624" y="1110"/>
                      <a:pt x="82300" y="6766"/>
                    </a:cubicBezTo>
                    <a:cubicBezTo>
                      <a:pt x="85138" y="12422"/>
                      <a:pt x="82300" y="20907"/>
                      <a:pt x="76624" y="26564"/>
                    </a:cubicBezTo>
                    <a:cubicBezTo>
                      <a:pt x="48245" y="43533"/>
                      <a:pt x="31217" y="71816"/>
                      <a:pt x="31217" y="105755"/>
                    </a:cubicBezTo>
                    <a:lnTo>
                      <a:pt x="31217" y="139693"/>
                    </a:lnTo>
                    <a:lnTo>
                      <a:pt x="156086" y="139693"/>
                    </a:lnTo>
                    <a:cubicBezTo>
                      <a:pt x="164600" y="139693"/>
                      <a:pt x="170276" y="145350"/>
                      <a:pt x="170276" y="153835"/>
                    </a:cubicBezTo>
                    <a:cubicBezTo>
                      <a:pt x="170276" y="162319"/>
                      <a:pt x="161762" y="167976"/>
                      <a:pt x="153248" y="167976"/>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1" name="Google Shape;11931;p135">
                <a:extLst>
                  <a:ext uri="{FF2B5EF4-FFF2-40B4-BE49-F238E27FC236}">
                    <a16:creationId xmlns:a16="http://schemas.microsoft.com/office/drawing/2014/main" id="{E4966044-8E09-4EF5-AED9-6B31E8379D77}"/>
                  </a:ext>
                </a:extLst>
              </p:cNvPr>
              <p:cNvSpPr/>
              <p:nvPr/>
            </p:nvSpPr>
            <p:spPr>
              <a:xfrm>
                <a:off x="1301495" y="1270788"/>
                <a:ext cx="50777" cy="43533"/>
              </a:xfrm>
              <a:custGeom>
                <a:avLst/>
                <a:gdLst/>
                <a:ahLst/>
                <a:cxnLst/>
                <a:rect l="l" t="t" r="r" b="b"/>
                <a:pathLst>
                  <a:path w="50777" h="43533" extrusionOk="0">
                    <a:moveTo>
                      <a:pt x="35168" y="43533"/>
                    </a:moveTo>
                    <a:cubicBezTo>
                      <a:pt x="32331" y="43533"/>
                      <a:pt x="26655" y="43533"/>
                      <a:pt x="26655" y="40705"/>
                    </a:cubicBezTo>
                    <a:cubicBezTo>
                      <a:pt x="20979" y="35048"/>
                      <a:pt x="15303" y="29392"/>
                      <a:pt x="6789" y="26564"/>
                    </a:cubicBezTo>
                    <a:cubicBezTo>
                      <a:pt x="1113" y="23735"/>
                      <a:pt x="-1725" y="15251"/>
                      <a:pt x="1113" y="6766"/>
                    </a:cubicBezTo>
                    <a:cubicBezTo>
                      <a:pt x="3951" y="1110"/>
                      <a:pt x="12465" y="-1719"/>
                      <a:pt x="20979" y="1110"/>
                    </a:cubicBezTo>
                    <a:cubicBezTo>
                      <a:pt x="29493" y="6766"/>
                      <a:pt x="38006" y="12423"/>
                      <a:pt x="46520" y="20907"/>
                    </a:cubicBezTo>
                    <a:cubicBezTo>
                      <a:pt x="52196" y="26564"/>
                      <a:pt x="52196" y="35048"/>
                      <a:pt x="46520" y="40705"/>
                    </a:cubicBezTo>
                    <a:cubicBezTo>
                      <a:pt x="43682" y="40705"/>
                      <a:pt x="38006" y="43533"/>
                      <a:pt x="35168" y="43533"/>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2" name="Google Shape;11932;p135">
                <a:extLst>
                  <a:ext uri="{FF2B5EF4-FFF2-40B4-BE49-F238E27FC236}">
                    <a16:creationId xmlns:a16="http://schemas.microsoft.com/office/drawing/2014/main" id="{40FAB3D1-7827-4B0D-892B-086E0BF79BE5}"/>
                  </a:ext>
                </a:extLst>
              </p:cNvPr>
              <p:cNvSpPr/>
              <p:nvPr/>
            </p:nvSpPr>
            <p:spPr>
              <a:xfrm>
                <a:off x="1217471" y="1407653"/>
                <a:ext cx="110679" cy="28282"/>
              </a:xfrm>
              <a:custGeom>
                <a:avLst/>
                <a:gdLst/>
                <a:ahLst/>
                <a:cxnLst/>
                <a:rect l="l" t="t" r="r" b="b"/>
                <a:pathLst>
                  <a:path w="110679" h="28282" extrusionOk="0">
                    <a:moveTo>
                      <a:pt x="96489" y="28282"/>
                    </a:moveTo>
                    <a:lnTo>
                      <a:pt x="14190" y="28282"/>
                    </a:lnTo>
                    <a:cubicBezTo>
                      <a:pt x="5676" y="28282"/>
                      <a:pt x="0" y="22626"/>
                      <a:pt x="0" y="14141"/>
                    </a:cubicBezTo>
                    <a:cubicBezTo>
                      <a:pt x="0" y="5657"/>
                      <a:pt x="5676" y="0"/>
                      <a:pt x="14190" y="0"/>
                    </a:cubicBezTo>
                    <a:lnTo>
                      <a:pt x="96489" y="0"/>
                    </a:lnTo>
                    <a:cubicBezTo>
                      <a:pt x="105003" y="0"/>
                      <a:pt x="110679" y="5657"/>
                      <a:pt x="110679" y="14141"/>
                    </a:cubicBezTo>
                    <a:cubicBezTo>
                      <a:pt x="110679" y="22626"/>
                      <a:pt x="102165" y="28282"/>
                      <a:pt x="96489"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3" name="Google Shape;11933;p135">
                <a:extLst>
                  <a:ext uri="{FF2B5EF4-FFF2-40B4-BE49-F238E27FC236}">
                    <a16:creationId xmlns:a16="http://schemas.microsoft.com/office/drawing/2014/main" id="{1B0E8EE2-5853-4C18-AE5D-630542F60D03}"/>
                  </a:ext>
                </a:extLst>
              </p:cNvPr>
              <p:cNvSpPr/>
              <p:nvPr/>
            </p:nvSpPr>
            <p:spPr>
              <a:xfrm>
                <a:off x="1506939" y="1155940"/>
                <a:ext cx="164599" cy="164038"/>
              </a:xfrm>
              <a:custGeom>
                <a:avLst/>
                <a:gdLst/>
                <a:ahLst/>
                <a:cxnLst/>
                <a:rect l="l" t="t" r="r" b="b"/>
                <a:pathLst>
                  <a:path w="164599" h="164038" extrusionOk="0">
                    <a:moveTo>
                      <a:pt x="82300" y="164038"/>
                    </a:moveTo>
                    <a:cubicBezTo>
                      <a:pt x="36893" y="164038"/>
                      <a:pt x="0" y="127271"/>
                      <a:pt x="0" y="82019"/>
                    </a:cubicBezTo>
                    <a:cubicBezTo>
                      <a:pt x="0" y="36767"/>
                      <a:pt x="36893" y="0"/>
                      <a:pt x="82300" y="0"/>
                    </a:cubicBezTo>
                    <a:cubicBezTo>
                      <a:pt x="127707" y="0"/>
                      <a:pt x="164600" y="36767"/>
                      <a:pt x="164600" y="82019"/>
                    </a:cubicBezTo>
                    <a:cubicBezTo>
                      <a:pt x="164600" y="127271"/>
                      <a:pt x="127707" y="164038"/>
                      <a:pt x="82300" y="164038"/>
                    </a:cubicBezTo>
                    <a:close/>
                    <a:moveTo>
                      <a:pt x="82300" y="28282"/>
                    </a:moveTo>
                    <a:cubicBezTo>
                      <a:pt x="51083" y="28282"/>
                      <a:pt x="28379" y="53737"/>
                      <a:pt x="28379" y="82019"/>
                    </a:cubicBezTo>
                    <a:cubicBezTo>
                      <a:pt x="28379" y="113130"/>
                      <a:pt x="53921" y="135756"/>
                      <a:pt x="82300" y="135756"/>
                    </a:cubicBezTo>
                    <a:cubicBezTo>
                      <a:pt x="110679" y="135756"/>
                      <a:pt x="136221" y="110301"/>
                      <a:pt x="136221" y="82019"/>
                    </a:cubicBezTo>
                    <a:cubicBezTo>
                      <a:pt x="136221" y="53737"/>
                      <a:pt x="113517" y="28282"/>
                      <a:pt x="82300"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4" name="Google Shape;11934;p135">
                <a:extLst>
                  <a:ext uri="{FF2B5EF4-FFF2-40B4-BE49-F238E27FC236}">
                    <a16:creationId xmlns:a16="http://schemas.microsoft.com/office/drawing/2014/main" id="{F616BAAF-0B5E-40B2-A831-ED57ACA5E452}"/>
                  </a:ext>
                </a:extLst>
              </p:cNvPr>
              <p:cNvSpPr/>
              <p:nvPr/>
            </p:nvSpPr>
            <p:spPr>
              <a:xfrm>
                <a:off x="1505822" y="1270788"/>
                <a:ext cx="48875" cy="40704"/>
              </a:xfrm>
              <a:custGeom>
                <a:avLst/>
                <a:gdLst/>
                <a:ahLst/>
                <a:cxnLst/>
                <a:rect l="l" t="t" r="r" b="b"/>
                <a:pathLst>
                  <a:path w="48875" h="40704" extrusionOk="0">
                    <a:moveTo>
                      <a:pt x="15307" y="40705"/>
                    </a:moveTo>
                    <a:cubicBezTo>
                      <a:pt x="12470" y="40705"/>
                      <a:pt x="6794" y="37877"/>
                      <a:pt x="3956" y="35048"/>
                    </a:cubicBezTo>
                    <a:cubicBezTo>
                      <a:pt x="-1720" y="29392"/>
                      <a:pt x="-1720" y="20907"/>
                      <a:pt x="6794" y="15251"/>
                    </a:cubicBezTo>
                    <a:cubicBezTo>
                      <a:pt x="12470" y="9594"/>
                      <a:pt x="20983" y="3938"/>
                      <a:pt x="26659" y="1110"/>
                    </a:cubicBezTo>
                    <a:cubicBezTo>
                      <a:pt x="32335" y="-1719"/>
                      <a:pt x="40849" y="1110"/>
                      <a:pt x="46525" y="6766"/>
                    </a:cubicBezTo>
                    <a:cubicBezTo>
                      <a:pt x="52201" y="12423"/>
                      <a:pt x="46525" y="20907"/>
                      <a:pt x="40849" y="26564"/>
                    </a:cubicBezTo>
                    <a:cubicBezTo>
                      <a:pt x="35173" y="29392"/>
                      <a:pt x="29497" y="32220"/>
                      <a:pt x="26659" y="37877"/>
                    </a:cubicBezTo>
                    <a:cubicBezTo>
                      <a:pt x="20983" y="37877"/>
                      <a:pt x="18145" y="40705"/>
                      <a:pt x="15307" y="40705"/>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5" name="Google Shape;11935;p135">
                <a:extLst>
                  <a:ext uri="{FF2B5EF4-FFF2-40B4-BE49-F238E27FC236}">
                    <a16:creationId xmlns:a16="http://schemas.microsoft.com/office/drawing/2014/main" id="{4C2653E7-EA3C-4A5A-9E74-07C2DF5F7824}"/>
                  </a:ext>
                </a:extLst>
              </p:cNvPr>
              <p:cNvSpPr/>
              <p:nvPr/>
            </p:nvSpPr>
            <p:spPr>
              <a:xfrm>
                <a:off x="1535319" y="1407653"/>
                <a:ext cx="102165" cy="28282"/>
              </a:xfrm>
              <a:custGeom>
                <a:avLst/>
                <a:gdLst/>
                <a:ahLst/>
                <a:cxnLst/>
                <a:rect l="l" t="t" r="r" b="b"/>
                <a:pathLst>
                  <a:path w="102165" h="28282" extrusionOk="0">
                    <a:moveTo>
                      <a:pt x="87976" y="28282"/>
                    </a:moveTo>
                    <a:lnTo>
                      <a:pt x="14190" y="28282"/>
                    </a:lnTo>
                    <a:cubicBezTo>
                      <a:pt x="5676" y="28282"/>
                      <a:pt x="0" y="22626"/>
                      <a:pt x="0" y="14141"/>
                    </a:cubicBezTo>
                    <a:cubicBezTo>
                      <a:pt x="0" y="5657"/>
                      <a:pt x="5676" y="0"/>
                      <a:pt x="14190" y="0"/>
                    </a:cubicBezTo>
                    <a:lnTo>
                      <a:pt x="87976" y="0"/>
                    </a:lnTo>
                    <a:cubicBezTo>
                      <a:pt x="96490" y="0"/>
                      <a:pt x="102165" y="5657"/>
                      <a:pt x="102165" y="14141"/>
                    </a:cubicBezTo>
                    <a:cubicBezTo>
                      <a:pt x="102165" y="22626"/>
                      <a:pt x="96490" y="28282"/>
                      <a:pt x="87976"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16" name="Google Shape;11936;p135">
                <a:extLst>
                  <a:ext uri="{FF2B5EF4-FFF2-40B4-BE49-F238E27FC236}">
                    <a16:creationId xmlns:a16="http://schemas.microsoft.com/office/drawing/2014/main" id="{5C31D1DB-EF79-4ADB-AC2E-C240FAD6831B}"/>
                  </a:ext>
                </a:extLst>
              </p:cNvPr>
              <p:cNvSpPr/>
              <p:nvPr/>
            </p:nvSpPr>
            <p:spPr>
              <a:xfrm>
                <a:off x="1540994" y="1270788"/>
                <a:ext cx="170275" cy="165147"/>
              </a:xfrm>
              <a:custGeom>
                <a:avLst/>
                <a:gdLst/>
                <a:ahLst/>
                <a:cxnLst/>
                <a:rect l="l" t="t" r="r" b="b"/>
                <a:pathLst>
                  <a:path w="170275" h="165147" extrusionOk="0">
                    <a:moveTo>
                      <a:pt x="153248" y="165148"/>
                    </a:moveTo>
                    <a:lnTo>
                      <a:pt x="14190" y="165148"/>
                    </a:lnTo>
                    <a:cubicBezTo>
                      <a:pt x="5676" y="165148"/>
                      <a:pt x="0" y="159491"/>
                      <a:pt x="0" y="151006"/>
                    </a:cubicBezTo>
                    <a:cubicBezTo>
                      <a:pt x="0" y="142522"/>
                      <a:pt x="5676" y="136865"/>
                      <a:pt x="14190" y="136865"/>
                    </a:cubicBezTo>
                    <a:lnTo>
                      <a:pt x="139059" y="136865"/>
                    </a:lnTo>
                    <a:lnTo>
                      <a:pt x="139059" y="105755"/>
                    </a:lnTo>
                    <a:cubicBezTo>
                      <a:pt x="139059" y="71816"/>
                      <a:pt x="122031" y="43533"/>
                      <a:pt x="93652" y="26564"/>
                    </a:cubicBezTo>
                    <a:cubicBezTo>
                      <a:pt x="87976" y="23735"/>
                      <a:pt x="85138" y="15251"/>
                      <a:pt x="87976" y="6766"/>
                    </a:cubicBezTo>
                    <a:cubicBezTo>
                      <a:pt x="90814" y="1110"/>
                      <a:pt x="99327" y="-1719"/>
                      <a:pt x="107841" y="1110"/>
                    </a:cubicBezTo>
                    <a:cubicBezTo>
                      <a:pt x="144734" y="20907"/>
                      <a:pt x="170276" y="60503"/>
                      <a:pt x="170276" y="105755"/>
                    </a:cubicBezTo>
                    <a:lnTo>
                      <a:pt x="170276" y="153835"/>
                    </a:lnTo>
                    <a:cubicBezTo>
                      <a:pt x="167438" y="159491"/>
                      <a:pt x="161762" y="165148"/>
                      <a:pt x="153248" y="165148"/>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grpSp>
      </p:grpSp>
      <p:cxnSp>
        <p:nvCxnSpPr>
          <p:cNvPr id="151" name="Straight Connector 61">
            <a:extLst>
              <a:ext uri="{FF2B5EF4-FFF2-40B4-BE49-F238E27FC236}">
                <a16:creationId xmlns:a16="http://schemas.microsoft.com/office/drawing/2014/main" id="{40761430-5A7D-4348-AFB6-5E03F51C7380}"/>
              </a:ext>
            </a:extLst>
          </p:cNvPr>
          <p:cNvCxnSpPr>
            <a:cxnSpLocks/>
          </p:cNvCxnSpPr>
          <p:nvPr/>
        </p:nvCxnSpPr>
        <p:spPr>
          <a:xfrm>
            <a:off x="8065182" y="2937380"/>
            <a:ext cx="734448" cy="0"/>
          </a:xfrm>
          <a:prstGeom prst="line">
            <a:avLst/>
          </a:prstGeom>
          <a:ln w="50800">
            <a:solidFill>
              <a:srgbClr val="28828B">
                <a:alpha val="50000"/>
              </a:srgb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61">
            <a:extLst>
              <a:ext uri="{FF2B5EF4-FFF2-40B4-BE49-F238E27FC236}">
                <a16:creationId xmlns:a16="http://schemas.microsoft.com/office/drawing/2014/main" id="{A3E79E0F-9C37-4714-9F71-5D894D9F881C}"/>
              </a:ext>
            </a:extLst>
          </p:cNvPr>
          <p:cNvCxnSpPr>
            <a:cxnSpLocks/>
          </p:cNvCxnSpPr>
          <p:nvPr/>
        </p:nvCxnSpPr>
        <p:spPr>
          <a:xfrm>
            <a:off x="8079549" y="4815178"/>
            <a:ext cx="734448" cy="0"/>
          </a:xfrm>
          <a:prstGeom prst="line">
            <a:avLst/>
          </a:prstGeom>
          <a:ln w="50800">
            <a:solidFill>
              <a:srgbClr val="942D5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61">
            <a:extLst>
              <a:ext uri="{FF2B5EF4-FFF2-40B4-BE49-F238E27FC236}">
                <a16:creationId xmlns:a16="http://schemas.microsoft.com/office/drawing/2014/main" id="{BF9C9705-AF55-4A4D-BD5F-E8805FE91639}"/>
              </a:ext>
            </a:extLst>
          </p:cNvPr>
          <p:cNvCxnSpPr>
            <a:cxnSpLocks/>
          </p:cNvCxnSpPr>
          <p:nvPr/>
        </p:nvCxnSpPr>
        <p:spPr>
          <a:xfrm flipH="1">
            <a:off x="3291017" y="2850910"/>
            <a:ext cx="754082" cy="5092"/>
          </a:xfrm>
          <a:prstGeom prst="line">
            <a:avLst/>
          </a:prstGeom>
          <a:ln w="50800">
            <a:solidFill>
              <a:srgbClr val="28828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61">
            <a:extLst>
              <a:ext uri="{FF2B5EF4-FFF2-40B4-BE49-F238E27FC236}">
                <a16:creationId xmlns:a16="http://schemas.microsoft.com/office/drawing/2014/main" id="{F065FD06-9AEC-4439-8013-3C1C68AC9C5E}"/>
              </a:ext>
            </a:extLst>
          </p:cNvPr>
          <p:cNvCxnSpPr>
            <a:cxnSpLocks/>
          </p:cNvCxnSpPr>
          <p:nvPr/>
        </p:nvCxnSpPr>
        <p:spPr>
          <a:xfrm flipH="1">
            <a:off x="3255013" y="4810086"/>
            <a:ext cx="754082" cy="5092"/>
          </a:xfrm>
          <a:prstGeom prst="line">
            <a:avLst/>
          </a:prstGeom>
          <a:ln w="50800">
            <a:solidFill>
              <a:srgbClr val="942D5F">
                <a:alpha val="50000"/>
              </a:srgb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91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C987E11-24A4-4E8B-B1D3-DB49C38817EA}"/>
              </a:ext>
            </a:extLst>
          </p:cNvPr>
          <p:cNvGraphicFramePr>
            <a:graphicFrameLocks noChangeAspect="1"/>
          </p:cNvGraphicFramePr>
          <p:nvPr>
            <p:custDataLst>
              <p:tags r:id="rId1"/>
            </p:custDataLst>
            <p:extLst>
              <p:ext uri="{D42A27DB-BD31-4B8C-83A1-F6EECF244321}">
                <p14:modId xmlns:p14="http://schemas.microsoft.com/office/powerpoint/2010/main" val="60403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60" progId="TCLayout.ActiveDocument.1">
                  <p:embed/>
                </p:oleObj>
              </mc:Choice>
              <mc:Fallback>
                <p:oleObj name="think-cell Folie" r:id="rId4" imgW="360" imgH="360" progId="TCLayout.ActiveDocument.1">
                  <p:embed/>
                  <p:pic>
                    <p:nvPicPr>
                      <p:cNvPr id="6" name="Objekt 5" hidden="1">
                        <a:extLst>
                          <a:ext uri="{FF2B5EF4-FFF2-40B4-BE49-F238E27FC236}">
                            <a16:creationId xmlns:a16="http://schemas.microsoft.com/office/drawing/2014/main" id="{7C987E11-24A4-4E8B-B1D3-DB49C38817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Rechteck 48">
            <a:extLst>
              <a:ext uri="{FF2B5EF4-FFF2-40B4-BE49-F238E27FC236}">
                <a16:creationId xmlns:a16="http://schemas.microsoft.com/office/drawing/2014/main" id="{1BFE5997-31AD-E944-8A63-B08F3610559A}"/>
              </a:ext>
            </a:extLst>
          </p:cNvPr>
          <p:cNvSpPr/>
          <p:nvPr/>
        </p:nvSpPr>
        <p:spPr>
          <a:xfrm>
            <a:off x="479376" y="2204616"/>
            <a:ext cx="2520280" cy="4176708"/>
          </a:xfrm>
          <a:prstGeom prst="rect">
            <a:avLst/>
          </a:prstGeom>
          <a:solidFill>
            <a:schemeClr val="bg1">
              <a:lumMod val="8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b" anchorCtr="0" forceAA="0" compatLnSpc="1">
            <a:prstTxWarp prst="textNoShape">
              <a:avLst/>
            </a:prstTxWarp>
            <a:noAutofit/>
          </a:bodyPr>
          <a:lstStyle/>
          <a:p>
            <a:pPr>
              <a:spcAft>
                <a:spcPts val="800"/>
              </a:spcAft>
            </a:pPr>
            <a:br>
              <a:rPr lang="it-CH" sz="2000" dirty="0">
                <a:solidFill>
                  <a:schemeClr val="bg1"/>
                </a:solidFill>
                <a:latin typeface="+mj-lt"/>
              </a:rPr>
            </a:br>
            <a:endParaRPr lang="it-CH" sz="2000" dirty="0">
              <a:solidFill>
                <a:schemeClr val="bg1"/>
              </a:solidFill>
              <a:latin typeface="+mj-lt"/>
            </a:endParaRPr>
          </a:p>
        </p:txBody>
      </p:sp>
      <p:sp>
        <p:nvSpPr>
          <p:cNvPr id="50" name="Rechteck 49">
            <a:extLst>
              <a:ext uri="{FF2B5EF4-FFF2-40B4-BE49-F238E27FC236}">
                <a16:creationId xmlns:a16="http://schemas.microsoft.com/office/drawing/2014/main" id="{9A46867A-1220-8F49-9582-84E84937AAE5}"/>
              </a:ext>
            </a:extLst>
          </p:cNvPr>
          <p:cNvSpPr/>
          <p:nvPr/>
        </p:nvSpPr>
        <p:spPr>
          <a:xfrm>
            <a:off x="6240016" y="2204864"/>
            <a:ext cx="2520280" cy="4176708"/>
          </a:xfrm>
          <a:prstGeom prst="rect">
            <a:avLst/>
          </a:prstGeom>
          <a:solidFill>
            <a:schemeClr val="bg1">
              <a:lumMod val="85000"/>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b" anchorCtr="0" forceAA="0" compatLnSpc="1">
            <a:prstTxWarp prst="textNoShape">
              <a:avLst/>
            </a:prstTxWarp>
            <a:noAutofit/>
          </a:bodyPr>
          <a:lstStyle/>
          <a:p>
            <a:pPr lvl="0">
              <a:spcAft>
                <a:spcPts val="800"/>
              </a:spcAft>
            </a:pPr>
            <a:endParaRPr lang="it-CH" sz="2000" dirty="0">
              <a:solidFill>
                <a:srgbClr val="868689"/>
              </a:solidFill>
              <a:latin typeface="HelveticaNeueLT Com 55 Roman"/>
            </a:endParaRPr>
          </a:p>
        </p:txBody>
      </p:sp>
      <p:sp>
        <p:nvSpPr>
          <p:cNvPr id="9" name="Rechteck 8">
            <a:extLst>
              <a:ext uri="{FF2B5EF4-FFF2-40B4-BE49-F238E27FC236}">
                <a16:creationId xmlns:a16="http://schemas.microsoft.com/office/drawing/2014/main" id="{8770118A-D6CC-524B-8419-6BDDFA4795C4}"/>
              </a:ext>
            </a:extLst>
          </p:cNvPr>
          <p:cNvSpPr/>
          <p:nvPr/>
        </p:nvSpPr>
        <p:spPr>
          <a:xfrm>
            <a:off x="9120336" y="2204864"/>
            <a:ext cx="2520280" cy="4176708"/>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b" anchorCtr="0" forceAA="0" compatLnSpc="1">
            <a:prstTxWarp prst="textNoShape">
              <a:avLst/>
            </a:prstTxWarp>
            <a:noAutofit/>
          </a:bodyPr>
          <a:lstStyle/>
          <a:p>
            <a:pPr>
              <a:spcAft>
                <a:spcPts val="800"/>
              </a:spcAft>
            </a:pPr>
            <a:endParaRPr lang="it-CH" sz="2000" dirty="0">
              <a:solidFill>
                <a:schemeClr val="bg1"/>
              </a:solidFill>
              <a:latin typeface="+mj-lt"/>
            </a:endParaRPr>
          </a:p>
        </p:txBody>
      </p:sp>
      <p:sp>
        <p:nvSpPr>
          <p:cNvPr id="33" name="Rechteck 32">
            <a:extLst>
              <a:ext uri="{FF2B5EF4-FFF2-40B4-BE49-F238E27FC236}">
                <a16:creationId xmlns:a16="http://schemas.microsoft.com/office/drawing/2014/main" id="{39F7853E-0662-A44F-9CCE-E9797502260C}"/>
              </a:ext>
            </a:extLst>
          </p:cNvPr>
          <p:cNvSpPr/>
          <p:nvPr/>
        </p:nvSpPr>
        <p:spPr>
          <a:xfrm>
            <a:off x="3341731" y="2164697"/>
            <a:ext cx="2520280" cy="4176708"/>
          </a:xfrm>
          <a:prstGeom prst="rect">
            <a:avLst/>
          </a:prstGeom>
          <a:solidFill>
            <a:srgbClr val="92D05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b" anchorCtr="0" forceAA="0" compatLnSpc="1">
            <a:prstTxWarp prst="textNoShape">
              <a:avLst/>
            </a:prstTxWarp>
            <a:noAutofit/>
          </a:bodyPr>
          <a:lstStyle/>
          <a:p>
            <a:pPr>
              <a:spcAft>
                <a:spcPts val="800"/>
              </a:spcAft>
            </a:pPr>
            <a:br>
              <a:rPr lang="it-CH" sz="2000" dirty="0">
                <a:solidFill>
                  <a:schemeClr val="bg1"/>
                </a:solidFill>
                <a:latin typeface="+mj-lt"/>
              </a:rPr>
            </a:br>
            <a:endParaRPr lang="it-CH" sz="2000" dirty="0">
              <a:solidFill>
                <a:schemeClr val="bg1"/>
              </a:solidFill>
              <a:latin typeface="+mj-lt"/>
            </a:endParaRPr>
          </a:p>
        </p:txBody>
      </p:sp>
      <p:grpSp>
        <p:nvGrpSpPr>
          <p:cNvPr id="3" name="Gruppieren 2">
            <a:extLst>
              <a:ext uri="{FF2B5EF4-FFF2-40B4-BE49-F238E27FC236}">
                <a16:creationId xmlns:a16="http://schemas.microsoft.com/office/drawing/2014/main" id="{6D17A780-F17B-4E03-94DB-4F1790990C7C}"/>
              </a:ext>
            </a:extLst>
          </p:cNvPr>
          <p:cNvGrpSpPr/>
          <p:nvPr/>
        </p:nvGrpSpPr>
        <p:grpSpPr>
          <a:xfrm>
            <a:off x="1194375" y="1772816"/>
            <a:ext cx="3970603" cy="4461386"/>
            <a:chOff x="2017386" y="1988840"/>
            <a:chExt cx="3116669" cy="3669027"/>
          </a:xfrm>
        </p:grpSpPr>
        <p:cxnSp>
          <p:nvCxnSpPr>
            <p:cNvPr id="24" name="Gerader Verbinder 23">
              <a:extLst>
                <a:ext uri="{FF2B5EF4-FFF2-40B4-BE49-F238E27FC236}">
                  <a16:creationId xmlns:a16="http://schemas.microsoft.com/office/drawing/2014/main" id="{40FF9206-10F2-435A-8DB6-8B7757324796}"/>
                </a:ext>
              </a:extLst>
            </p:cNvPr>
            <p:cNvCxnSpPr>
              <a:cxnSpLocks/>
            </p:cNvCxnSpPr>
            <p:nvPr/>
          </p:nvCxnSpPr>
          <p:spPr>
            <a:xfrm>
              <a:off x="3575720" y="1988840"/>
              <a:ext cx="0" cy="3669027"/>
            </a:xfrm>
            <a:prstGeom prst="line">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DA29B39-150C-4683-98BE-05ACDD7E1EBE}"/>
                </a:ext>
              </a:extLst>
            </p:cNvPr>
            <p:cNvCxnSpPr>
              <a:cxnSpLocks/>
            </p:cNvCxnSpPr>
            <p:nvPr/>
          </p:nvCxnSpPr>
          <p:spPr>
            <a:xfrm>
              <a:off x="2017386" y="1988840"/>
              <a:ext cx="3116669" cy="0"/>
            </a:xfrm>
            <a:prstGeom prst="line">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Gruppieren 33">
            <a:extLst>
              <a:ext uri="{FF2B5EF4-FFF2-40B4-BE49-F238E27FC236}">
                <a16:creationId xmlns:a16="http://schemas.microsoft.com/office/drawing/2014/main" id="{E8E432B5-9888-4817-88FD-20CC93E67A1F}"/>
              </a:ext>
            </a:extLst>
          </p:cNvPr>
          <p:cNvGrpSpPr/>
          <p:nvPr/>
        </p:nvGrpSpPr>
        <p:grpSpPr>
          <a:xfrm>
            <a:off x="6960096" y="1772817"/>
            <a:ext cx="3970603" cy="4461386"/>
            <a:chOff x="2017386" y="1988840"/>
            <a:chExt cx="3116669" cy="3669027"/>
          </a:xfrm>
        </p:grpSpPr>
        <p:cxnSp>
          <p:nvCxnSpPr>
            <p:cNvPr id="35" name="Gerader Verbinder 34">
              <a:extLst>
                <a:ext uri="{FF2B5EF4-FFF2-40B4-BE49-F238E27FC236}">
                  <a16:creationId xmlns:a16="http://schemas.microsoft.com/office/drawing/2014/main" id="{9C4F8082-8293-45C1-8FC8-0A8ED87D993F}"/>
                </a:ext>
              </a:extLst>
            </p:cNvPr>
            <p:cNvCxnSpPr>
              <a:cxnSpLocks/>
            </p:cNvCxnSpPr>
            <p:nvPr/>
          </p:nvCxnSpPr>
          <p:spPr>
            <a:xfrm>
              <a:off x="3575720" y="1988840"/>
              <a:ext cx="0" cy="3669027"/>
            </a:xfrm>
            <a:prstGeom prst="line">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9AF5B555-E86E-4148-B1FE-6D324AB97E0B}"/>
                </a:ext>
              </a:extLst>
            </p:cNvPr>
            <p:cNvCxnSpPr>
              <a:cxnSpLocks/>
            </p:cNvCxnSpPr>
            <p:nvPr/>
          </p:nvCxnSpPr>
          <p:spPr>
            <a:xfrm>
              <a:off x="2017386" y="1988840"/>
              <a:ext cx="3116669" cy="0"/>
            </a:xfrm>
            <a:prstGeom prst="line">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AutoShape 9">
            <a:extLst>
              <a:ext uri="{FF2B5EF4-FFF2-40B4-BE49-F238E27FC236}">
                <a16:creationId xmlns:a16="http://schemas.microsoft.com/office/drawing/2014/main" id="{88BB1150-CD41-4B85-B03E-3465359E8150}"/>
              </a:ext>
            </a:extLst>
          </p:cNvPr>
          <p:cNvSpPr>
            <a:spLocks/>
          </p:cNvSpPr>
          <p:nvPr/>
        </p:nvSpPr>
        <p:spPr bwMode="auto">
          <a:xfrm>
            <a:off x="8100573" y="1230416"/>
            <a:ext cx="1607477" cy="622300"/>
          </a:xfrm>
          <a:custGeom>
            <a:avLst/>
            <a:gdLst>
              <a:gd name="T0" fmla="*/ 8563769 w 21600"/>
              <a:gd name="T1" fmla="*/ 622300 h 21600"/>
              <a:gd name="T2" fmla="*/ 8563769 w 21600"/>
              <a:gd name="T3" fmla="*/ 622300 h 21600"/>
              <a:gd name="T4" fmla="*/ 8563769 w 21600"/>
              <a:gd name="T5" fmla="*/ 622300 h 21600"/>
              <a:gd name="T6" fmla="*/ 8563769 w 21600"/>
              <a:gd name="T7" fmla="*/ 622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lvl1pPr defTabSz="1827213">
              <a:defRPr sz="5000">
                <a:solidFill>
                  <a:srgbClr val="000000"/>
                </a:solidFill>
                <a:latin typeface="Helvetica Light" pitchFamily="2" charset="0"/>
                <a:ea typeface="MS PGothic" panose="020B0600070205080204" pitchFamily="34" charset="-128"/>
                <a:sym typeface="Helvetica Light" pitchFamily="2" charset="0"/>
              </a:defRPr>
            </a:lvl1pPr>
            <a:lvl2pPr defTabSz="1827213">
              <a:defRPr sz="5000">
                <a:solidFill>
                  <a:srgbClr val="000000"/>
                </a:solidFill>
                <a:latin typeface="Helvetica Light" pitchFamily="2" charset="0"/>
                <a:ea typeface="MS PGothic" panose="020B0600070205080204" pitchFamily="34" charset="-128"/>
                <a:sym typeface="Helvetica Light" pitchFamily="2" charset="0"/>
              </a:defRPr>
            </a:lvl2pPr>
            <a:lvl3pPr defTabSz="1827213">
              <a:defRPr sz="5000">
                <a:solidFill>
                  <a:srgbClr val="000000"/>
                </a:solidFill>
                <a:latin typeface="Helvetica Light" pitchFamily="2" charset="0"/>
                <a:ea typeface="MS PGothic" panose="020B0600070205080204" pitchFamily="34" charset="-128"/>
                <a:sym typeface="Helvetica Light" pitchFamily="2" charset="0"/>
              </a:defRPr>
            </a:lvl3pPr>
            <a:lvl4pPr defTabSz="1827213">
              <a:defRPr sz="5000">
                <a:solidFill>
                  <a:srgbClr val="000000"/>
                </a:solidFill>
                <a:latin typeface="Helvetica Light" pitchFamily="2" charset="0"/>
                <a:ea typeface="MS PGothic" panose="020B0600070205080204" pitchFamily="34" charset="-128"/>
                <a:sym typeface="Helvetica Light" pitchFamily="2" charset="0"/>
              </a:defRPr>
            </a:lvl4pPr>
            <a:lvl5pPr defTabSz="1827213">
              <a:defRPr sz="5000">
                <a:solidFill>
                  <a:srgbClr val="000000"/>
                </a:solidFill>
                <a:latin typeface="Helvetica Light" pitchFamily="2" charset="0"/>
                <a:ea typeface="MS PGothic" panose="020B0600070205080204" pitchFamily="34" charset="-128"/>
                <a:sym typeface="Helvetica Light" pitchFamily="2" charset="0"/>
              </a:defRPr>
            </a:lvl5pPr>
            <a:lvl6pPr marL="13716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6pPr>
            <a:lvl7pPr marL="18288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7pPr>
            <a:lvl8pPr marL="22860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8pPr>
            <a:lvl9pPr marL="27432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9pPr>
          </a:lstStyle>
          <a:p>
            <a:pPr algn="ctr" eaLnBrk="1">
              <a:lnSpc>
                <a:spcPct val="150000"/>
              </a:lnSpc>
            </a:pPr>
            <a:r>
              <a:rPr lang="it-CH" altLang="de-DE" sz="1400" b="1" dirty="0">
                <a:solidFill>
                  <a:srgbClr val="7F7F7F"/>
                </a:solidFill>
                <a:latin typeface="+mj-lt"/>
                <a:sym typeface="Lato" charset="0"/>
              </a:rPr>
              <a:t>Conto economico</a:t>
            </a:r>
            <a:endParaRPr lang="it-CH" altLang="de-DE" sz="1400" b="1" dirty="0">
              <a:latin typeface="+mj-lt"/>
            </a:endParaRPr>
          </a:p>
        </p:txBody>
      </p:sp>
      <p:sp>
        <p:nvSpPr>
          <p:cNvPr id="38" name="AutoShape 9">
            <a:extLst>
              <a:ext uri="{FF2B5EF4-FFF2-40B4-BE49-F238E27FC236}">
                <a16:creationId xmlns:a16="http://schemas.microsoft.com/office/drawing/2014/main" id="{FA617BE4-4D2E-477F-A344-BAF584A13012}"/>
              </a:ext>
            </a:extLst>
          </p:cNvPr>
          <p:cNvSpPr>
            <a:spLocks/>
          </p:cNvSpPr>
          <p:nvPr/>
        </p:nvSpPr>
        <p:spPr bwMode="auto">
          <a:xfrm>
            <a:off x="2320662" y="1244309"/>
            <a:ext cx="1607477" cy="622300"/>
          </a:xfrm>
          <a:custGeom>
            <a:avLst/>
            <a:gdLst>
              <a:gd name="T0" fmla="*/ 8563769 w 21600"/>
              <a:gd name="T1" fmla="*/ 622300 h 21600"/>
              <a:gd name="T2" fmla="*/ 8563769 w 21600"/>
              <a:gd name="T3" fmla="*/ 622300 h 21600"/>
              <a:gd name="T4" fmla="*/ 8563769 w 21600"/>
              <a:gd name="T5" fmla="*/ 622300 h 21600"/>
              <a:gd name="T6" fmla="*/ 8563769 w 21600"/>
              <a:gd name="T7" fmla="*/ 622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lvl1pPr defTabSz="1827213">
              <a:defRPr sz="5000">
                <a:solidFill>
                  <a:srgbClr val="000000"/>
                </a:solidFill>
                <a:latin typeface="Helvetica Light" pitchFamily="2" charset="0"/>
                <a:ea typeface="MS PGothic" panose="020B0600070205080204" pitchFamily="34" charset="-128"/>
                <a:sym typeface="Helvetica Light" pitchFamily="2" charset="0"/>
              </a:defRPr>
            </a:lvl1pPr>
            <a:lvl2pPr defTabSz="1827213">
              <a:defRPr sz="5000">
                <a:solidFill>
                  <a:srgbClr val="000000"/>
                </a:solidFill>
                <a:latin typeface="Helvetica Light" pitchFamily="2" charset="0"/>
                <a:ea typeface="MS PGothic" panose="020B0600070205080204" pitchFamily="34" charset="-128"/>
                <a:sym typeface="Helvetica Light" pitchFamily="2" charset="0"/>
              </a:defRPr>
            </a:lvl2pPr>
            <a:lvl3pPr defTabSz="1827213">
              <a:defRPr sz="5000">
                <a:solidFill>
                  <a:srgbClr val="000000"/>
                </a:solidFill>
                <a:latin typeface="Helvetica Light" pitchFamily="2" charset="0"/>
                <a:ea typeface="MS PGothic" panose="020B0600070205080204" pitchFamily="34" charset="-128"/>
                <a:sym typeface="Helvetica Light" pitchFamily="2" charset="0"/>
              </a:defRPr>
            </a:lvl3pPr>
            <a:lvl4pPr defTabSz="1827213">
              <a:defRPr sz="5000">
                <a:solidFill>
                  <a:srgbClr val="000000"/>
                </a:solidFill>
                <a:latin typeface="Helvetica Light" pitchFamily="2" charset="0"/>
                <a:ea typeface="MS PGothic" panose="020B0600070205080204" pitchFamily="34" charset="-128"/>
                <a:sym typeface="Helvetica Light" pitchFamily="2" charset="0"/>
              </a:defRPr>
            </a:lvl4pPr>
            <a:lvl5pPr defTabSz="1827213">
              <a:defRPr sz="5000">
                <a:solidFill>
                  <a:srgbClr val="000000"/>
                </a:solidFill>
                <a:latin typeface="Helvetica Light" pitchFamily="2" charset="0"/>
                <a:ea typeface="MS PGothic" panose="020B0600070205080204" pitchFamily="34" charset="-128"/>
                <a:sym typeface="Helvetica Light" pitchFamily="2" charset="0"/>
              </a:defRPr>
            </a:lvl5pPr>
            <a:lvl6pPr marL="13716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6pPr>
            <a:lvl7pPr marL="18288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7pPr>
            <a:lvl8pPr marL="22860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8pPr>
            <a:lvl9pPr marL="2743200" indent="914400" defTabSz="1827213" eaLnBrk="0" fontAlgn="base" hangingPunct="0">
              <a:spcBef>
                <a:spcPct val="0"/>
              </a:spcBef>
              <a:spcAft>
                <a:spcPct val="0"/>
              </a:spcAft>
              <a:defRPr sz="5000">
                <a:solidFill>
                  <a:srgbClr val="000000"/>
                </a:solidFill>
                <a:latin typeface="Helvetica Light" pitchFamily="2" charset="0"/>
                <a:ea typeface="MS PGothic" panose="020B0600070205080204" pitchFamily="34" charset="-128"/>
                <a:sym typeface="Helvetica Light" pitchFamily="2" charset="0"/>
              </a:defRPr>
            </a:lvl9pPr>
          </a:lstStyle>
          <a:p>
            <a:pPr algn="ctr" eaLnBrk="1">
              <a:lnSpc>
                <a:spcPct val="150000"/>
              </a:lnSpc>
            </a:pPr>
            <a:r>
              <a:rPr lang="it-CH" altLang="de-DE" sz="1400" b="1" dirty="0">
                <a:solidFill>
                  <a:srgbClr val="7F7F7F"/>
                </a:solidFill>
                <a:latin typeface="+mj-lt"/>
                <a:sym typeface="Lato" charset="0"/>
              </a:rPr>
              <a:t>Bilancio</a:t>
            </a:r>
            <a:endParaRPr lang="it-CH" altLang="de-DE" sz="1400" b="1" dirty="0">
              <a:latin typeface="+mj-lt"/>
            </a:endParaRPr>
          </a:p>
        </p:txBody>
      </p:sp>
      <p:sp>
        <p:nvSpPr>
          <p:cNvPr id="39" name="Textfeld 38">
            <a:extLst>
              <a:ext uri="{FF2B5EF4-FFF2-40B4-BE49-F238E27FC236}">
                <a16:creationId xmlns:a16="http://schemas.microsoft.com/office/drawing/2014/main" id="{F2F32F06-64CD-4A95-A2A3-43D291FF35B0}"/>
              </a:ext>
            </a:extLst>
          </p:cNvPr>
          <p:cNvSpPr txBox="1"/>
          <p:nvPr/>
        </p:nvSpPr>
        <p:spPr bwMode="auto">
          <a:xfrm>
            <a:off x="479240" y="1963344"/>
            <a:ext cx="1216375" cy="171960"/>
          </a:xfrm>
          <a:prstGeom prst="rect">
            <a:avLst/>
          </a:prstGeom>
          <a:noFill/>
          <a:ln>
            <a:noFill/>
          </a:ln>
        </p:spPr>
        <p:txBody>
          <a:bodyPr vert="horz" wrap="none" lIns="0" tIns="0" rIns="0" bIns="0" numCol="1" rtlCol="0" anchor="t" anchorCtr="0" compatLnSpc="1">
            <a:prstTxWarp prst="textNoShape">
              <a:avLst/>
            </a:prstTxWarp>
            <a:noAutofit/>
          </a:bodyPr>
          <a:lstStyle/>
          <a:p>
            <a:pPr algn="l">
              <a:spcAft>
                <a:spcPts val="800"/>
              </a:spcAft>
            </a:pPr>
            <a:r>
              <a:rPr lang="it-CH" sz="1200" dirty="0">
                <a:solidFill>
                  <a:schemeClr val="bg1">
                    <a:lumMod val="50000"/>
                  </a:schemeClr>
                </a:solidFill>
              </a:rPr>
              <a:t>Spendere WIR</a:t>
            </a:r>
          </a:p>
        </p:txBody>
      </p:sp>
      <p:sp>
        <p:nvSpPr>
          <p:cNvPr id="40" name="Textfeld 39">
            <a:extLst>
              <a:ext uri="{FF2B5EF4-FFF2-40B4-BE49-F238E27FC236}">
                <a16:creationId xmlns:a16="http://schemas.microsoft.com/office/drawing/2014/main" id="{602E8E79-34A3-414F-B0A1-31B62E8A92FD}"/>
              </a:ext>
            </a:extLst>
          </p:cNvPr>
          <p:cNvSpPr txBox="1"/>
          <p:nvPr/>
        </p:nvSpPr>
        <p:spPr bwMode="auto">
          <a:xfrm>
            <a:off x="6244960" y="1974870"/>
            <a:ext cx="1216375" cy="171960"/>
          </a:xfrm>
          <a:prstGeom prst="rect">
            <a:avLst/>
          </a:prstGeom>
          <a:noFill/>
          <a:ln>
            <a:noFill/>
          </a:ln>
        </p:spPr>
        <p:txBody>
          <a:bodyPr vert="horz" wrap="none" lIns="0" tIns="0" rIns="0" bIns="0" numCol="1" rtlCol="0" anchor="t" anchorCtr="0" compatLnSpc="1">
            <a:prstTxWarp prst="textNoShape">
              <a:avLst/>
            </a:prstTxWarp>
            <a:noAutofit/>
          </a:bodyPr>
          <a:lstStyle/>
          <a:p>
            <a:pPr algn="l">
              <a:spcAft>
                <a:spcPts val="800"/>
              </a:spcAft>
            </a:pPr>
            <a:r>
              <a:rPr lang="it-CH" sz="1200" dirty="0">
                <a:solidFill>
                  <a:schemeClr val="bg1">
                    <a:lumMod val="50000"/>
                  </a:schemeClr>
                </a:solidFill>
              </a:rPr>
              <a:t>Spendere WIR</a:t>
            </a:r>
          </a:p>
        </p:txBody>
      </p:sp>
      <p:sp>
        <p:nvSpPr>
          <p:cNvPr id="48" name="Textfeld 47">
            <a:extLst>
              <a:ext uri="{FF2B5EF4-FFF2-40B4-BE49-F238E27FC236}">
                <a16:creationId xmlns:a16="http://schemas.microsoft.com/office/drawing/2014/main" id="{05AA311C-D4BB-430A-92E1-B8C5E5B0101C}"/>
              </a:ext>
            </a:extLst>
          </p:cNvPr>
          <p:cNvSpPr txBox="1"/>
          <p:nvPr/>
        </p:nvSpPr>
        <p:spPr bwMode="auto">
          <a:xfrm>
            <a:off x="3359696" y="1963344"/>
            <a:ext cx="1216375" cy="171960"/>
          </a:xfrm>
          <a:prstGeom prst="rect">
            <a:avLst/>
          </a:prstGeom>
          <a:noFill/>
          <a:ln>
            <a:noFill/>
          </a:ln>
        </p:spPr>
        <p:txBody>
          <a:bodyPr vert="horz" wrap="none" lIns="0" tIns="0" rIns="0" bIns="0" numCol="1" rtlCol="0" anchor="t" anchorCtr="0" compatLnSpc="1">
            <a:prstTxWarp prst="textNoShape">
              <a:avLst/>
            </a:prstTxWarp>
            <a:noAutofit/>
          </a:bodyPr>
          <a:lstStyle/>
          <a:p>
            <a:pPr algn="l">
              <a:spcAft>
                <a:spcPts val="800"/>
              </a:spcAft>
            </a:pPr>
            <a:r>
              <a:rPr lang="it-CH" sz="1200" dirty="0">
                <a:solidFill>
                  <a:srgbClr val="92D050"/>
                </a:solidFill>
              </a:rPr>
              <a:t>WIR finanzia</a:t>
            </a:r>
          </a:p>
        </p:txBody>
      </p:sp>
      <p:sp>
        <p:nvSpPr>
          <p:cNvPr id="52" name="Textfeld 51">
            <a:extLst>
              <a:ext uri="{FF2B5EF4-FFF2-40B4-BE49-F238E27FC236}">
                <a16:creationId xmlns:a16="http://schemas.microsoft.com/office/drawing/2014/main" id="{F2786064-EAA2-47AB-A899-39348B0A1BFD}"/>
              </a:ext>
            </a:extLst>
          </p:cNvPr>
          <p:cNvSpPr txBox="1"/>
          <p:nvPr/>
        </p:nvSpPr>
        <p:spPr bwMode="auto">
          <a:xfrm>
            <a:off x="9130224" y="1988840"/>
            <a:ext cx="1216375" cy="171960"/>
          </a:xfrm>
          <a:prstGeom prst="rect">
            <a:avLst/>
          </a:prstGeom>
          <a:noFill/>
          <a:ln>
            <a:noFill/>
          </a:ln>
        </p:spPr>
        <p:txBody>
          <a:bodyPr vert="horz" wrap="none" lIns="0" tIns="0" rIns="0" bIns="0" numCol="1" rtlCol="0" anchor="t" anchorCtr="0" compatLnSpc="1">
            <a:prstTxWarp prst="textNoShape">
              <a:avLst/>
            </a:prstTxWarp>
            <a:noAutofit/>
          </a:bodyPr>
          <a:lstStyle/>
          <a:p>
            <a:pPr algn="l">
              <a:spcAft>
                <a:spcPts val="800"/>
              </a:spcAft>
            </a:pPr>
            <a:r>
              <a:rPr lang="it-CH" sz="1200" dirty="0">
                <a:solidFill>
                  <a:srgbClr val="28828B"/>
                </a:solidFill>
              </a:rPr>
              <a:t>Accettare WIR</a:t>
            </a:r>
          </a:p>
        </p:txBody>
      </p:sp>
      <p:grpSp>
        <p:nvGrpSpPr>
          <p:cNvPr id="57" name="Google Shape;332;p14">
            <a:extLst>
              <a:ext uri="{FF2B5EF4-FFF2-40B4-BE49-F238E27FC236}">
                <a16:creationId xmlns:a16="http://schemas.microsoft.com/office/drawing/2014/main" id="{3EF24CBC-4A5E-4588-A261-4ACFE3FB4376}"/>
              </a:ext>
            </a:extLst>
          </p:cNvPr>
          <p:cNvGrpSpPr/>
          <p:nvPr/>
        </p:nvGrpSpPr>
        <p:grpSpPr>
          <a:xfrm>
            <a:off x="6312025" y="2276873"/>
            <a:ext cx="410025" cy="416366"/>
            <a:chOff x="5276661" y="5665807"/>
            <a:chExt cx="307947" cy="312709"/>
          </a:xfrm>
          <a:solidFill>
            <a:schemeClr val="bg1">
              <a:lumMod val="50000"/>
            </a:schemeClr>
          </a:solidFill>
        </p:grpSpPr>
        <p:sp>
          <p:nvSpPr>
            <p:cNvPr id="58" name="Google Shape;333;p14">
              <a:extLst>
                <a:ext uri="{FF2B5EF4-FFF2-40B4-BE49-F238E27FC236}">
                  <a16:creationId xmlns:a16="http://schemas.microsoft.com/office/drawing/2014/main" id="{417A6078-792B-44A0-9ECF-2EF42F7D713A}"/>
                </a:ext>
              </a:extLst>
            </p:cNvPr>
            <p:cNvSpPr/>
            <p:nvPr/>
          </p:nvSpPr>
          <p:spPr>
            <a:xfrm>
              <a:off x="5276661" y="5665807"/>
              <a:ext cx="269851" cy="269851"/>
            </a:xfrm>
            <a:custGeom>
              <a:avLst/>
              <a:gdLst/>
              <a:ahLst/>
              <a:cxnLst/>
              <a:rect l="l" t="t" r="r" b="b"/>
              <a:pathLst>
                <a:path w="269850" h="269850" extrusionOk="0">
                  <a:moveTo>
                    <a:pt x="132280" y="257152"/>
                  </a:moveTo>
                  <a:lnTo>
                    <a:pt x="121168" y="257152"/>
                  </a:lnTo>
                  <a:lnTo>
                    <a:pt x="121168" y="239162"/>
                  </a:lnTo>
                  <a:cubicBezTo>
                    <a:pt x="121168" y="238104"/>
                    <a:pt x="120639" y="237045"/>
                    <a:pt x="120110" y="235987"/>
                  </a:cubicBezTo>
                  <a:cubicBezTo>
                    <a:pt x="120110" y="232812"/>
                    <a:pt x="117993" y="230167"/>
                    <a:pt x="114819" y="229108"/>
                  </a:cubicBezTo>
                  <a:cubicBezTo>
                    <a:pt x="102120" y="226463"/>
                    <a:pt x="89950" y="221700"/>
                    <a:pt x="79368" y="214293"/>
                  </a:cubicBezTo>
                  <a:cubicBezTo>
                    <a:pt x="76722" y="212706"/>
                    <a:pt x="73547" y="212706"/>
                    <a:pt x="70902" y="214822"/>
                  </a:cubicBezTo>
                  <a:lnTo>
                    <a:pt x="56086" y="229637"/>
                  </a:lnTo>
                  <a:lnTo>
                    <a:pt x="38097" y="211648"/>
                  </a:lnTo>
                  <a:lnTo>
                    <a:pt x="52912" y="196832"/>
                  </a:lnTo>
                  <a:cubicBezTo>
                    <a:pt x="55028" y="194715"/>
                    <a:pt x="55557" y="191012"/>
                    <a:pt x="53441" y="188366"/>
                  </a:cubicBezTo>
                  <a:cubicBezTo>
                    <a:pt x="46033" y="177255"/>
                    <a:pt x="40742" y="165085"/>
                    <a:pt x="38626" y="152386"/>
                  </a:cubicBezTo>
                  <a:cubicBezTo>
                    <a:pt x="38097" y="149211"/>
                    <a:pt x="35451" y="147095"/>
                    <a:pt x="32276" y="147095"/>
                  </a:cubicBezTo>
                  <a:lnTo>
                    <a:pt x="11111" y="147095"/>
                  </a:lnTo>
                  <a:lnTo>
                    <a:pt x="11111" y="121168"/>
                  </a:lnTo>
                  <a:lnTo>
                    <a:pt x="32276" y="121168"/>
                  </a:lnTo>
                  <a:cubicBezTo>
                    <a:pt x="35451" y="121168"/>
                    <a:pt x="38097" y="119052"/>
                    <a:pt x="38626" y="115877"/>
                  </a:cubicBezTo>
                  <a:cubicBezTo>
                    <a:pt x="41271" y="102649"/>
                    <a:pt x="46033" y="90479"/>
                    <a:pt x="53441" y="79897"/>
                  </a:cubicBezTo>
                  <a:cubicBezTo>
                    <a:pt x="55028" y="77251"/>
                    <a:pt x="55028" y="74077"/>
                    <a:pt x="52912" y="71431"/>
                  </a:cubicBezTo>
                  <a:lnTo>
                    <a:pt x="38097" y="56615"/>
                  </a:lnTo>
                  <a:lnTo>
                    <a:pt x="56086" y="38625"/>
                  </a:lnTo>
                  <a:lnTo>
                    <a:pt x="70902" y="53441"/>
                  </a:lnTo>
                  <a:cubicBezTo>
                    <a:pt x="73018" y="55557"/>
                    <a:pt x="76722" y="56086"/>
                    <a:pt x="79368" y="53970"/>
                  </a:cubicBezTo>
                  <a:cubicBezTo>
                    <a:pt x="90479" y="46562"/>
                    <a:pt x="102649" y="41271"/>
                    <a:pt x="115877" y="39154"/>
                  </a:cubicBezTo>
                  <a:cubicBezTo>
                    <a:pt x="119052" y="38625"/>
                    <a:pt x="121168" y="35980"/>
                    <a:pt x="121168" y="32805"/>
                  </a:cubicBezTo>
                  <a:lnTo>
                    <a:pt x="121168" y="11640"/>
                  </a:lnTo>
                  <a:lnTo>
                    <a:pt x="147095" y="11640"/>
                  </a:lnTo>
                  <a:lnTo>
                    <a:pt x="147095" y="32805"/>
                  </a:lnTo>
                  <a:cubicBezTo>
                    <a:pt x="147095" y="35980"/>
                    <a:pt x="149212" y="38625"/>
                    <a:pt x="152386" y="39154"/>
                  </a:cubicBezTo>
                  <a:cubicBezTo>
                    <a:pt x="165614" y="41800"/>
                    <a:pt x="177784" y="46562"/>
                    <a:pt x="188896" y="53970"/>
                  </a:cubicBezTo>
                  <a:cubicBezTo>
                    <a:pt x="191541" y="55557"/>
                    <a:pt x="194716" y="55557"/>
                    <a:pt x="197361" y="53441"/>
                  </a:cubicBezTo>
                  <a:lnTo>
                    <a:pt x="212177" y="38625"/>
                  </a:lnTo>
                  <a:lnTo>
                    <a:pt x="230166" y="56615"/>
                  </a:lnTo>
                  <a:lnTo>
                    <a:pt x="215352" y="71431"/>
                  </a:lnTo>
                  <a:cubicBezTo>
                    <a:pt x="213235" y="73547"/>
                    <a:pt x="212706" y="77251"/>
                    <a:pt x="214823" y="79897"/>
                  </a:cubicBezTo>
                  <a:cubicBezTo>
                    <a:pt x="222230" y="90479"/>
                    <a:pt x="226992" y="102649"/>
                    <a:pt x="229637" y="115348"/>
                  </a:cubicBezTo>
                  <a:cubicBezTo>
                    <a:pt x="230166" y="118522"/>
                    <a:pt x="233342" y="120639"/>
                    <a:pt x="236516" y="120639"/>
                  </a:cubicBezTo>
                  <a:cubicBezTo>
                    <a:pt x="237574" y="121168"/>
                    <a:pt x="238633" y="121697"/>
                    <a:pt x="239691" y="121697"/>
                  </a:cubicBezTo>
                  <a:lnTo>
                    <a:pt x="257681" y="121697"/>
                  </a:lnTo>
                  <a:lnTo>
                    <a:pt x="257681" y="132809"/>
                  </a:lnTo>
                  <a:cubicBezTo>
                    <a:pt x="257681" y="136512"/>
                    <a:pt x="260327" y="139158"/>
                    <a:pt x="264030" y="139158"/>
                  </a:cubicBezTo>
                  <a:cubicBezTo>
                    <a:pt x="267734" y="139158"/>
                    <a:pt x="270380" y="136512"/>
                    <a:pt x="270380" y="132809"/>
                  </a:cubicBezTo>
                  <a:lnTo>
                    <a:pt x="270380" y="115348"/>
                  </a:lnTo>
                  <a:cubicBezTo>
                    <a:pt x="270380" y="111644"/>
                    <a:pt x="267734" y="108998"/>
                    <a:pt x="264030" y="108998"/>
                  </a:cubicBezTo>
                  <a:lnTo>
                    <a:pt x="241278" y="108998"/>
                  </a:lnTo>
                  <a:cubicBezTo>
                    <a:pt x="238633" y="97887"/>
                    <a:pt x="234400" y="87305"/>
                    <a:pt x="228579" y="77780"/>
                  </a:cubicBezTo>
                  <a:lnTo>
                    <a:pt x="244453" y="61907"/>
                  </a:lnTo>
                  <a:cubicBezTo>
                    <a:pt x="247099" y="59261"/>
                    <a:pt x="247099" y="55028"/>
                    <a:pt x="244453" y="52912"/>
                  </a:cubicBezTo>
                  <a:lnTo>
                    <a:pt x="216938" y="25397"/>
                  </a:lnTo>
                  <a:cubicBezTo>
                    <a:pt x="214293" y="22752"/>
                    <a:pt x="210060" y="22752"/>
                    <a:pt x="207944" y="25397"/>
                  </a:cubicBezTo>
                  <a:lnTo>
                    <a:pt x="192070" y="41271"/>
                  </a:lnTo>
                  <a:cubicBezTo>
                    <a:pt x="182546" y="35451"/>
                    <a:pt x="171963" y="31218"/>
                    <a:pt x="160852" y="28572"/>
                  </a:cubicBezTo>
                  <a:lnTo>
                    <a:pt x="160852" y="6349"/>
                  </a:lnTo>
                  <a:cubicBezTo>
                    <a:pt x="160852" y="2646"/>
                    <a:pt x="158206" y="0"/>
                    <a:pt x="154503" y="0"/>
                  </a:cubicBezTo>
                  <a:lnTo>
                    <a:pt x="115877" y="0"/>
                  </a:lnTo>
                  <a:cubicBezTo>
                    <a:pt x="112173" y="0"/>
                    <a:pt x="109528" y="2646"/>
                    <a:pt x="109528" y="6349"/>
                  </a:cubicBezTo>
                  <a:lnTo>
                    <a:pt x="109528" y="28572"/>
                  </a:lnTo>
                  <a:cubicBezTo>
                    <a:pt x="98416" y="31218"/>
                    <a:pt x="87834" y="35451"/>
                    <a:pt x="78310" y="41271"/>
                  </a:cubicBezTo>
                  <a:lnTo>
                    <a:pt x="62436" y="25397"/>
                  </a:lnTo>
                  <a:cubicBezTo>
                    <a:pt x="61378" y="24339"/>
                    <a:pt x="59790" y="23281"/>
                    <a:pt x="57674" y="23281"/>
                  </a:cubicBezTo>
                  <a:cubicBezTo>
                    <a:pt x="56086" y="23281"/>
                    <a:pt x="54499" y="23810"/>
                    <a:pt x="52912" y="25397"/>
                  </a:cubicBezTo>
                  <a:lnTo>
                    <a:pt x="25398" y="52912"/>
                  </a:lnTo>
                  <a:cubicBezTo>
                    <a:pt x="24339" y="53970"/>
                    <a:pt x="23281" y="55557"/>
                    <a:pt x="23281" y="57673"/>
                  </a:cubicBezTo>
                  <a:cubicBezTo>
                    <a:pt x="23281" y="59790"/>
                    <a:pt x="23810" y="60849"/>
                    <a:pt x="25398" y="62436"/>
                  </a:cubicBezTo>
                  <a:lnTo>
                    <a:pt x="41271" y="78309"/>
                  </a:lnTo>
                  <a:cubicBezTo>
                    <a:pt x="35451" y="87834"/>
                    <a:pt x="31218" y="98416"/>
                    <a:pt x="28572" y="109527"/>
                  </a:cubicBezTo>
                  <a:lnTo>
                    <a:pt x="6349" y="109527"/>
                  </a:lnTo>
                  <a:cubicBezTo>
                    <a:pt x="2646" y="109527"/>
                    <a:pt x="0" y="112173"/>
                    <a:pt x="0" y="115877"/>
                  </a:cubicBezTo>
                  <a:lnTo>
                    <a:pt x="0" y="154503"/>
                  </a:lnTo>
                  <a:cubicBezTo>
                    <a:pt x="0" y="158206"/>
                    <a:pt x="2646" y="160852"/>
                    <a:pt x="6349" y="160852"/>
                  </a:cubicBezTo>
                  <a:lnTo>
                    <a:pt x="28572" y="160852"/>
                  </a:lnTo>
                  <a:cubicBezTo>
                    <a:pt x="31218" y="171964"/>
                    <a:pt x="35451" y="182546"/>
                    <a:pt x="41271" y="192070"/>
                  </a:cubicBezTo>
                  <a:lnTo>
                    <a:pt x="25398" y="207943"/>
                  </a:lnTo>
                  <a:cubicBezTo>
                    <a:pt x="22752" y="210589"/>
                    <a:pt x="22752" y="214822"/>
                    <a:pt x="25398" y="216939"/>
                  </a:cubicBezTo>
                  <a:lnTo>
                    <a:pt x="52912" y="244453"/>
                  </a:lnTo>
                  <a:cubicBezTo>
                    <a:pt x="53970" y="245511"/>
                    <a:pt x="56086" y="246569"/>
                    <a:pt x="57674" y="246569"/>
                  </a:cubicBezTo>
                  <a:cubicBezTo>
                    <a:pt x="59261" y="246569"/>
                    <a:pt x="60849" y="246040"/>
                    <a:pt x="62436" y="244453"/>
                  </a:cubicBezTo>
                  <a:lnTo>
                    <a:pt x="78310" y="228579"/>
                  </a:lnTo>
                  <a:cubicBezTo>
                    <a:pt x="87834" y="234399"/>
                    <a:pt x="98416" y="238633"/>
                    <a:pt x="109528" y="241278"/>
                  </a:cubicBezTo>
                  <a:lnTo>
                    <a:pt x="109528" y="264030"/>
                  </a:lnTo>
                  <a:cubicBezTo>
                    <a:pt x="109528" y="267734"/>
                    <a:pt x="112173" y="270380"/>
                    <a:pt x="115877" y="270380"/>
                  </a:cubicBezTo>
                  <a:lnTo>
                    <a:pt x="133338" y="270380"/>
                  </a:lnTo>
                  <a:cubicBezTo>
                    <a:pt x="137042" y="270380"/>
                    <a:pt x="139687" y="267734"/>
                    <a:pt x="139687" y="264030"/>
                  </a:cubicBezTo>
                  <a:cubicBezTo>
                    <a:pt x="139687" y="260326"/>
                    <a:pt x="135984" y="257152"/>
                    <a:pt x="132280" y="257152"/>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59" name="Google Shape;334;p14">
              <a:extLst>
                <a:ext uri="{FF2B5EF4-FFF2-40B4-BE49-F238E27FC236}">
                  <a16:creationId xmlns:a16="http://schemas.microsoft.com/office/drawing/2014/main" id="{82A99879-86E4-44D6-876E-965824AB4DA8}"/>
                </a:ext>
              </a:extLst>
            </p:cNvPr>
            <p:cNvSpPr/>
            <p:nvPr/>
          </p:nvSpPr>
          <p:spPr>
            <a:xfrm>
              <a:off x="5339626" y="5729830"/>
              <a:ext cx="137571" cy="137571"/>
            </a:xfrm>
            <a:custGeom>
              <a:avLst/>
              <a:gdLst/>
              <a:ahLst/>
              <a:cxnLst/>
              <a:rect l="l" t="t" r="r" b="b"/>
              <a:pathLst>
                <a:path w="137570" h="137570" extrusionOk="0">
                  <a:moveTo>
                    <a:pt x="70902" y="12699"/>
                  </a:moveTo>
                  <a:cubicBezTo>
                    <a:pt x="96829" y="12699"/>
                    <a:pt x="119581" y="30160"/>
                    <a:pt x="126460" y="55557"/>
                  </a:cubicBezTo>
                  <a:cubicBezTo>
                    <a:pt x="127518" y="59261"/>
                    <a:pt x="130693" y="60849"/>
                    <a:pt x="134396" y="60320"/>
                  </a:cubicBezTo>
                  <a:cubicBezTo>
                    <a:pt x="137571" y="59261"/>
                    <a:pt x="139688" y="55557"/>
                    <a:pt x="139159" y="52383"/>
                  </a:cubicBezTo>
                  <a:cubicBezTo>
                    <a:pt x="130693" y="21694"/>
                    <a:pt x="102649" y="0"/>
                    <a:pt x="70902" y="0"/>
                  </a:cubicBezTo>
                  <a:cubicBezTo>
                    <a:pt x="31747" y="0"/>
                    <a:pt x="0" y="31747"/>
                    <a:pt x="0" y="70902"/>
                  </a:cubicBezTo>
                  <a:cubicBezTo>
                    <a:pt x="0" y="102649"/>
                    <a:pt x="21694" y="130692"/>
                    <a:pt x="52383" y="139158"/>
                  </a:cubicBezTo>
                  <a:cubicBezTo>
                    <a:pt x="52912" y="139158"/>
                    <a:pt x="53441" y="139158"/>
                    <a:pt x="53970" y="139158"/>
                  </a:cubicBezTo>
                  <a:cubicBezTo>
                    <a:pt x="56616" y="139158"/>
                    <a:pt x="59261" y="137042"/>
                    <a:pt x="60320" y="134396"/>
                  </a:cubicBezTo>
                  <a:cubicBezTo>
                    <a:pt x="61378" y="130692"/>
                    <a:pt x="59261" y="127518"/>
                    <a:pt x="55557" y="126460"/>
                  </a:cubicBezTo>
                  <a:cubicBezTo>
                    <a:pt x="30160" y="119581"/>
                    <a:pt x="12699" y="96828"/>
                    <a:pt x="12699" y="70902"/>
                  </a:cubicBezTo>
                  <a:cubicBezTo>
                    <a:pt x="13228" y="38625"/>
                    <a:pt x="39155" y="12699"/>
                    <a:pt x="70902" y="1269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60" name="Google Shape;335;p14">
              <a:extLst>
                <a:ext uri="{FF2B5EF4-FFF2-40B4-BE49-F238E27FC236}">
                  <a16:creationId xmlns:a16="http://schemas.microsoft.com/office/drawing/2014/main" id="{689C5C33-C39D-42A3-B634-8F3A19DC2CB2}"/>
                </a:ext>
              </a:extLst>
            </p:cNvPr>
            <p:cNvSpPr/>
            <p:nvPr/>
          </p:nvSpPr>
          <p:spPr>
            <a:xfrm>
              <a:off x="5446508" y="5836183"/>
              <a:ext cx="95241" cy="95241"/>
            </a:xfrm>
            <a:custGeom>
              <a:avLst/>
              <a:gdLst/>
              <a:ahLst/>
              <a:cxnLst/>
              <a:rect l="l" t="t" r="r" b="b"/>
              <a:pathLst>
                <a:path w="95241" h="95241" extrusionOk="0">
                  <a:moveTo>
                    <a:pt x="49737" y="0"/>
                  </a:moveTo>
                  <a:cubicBezTo>
                    <a:pt x="22223" y="0"/>
                    <a:pt x="0" y="22223"/>
                    <a:pt x="0" y="49737"/>
                  </a:cubicBezTo>
                  <a:cubicBezTo>
                    <a:pt x="0" y="77251"/>
                    <a:pt x="22223" y="99475"/>
                    <a:pt x="49737" y="99475"/>
                  </a:cubicBezTo>
                  <a:cubicBezTo>
                    <a:pt x="77251" y="99475"/>
                    <a:pt x="99474" y="77251"/>
                    <a:pt x="99474" y="49737"/>
                  </a:cubicBezTo>
                  <a:cubicBezTo>
                    <a:pt x="99474" y="22223"/>
                    <a:pt x="77251" y="0"/>
                    <a:pt x="49737" y="0"/>
                  </a:cubicBezTo>
                  <a:close/>
                  <a:moveTo>
                    <a:pt x="49737" y="86776"/>
                  </a:moveTo>
                  <a:cubicBezTo>
                    <a:pt x="29631" y="86776"/>
                    <a:pt x="12698" y="70373"/>
                    <a:pt x="12698" y="49737"/>
                  </a:cubicBezTo>
                  <a:cubicBezTo>
                    <a:pt x="12698" y="29631"/>
                    <a:pt x="29102" y="12699"/>
                    <a:pt x="49737" y="12699"/>
                  </a:cubicBezTo>
                  <a:cubicBezTo>
                    <a:pt x="70372" y="12699"/>
                    <a:pt x="86775" y="29102"/>
                    <a:pt x="86775" y="49737"/>
                  </a:cubicBezTo>
                  <a:cubicBezTo>
                    <a:pt x="86775" y="70373"/>
                    <a:pt x="70372" y="86776"/>
                    <a:pt x="49737" y="86776"/>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61" name="Google Shape;336;p14">
              <a:extLst>
                <a:ext uri="{FF2B5EF4-FFF2-40B4-BE49-F238E27FC236}">
                  <a16:creationId xmlns:a16="http://schemas.microsoft.com/office/drawing/2014/main" id="{54EB85F6-6C4F-43CB-81E3-29E5309B82BA}"/>
                </a:ext>
              </a:extLst>
            </p:cNvPr>
            <p:cNvSpPr/>
            <p:nvPr/>
          </p:nvSpPr>
          <p:spPr>
            <a:xfrm>
              <a:off x="5404708" y="5793324"/>
              <a:ext cx="179900" cy="185192"/>
            </a:xfrm>
            <a:custGeom>
              <a:avLst/>
              <a:gdLst/>
              <a:ahLst/>
              <a:cxnLst/>
              <a:rect l="l" t="t" r="r" b="b"/>
              <a:pathLst>
                <a:path w="179900" h="185191" extrusionOk="0">
                  <a:moveTo>
                    <a:pt x="178313" y="73548"/>
                  </a:moveTo>
                  <a:lnTo>
                    <a:pt x="165085" y="73548"/>
                  </a:lnTo>
                  <a:cubicBezTo>
                    <a:pt x="163498" y="67198"/>
                    <a:pt x="160852" y="60849"/>
                    <a:pt x="157677" y="55029"/>
                  </a:cubicBezTo>
                  <a:lnTo>
                    <a:pt x="167201" y="45504"/>
                  </a:lnTo>
                  <a:cubicBezTo>
                    <a:pt x="169847" y="42859"/>
                    <a:pt x="169847" y="38625"/>
                    <a:pt x="167201" y="36509"/>
                  </a:cubicBezTo>
                  <a:lnTo>
                    <a:pt x="148682" y="17990"/>
                  </a:lnTo>
                  <a:cubicBezTo>
                    <a:pt x="146037" y="15345"/>
                    <a:pt x="141804" y="15345"/>
                    <a:pt x="139688" y="17990"/>
                  </a:cubicBezTo>
                  <a:lnTo>
                    <a:pt x="130163" y="27514"/>
                  </a:lnTo>
                  <a:cubicBezTo>
                    <a:pt x="124343" y="24339"/>
                    <a:pt x="117993" y="21694"/>
                    <a:pt x="111644" y="19577"/>
                  </a:cubicBezTo>
                  <a:lnTo>
                    <a:pt x="111644" y="6349"/>
                  </a:lnTo>
                  <a:cubicBezTo>
                    <a:pt x="111644" y="2646"/>
                    <a:pt x="108998" y="0"/>
                    <a:pt x="105295" y="0"/>
                  </a:cubicBezTo>
                  <a:lnTo>
                    <a:pt x="79368" y="0"/>
                  </a:lnTo>
                  <a:cubicBezTo>
                    <a:pt x="75664" y="0"/>
                    <a:pt x="73018" y="2646"/>
                    <a:pt x="73018" y="6349"/>
                  </a:cubicBezTo>
                  <a:lnTo>
                    <a:pt x="73018" y="19577"/>
                  </a:lnTo>
                  <a:cubicBezTo>
                    <a:pt x="66669" y="21165"/>
                    <a:pt x="60320" y="23810"/>
                    <a:pt x="54499" y="27514"/>
                  </a:cubicBezTo>
                  <a:lnTo>
                    <a:pt x="44975" y="17990"/>
                  </a:lnTo>
                  <a:cubicBezTo>
                    <a:pt x="42330" y="15345"/>
                    <a:pt x="38096" y="15345"/>
                    <a:pt x="35980" y="17990"/>
                  </a:cubicBezTo>
                  <a:lnTo>
                    <a:pt x="17461" y="36509"/>
                  </a:lnTo>
                  <a:cubicBezTo>
                    <a:pt x="14815" y="39155"/>
                    <a:pt x="14815" y="43388"/>
                    <a:pt x="17461" y="45504"/>
                  </a:cubicBezTo>
                  <a:lnTo>
                    <a:pt x="26985" y="55029"/>
                  </a:lnTo>
                  <a:cubicBezTo>
                    <a:pt x="23810" y="60849"/>
                    <a:pt x="21165" y="67198"/>
                    <a:pt x="19577" y="73548"/>
                  </a:cubicBezTo>
                  <a:lnTo>
                    <a:pt x="6349" y="73548"/>
                  </a:lnTo>
                  <a:cubicBezTo>
                    <a:pt x="2646" y="73548"/>
                    <a:pt x="0" y="76193"/>
                    <a:pt x="0" y="79897"/>
                  </a:cubicBezTo>
                  <a:lnTo>
                    <a:pt x="0" y="105824"/>
                  </a:lnTo>
                  <a:cubicBezTo>
                    <a:pt x="0" y="109527"/>
                    <a:pt x="2646" y="112173"/>
                    <a:pt x="6349" y="112173"/>
                  </a:cubicBezTo>
                  <a:lnTo>
                    <a:pt x="19577" y="112173"/>
                  </a:lnTo>
                  <a:cubicBezTo>
                    <a:pt x="21165" y="118523"/>
                    <a:pt x="23810" y="124872"/>
                    <a:pt x="26985" y="130692"/>
                  </a:cubicBezTo>
                  <a:lnTo>
                    <a:pt x="17461" y="140217"/>
                  </a:lnTo>
                  <a:cubicBezTo>
                    <a:pt x="16403" y="141275"/>
                    <a:pt x="15345" y="142862"/>
                    <a:pt x="15345" y="144979"/>
                  </a:cubicBezTo>
                  <a:cubicBezTo>
                    <a:pt x="15345" y="146566"/>
                    <a:pt x="15874" y="148153"/>
                    <a:pt x="17461" y="149740"/>
                  </a:cubicBezTo>
                  <a:lnTo>
                    <a:pt x="35980" y="168259"/>
                  </a:lnTo>
                  <a:cubicBezTo>
                    <a:pt x="38625" y="170905"/>
                    <a:pt x="42859" y="170905"/>
                    <a:pt x="44975" y="168259"/>
                  </a:cubicBezTo>
                  <a:lnTo>
                    <a:pt x="54499" y="158736"/>
                  </a:lnTo>
                  <a:cubicBezTo>
                    <a:pt x="60320" y="161910"/>
                    <a:pt x="66669" y="164556"/>
                    <a:pt x="73018" y="166144"/>
                  </a:cubicBezTo>
                  <a:lnTo>
                    <a:pt x="73018" y="179371"/>
                  </a:lnTo>
                  <a:cubicBezTo>
                    <a:pt x="73018" y="183075"/>
                    <a:pt x="75664" y="185721"/>
                    <a:pt x="79368" y="185721"/>
                  </a:cubicBezTo>
                  <a:lnTo>
                    <a:pt x="105295" y="185721"/>
                  </a:lnTo>
                  <a:cubicBezTo>
                    <a:pt x="108998" y="185721"/>
                    <a:pt x="111644" y="183075"/>
                    <a:pt x="111644" y="179371"/>
                  </a:cubicBezTo>
                  <a:lnTo>
                    <a:pt x="111644" y="166144"/>
                  </a:lnTo>
                  <a:cubicBezTo>
                    <a:pt x="117993" y="164556"/>
                    <a:pt x="124343" y="161910"/>
                    <a:pt x="130163" y="158736"/>
                  </a:cubicBezTo>
                  <a:lnTo>
                    <a:pt x="139688" y="168259"/>
                  </a:lnTo>
                  <a:cubicBezTo>
                    <a:pt x="142333" y="170905"/>
                    <a:pt x="146566" y="170905"/>
                    <a:pt x="148682" y="168259"/>
                  </a:cubicBezTo>
                  <a:lnTo>
                    <a:pt x="167201" y="149740"/>
                  </a:lnTo>
                  <a:cubicBezTo>
                    <a:pt x="168259" y="148682"/>
                    <a:pt x="169318" y="147095"/>
                    <a:pt x="169318" y="144979"/>
                  </a:cubicBezTo>
                  <a:cubicBezTo>
                    <a:pt x="169318" y="143391"/>
                    <a:pt x="168789" y="141804"/>
                    <a:pt x="167201" y="140217"/>
                  </a:cubicBezTo>
                  <a:lnTo>
                    <a:pt x="157677" y="130692"/>
                  </a:lnTo>
                  <a:cubicBezTo>
                    <a:pt x="160852" y="124872"/>
                    <a:pt x="163498" y="118523"/>
                    <a:pt x="165085" y="112173"/>
                  </a:cubicBezTo>
                  <a:lnTo>
                    <a:pt x="178313" y="112173"/>
                  </a:lnTo>
                  <a:cubicBezTo>
                    <a:pt x="182017" y="112173"/>
                    <a:pt x="184663" y="109527"/>
                    <a:pt x="184663" y="105824"/>
                  </a:cubicBezTo>
                  <a:lnTo>
                    <a:pt x="184663" y="79897"/>
                  </a:lnTo>
                  <a:cubicBezTo>
                    <a:pt x="184663" y="76193"/>
                    <a:pt x="182017" y="73548"/>
                    <a:pt x="178313" y="73548"/>
                  </a:cubicBezTo>
                  <a:close/>
                  <a:moveTo>
                    <a:pt x="171964" y="99474"/>
                  </a:moveTo>
                  <a:lnTo>
                    <a:pt x="159794" y="99474"/>
                  </a:lnTo>
                  <a:cubicBezTo>
                    <a:pt x="156619" y="99474"/>
                    <a:pt x="153974" y="101591"/>
                    <a:pt x="153445" y="104765"/>
                  </a:cubicBezTo>
                  <a:cubicBezTo>
                    <a:pt x="151857" y="113232"/>
                    <a:pt x="148682" y="121168"/>
                    <a:pt x="143920" y="128047"/>
                  </a:cubicBezTo>
                  <a:cubicBezTo>
                    <a:pt x="142333" y="130692"/>
                    <a:pt x="142333" y="133867"/>
                    <a:pt x="144449" y="136512"/>
                  </a:cubicBezTo>
                  <a:lnTo>
                    <a:pt x="152916" y="144979"/>
                  </a:lnTo>
                  <a:lnTo>
                    <a:pt x="143920" y="153974"/>
                  </a:lnTo>
                  <a:lnTo>
                    <a:pt x="135454" y="145508"/>
                  </a:lnTo>
                  <a:cubicBezTo>
                    <a:pt x="133338" y="143391"/>
                    <a:pt x="129634" y="142862"/>
                    <a:pt x="126989" y="144979"/>
                  </a:cubicBezTo>
                  <a:cubicBezTo>
                    <a:pt x="120110" y="149740"/>
                    <a:pt x="112173" y="152916"/>
                    <a:pt x="103707" y="154503"/>
                  </a:cubicBezTo>
                  <a:cubicBezTo>
                    <a:pt x="100533" y="155031"/>
                    <a:pt x="98416" y="157677"/>
                    <a:pt x="98416" y="160852"/>
                  </a:cubicBezTo>
                  <a:lnTo>
                    <a:pt x="98416" y="173022"/>
                  </a:lnTo>
                  <a:lnTo>
                    <a:pt x="85188" y="173022"/>
                  </a:lnTo>
                  <a:lnTo>
                    <a:pt x="85188" y="160852"/>
                  </a:lnTo>
                  <a:cubicBezTo>
                    <a:pt x="85188" y="157677"/>
                    <a:pt x="83071" y="155031"/>
                    <a:pt x="79897" y="154503"/>
                  </a:cubicBezTo>
                  <a:cubicBezTo>
                    <a:pt x="71431" y="152916"/>
                    <a:pt x="63494" y="149740"/>
                    <a:pt x="56615" y="144979"/>
                  </a:cubicBezTo>
                  <a:cubicBezTo>
                    <a:pt x="53970" y="143391"/>
                    <a:pt x="50795" y="143391"/>
                    <a:pt x="48150" y="145508"/>
                  </a:cubicBezTo>
                  <a:lnTo>
                    <a:pt x="39684" y="153974"/>
                  </a:lnTo>
                  <a:lnTo>
                    <a:pt x="30689" y="144979"/>
                  </a:lnTo>
                  <a:lnTo>
                    <a:pt x="39155" y="136512"/>
                  </a:lnTo>
                  <a:cubicBezTo>
                    <a:pt x="41271" y="134396"/>
                    <a:pt x="41801" y="130692"/>
                    <a:pt x="39684" y="128047"/>
                  </a:cubicBezTo>
                  <a:cubicBezTo>
                    <a:pt x="34922" y="121168"/>
                    <a:pt x="31747" y="113232"/>
                    <a:pt x="30160" y="104765"/>
                  </a:cubicBezTo>
                  <a:cubicBezTo>
                    <a:pt x="29631" y="101591"/>
                    <a:pt x="26985" y="99474"/>
                    <a:pt x="23810" y="99474"/>
                  </a:cubicBezTo>
                  <a:lnTo>
                    <a:pt x="11640" y="99474"/>
                  </a:lnTo>
                  <a:lnTo>
                    <a:pt x="11640" y="86246"/>
                  </a:lnTo>
                  <a:lnTo>
                    <a:pt x="23810" y="86246"/>
                  </a:lnTo>
                  <a:cubicBezTo>
                    <a:pt x="26985" y="86246"/>
                    <a:pt x="29631" y="84130"/>
                    <a:pt x="30160" y="80955"/>
                  </a:cubicBezTo>
                  <a:cubicBezTo>
                    <a:pt x="31747" y="72489"/>
                    <a:pt x="34922" y="64552"/>
                    <a:pt x="39684" y="57674"/>
                  </a:cubicBezTo>
                  <a:cubicBezTo>
                    <a:pt x="41271" y="55029"/>
                    <a:pt x="41271" y="51853"/>
                    <a:pt x="39155" y="49208"/>
                  </a:cubicBezTo>
                  <a:lnTo>
                    <a:pt x="30689" y="40742"/>
                  </a:lnTo>
                  <a:lnTo>
                    <a:pt x="39684" y="31747"/>
                  </a:lnTo>
                  <a:lnTo>
                    <a:pt x="48150" y="40213"/>
                  </a:lnTo>
                  <a:cubicBezTo>
                    <a:pt x="50266" y="42330"/>
                    <a:pt x="53970" y="42859"/>
                    <a:pt x="56615" y="40742"/>
                  </a:cubicBezTo>
                  <a:cubicBezTo>
                    <a:pt x="63494" y="35980"/>
                    <a:pt x="71431" y="32805"/>
                    <a:pt x="79897" y="31218"/>
                  </a:cubicBezTo>
                  <a:cubicBezTo>
                    <a:pt x="83071" y="30689"/>
                    <a:pt x="85188" y="28043"/>
                    <a:pt x="85188" y="24868"/>
                  </a:cubicBezTo>
                  <a:lnTo>
                    <a:pt x="85188" y="12699"/>
                  </a:lnTo>
                  <a:lnTo>
                    <a:pt x="98416" y="12699"/>
                  </a:lnTo>
                  <a:lnTo>
                    <a:pt x="98416" y="24868"/>
                  </a:lnTo>
                  <a:cubicBezTo>
                    <a:pt x="98416" y="28043"/>
                    <a:pt x="100533" y="30689"/>
                    <a:pt x="103707" y="31218"/>
                  </a:cubicBezTo>
                  <a:cubicBezTo>
                    <a:pt x="112173" y="32805"/>
                    <a:pt x="120110" y="35980"/>
                    <a:pt x="126989" y="40742"/>
                  </a:cubicBezTo>
                  <a:cubicBezTo>
                    <a:pt x="129634" y="42330"/>
                    <a:pt x="132809" y="42330"/>
                    <a:pt x="135454" y="40213"/>
                  </a:cubicBezTo>
                  <a:lnTo>
                    <a:pt x="143920" y="31747"/>
                  </a:lnTo>
                  <a:lnTo>
                    <a:pt x="152916" y="40742"/>
                  </a:lnTo>
                  <a:lnTo>
                    <a:pt x="144449" y="49208"/>
                  </a:lnTo>
                  <a:cubicBezTo>
                    <a:pt x="142333" y="51324"/>
                    <a:pt x="141804" y="55029"/>
                    <a:pt x="143920" y="57674"/>
                  </a:cubicBezTo>
                  <a:cubicBezTo>
                    <a:pt x="148682" y="64552"/>
                    <a:pt x="151857" y="72489"/>
                    <a:pt x="153445" y="80955"/>
                  </a:cubicBezTo>
                  <a:cubicBezTo>
                    <a:pt x="153974" y="84130"/>
                    <a:pt x="156619" y="86246"/>
                    <a:pt x="159794" y="86246"/>
                  </a:cubicBezTo>
                  <a:lnTo>
                    <a:pt x="171964" y="86246"/>
                  </a:lnTo>
                  <a:lnTo>
                    <a:pt x="171964" y="99474"/>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grpSp>
      <p:grpSp>
        <p:nvGrpSpPr>
          <p:cNvPr id="66" name="Grupo 13">
            <a:extLst>
              <a:ext uri="{FF2B5EF4-FFF2-40B4-BE49-F238E27FC236}">
                <a16:creationId xmlns:a16="http://schemas.microsoft.com/office/drawing/2014/main" id="{02A9BE8B-A11A-4A33-906B-6C4B67EF3561}"/>
              </a:ext>
            </a:extLst>
          </p:cNvPr>
          <p:cNvGrpSpPr/>
          <p:nvPr/>
        </p:nvGrpSpPr>
        <p:grpSpPr>
          <a:xfrm>
            <a:off x="11198084" y="2340491"/>
            <a:ext cx="315677" cy="338995"/>
            <a:chOff x="9037935" y="730453"/>
            <a:chExt cx="573635" cy="534409"/>
          </a:xfrm>
          <a:solidFill>
            <a:schemeClr val="bg1"/>
          </a:solidFill>
        </p:grpSpPr>
        <p:sp>
          <p:nvSpPr>
            <p:cNvPr id="67" name="Forma libre 366">
              <a:extLst>
                <a:ext uri="{FF2B5EF4-FFF2-40B4-BE49-F238E27FC236}">
                  <a16:creationId xmlns:a16="http://schemas.microsoft.com/office/drawing/2014/main" id="{95B5C6B5-6BED-40D4-AD76-804CB54A0E6D}"/>
                </a:ext>
              </a:extLst>
            </p:cNvPr>
            <p:cNvSpPr/>
            <p:nvPr/>
          </p:nvSpPr>
          <p:spPr>
            <a:xfrm>
              <a:off x="9037935" y="1066222"/>
              <a:ext cx="135657" cy="193795"/>
            </a:xfrm>
            <a:custGeom>
              <a:avLst/>
              <a:gdLst>
                <a:gd name="connsiteX0" fmla="*/ 70373 w 74076"/>
                <a:gd name="connsiteY0" fmla="*/ 0 h 105823"/>
                <a:gd name="connsiteX1" fmla="*/ 6349 w 74076"/>
                <a:gd name="connsiteY1" fmla="*/ 0 h 105823"/>
                <a:gd name="connsiteX2" fmla="*/ 0 w 74076"/>
                <a:gd name="connsiteY2" fmla="*/ 6350 h 105823"/>
                <a:gd name="connsiteX3" fmla="*/ 0 w 74076"/>
                <a:gd name="connsiteY3" fmla="*/ 104237 h 105823"/>
                <a:gd name="connsiteX4" fmla="*/ 6349 w 74076"/>
                <a:gd name="connsiteY4" fmla="*/ 110586 h 105823"/>
                <a:gd name="connsiteX5" fmla="*/ 70373 w 74076"/>
                <a:gd name="connsiteY5" fmla="*/ 110586 h 105823"/>
                <a:gd name="connsiteX6" fmla="*/ 76722 w 74076"/>
                <a:gd name="connsiteY6" fmla="*/ 104237 h 105823"/>
                <a:gd name="connsiteX7" fmla="*/ 76722 w 74076"/>
                <a:gd name="connsiteY7" fmla="*/ 6350 h 105823"/>
                <a:gd name="connsiteX8" fmla="*/ 70373 w 74076"/>
                <a:gd name="connsiteY8" fmla="*/ 0 h 105823"/>
                <a:gd name="connsiteX9" fmla="*/ 63494 w 74076"/>
                <a:gd name="connsiteY9" fmla="*/ 97887 h 105823"/>
                <a:gd name="connsiteX10" fmla="*/ 12170 w 74076"/>
                <a:gd name="connsiteY10" fmla="*/ 97887 h 105823"/>
                <a:gd name="connsiteX11" fmla="*/ 12170 w 74076"/>
                <a:gd name="connsiteY11" fmla="*/ 12699 h 105823"/>
                <a:gd name="connsiteX12" fmla="*/ 63494 w 74076"/>
                <a:gd name="connsiteY12" fmla="*/ 12699 h 105823"/>
                <a:gd name="connsiteX13" fmla="*/ 63494 w 74076"/>
                <a:gd name="connsiteY13" fmla="*/ 97887 h 10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05823">
                  <a:moveTo>
                    <a:pt x="70373" y="0"/>
                  </a:moveTo>
                  <a:lnTo>
                    <a:pt x="6349" y="0"/>
                  </a:lnTo>
                  <a:cubicBezTo>
                    <a:pt x="2646" y="0"/>
                    <a:pt x="0" y="2646"/>
                    <a:pt x="0" y="6350"/>
                  </a:cubicBezTo>
                  <a:lnTo>
                    <a:pt x="0" y="104237"/>
                  </a:lnTo>
                  <a:cubicBezTo>
                    <a:pt x="0" y="107940"/>
                    <a:pt x="2646" y="110586"/>
                    <a:pt x="6349" y="110586"/>
                  </a:cubicBezTo>
                  <a:lnTo>
                    <a:pt x="70373" y="110586"/>
                  </a:lnTo>
                  <a:cubicBezTo>
                    <a:pt x="74077" y="110586"/>
                    <a:pt x="76722" y="107940"/>
                    <a:pt x="76722" y="104237"/>
                  </a:cubicBezTo>
                  <a:lnTo>
                    <a:pt x="76722" y="6350"/>
                  </a:lnTo>
                  <a:cubicBezTo>
                    <a:pt x="76722" y="2646"/>
                    <a:pt x="73548" y="0"/>
                    <a:pt x="70373" y="0"/>
                  </a:cubicBezTo>
                  <a:close/>
                  <a:moveTo>
                    <a:pt x="63494" y="97887"/>
                  </a:moveTo>
                  <a:lnTo>
                    <a:pt x="12170" y="97887"/>
                  </a:lnTo>
                  <a:lnTo>
                    <a:pt x="12170" y="12699"/>
                  </a:lnTo>
                  <a:lnTo>
                    <a:pt x="63494" y="12699"/>
                  </a:lnTo>
                  <a:lnTo>
                    <a:pt x="63494" y="97887"/>
                  </a:lnTo>
                  <a:close/>
                </a:path>
              </a:pathLst>
            </a:custGeom>
            <a:grpFill/>
            <a:ln w="5286" cap="flat">
              <a:noFill/>
              <a:prstDash val="solid"/>
              <a:miter/>
            </a:ln>
          </p:spPr>
          <p:txBody>
            <a:bodyPr rtlCol="0" anchor="ctr"/>
            <a:lstStyle/>
            <a:p>
              <a:endParaRPr lang="it-CH" dirty="0">
                <a:solidFill>
                  <a:schemeClr val="bg1"/>
                </a:solidFill>
              </a:endParaRPr>
            </a:p>
          </p:txBody>
        </p:sp>
        <p:sp>
          <p:nvSpPr>
            <p:cNvPr id="68" name="Forma libre 367">
              <a:extLst>
                <a:ext uri="{FF2B5EF4-FFF2-40B4-BE49-F238E27FC236}">
                  <a16:creationId xmlns:a16="http://schemas.microsoft.com/office/drawing/2014/main" id="{9661A08E-8936-4524-BA24-E733B6691657}"/>
                </a:ext>
              </a:extLst>
            </p:cNvPr>
            <p:cNvSpPr/>
            <p:nvPr/>
          </p:nvSpPr>
          <p:spPr>
            <a:xfrm>
              <a:off x="9256924" y="969324"/>
              <a:ext cx="135657" cy="290693"/>
            </a:xfrm>
            <a:custGeom>
              <a:avLst/>
              <a:gdLst>
                <a:gd name="connsiteX0" fmla="*/ 70372 w 74076"/>
                <a:gd name="connsiteY0" fmla="*/ 0 h 158735"/>
                <a:gd name="connsiteX1" fmla="*/ 6349 w 74076"/>
                <a:gd name="connsiteY1" fmla="*/ 0 h 158735"/>
                <a:gd name="connsiteX2" fmla="*/ 0 w 74076"/>
                <a:gd name="connsiteY2" fmla="*/ 6350 h 158735"/>
                <a:gd name="connsiteX3" fmla="*/ 0 w 74076"/>
                <a:gd name="connsiteY3" fmla="*/ 157149 h 158735"/>
                <a:gd name="connsiteX4" fmla="*/ 6349 w 74076"/>
                <a:gd name="connsiteY4" fmla="*/ 163498 h 158735"/>
                <a:gd name="connsiteX5" fmla="*/ 70372 w 74076"/>
                <a:gd name="connsiteY5" fmla="*/ 163498 h 158735"/>
                <a:gd name="connsiteX6" fmla="*/ 76722 w 74076"/>
                <a:gd name="connsiteY6" fmla="*/ 157149 h 158735"/>
                <a:gd name="connsiteX7" fmla="*/ 76722 w 74076"/>
                <a:gd name="connsiteY7" fmla="*/ 6350 h 158735"/>
                <a:gd name="connsiteX8" fmla="*/ 70372 w 74076"/>
                <a:gd name="connsiteY8" fmla="*/ 0 h 158735"/>
                <a:gd name="connsiteX9" fmla="*/ 64023 w 74076"/>
                <a:gd name="connsiteY9" fmla="*/ 150799 h 158735"/>
                <a:gd name="connsiteX10" fmla="*/ 12699 w 74076"/>
                <a:gd name="connsiteY10" fmla="*/ 150799 h 158735"/>
                <a:gd name="connsiteX11" fmla="*/ 12699 w 74076"/>
                <a:gd name="connsiteY11" fmla="*/ 13228 h 158735"/>
                <a:gd name="connsiteX12" fmla="*/ 64023 w 74076"/>
                <a:gd name="connsiteY12" fmla="*/ 13228 h 158735"/>
                <a:gd name="connsiteX13" fmla="*/ 64023 w 74076"/>
                <a:gd name="connsiteY13" fmla="*/ 150799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58735">
                  <a:moveTo>
                    <a:pt x="70372" y="0"/>
                  </a:moveTo>
                  <a:lnTo>
                    <a:pt x="6349" y="0"/>
                  </a:lnTo>
                  <a:cubicBezTo>
                    <a:pt x="2646" y="0"/>
                    <a:pt x="0" y="2646"/>
                    <a:pt x="0" y="6350"/>
                  </a:cubicBezTo>
                  <a:lnTo>
                    <a:pt x="0" y="157149"/>
                  </a:lnTo>
                  <a:cubicBezTo>
                    <a:pt x="0" y="160852"/>
                    <a:pt x="2646" y="163498"/>
                    <a:pt x="6349" y="163498"/>
                  </a:cubicBezTo>
                  <a:lnTo>
                    <a:pt x="70372" y="163498"/>
                  </a:lnTo>
                  <a:cubicBezTo>
                    <a:pt x="74077" y="163498"/>
                    <a:pt x="76722" y="160852"/>
                    <a:pt x="76722" y="157149"/>
                  </a:cubicBezTo>
                  <a:lnTo>
                    <a:pt x="76722" y="6350"/>
                  </a:lnTo>
                  <a:cubicBezTo>
                    <a:pt x="76722" y="3175"/>
                    <a:pt x="74077" y="0"/>
                    <a:pt x="70372" y="0"/>
                  </a:cubicBezTo>
                  <a:close/>
                  <a:moveTo>
                    <a:pt x="64023" y="150799"/>
                  </a:moveTo>
                  <a:lnTo>
                    <a:pt x="12699" y="150799"/>
                  </a:lnTo>
                  <a:lnTo>
                    <a:pt x="12699" y="13228"/>
                  </a:lnTo>
                  <a:lnTo>
                    <a:pt x="64023" y="13228"/>
                  </a:lnTo>
                  <a:lnTo>
                    <a:pt x="64023" y="150799"/>
                  </a:lnTo>
                  <a:close/>
                </a:path>
              </a:pathLst>
            </a:custGeom>
            <a:grpFill/>
            <a:ln w="5286" cap="flat">
              <a:noFill/>
              <a:prstDash val="solid"/>
              <a:miter/>
            </a:ln>
          </p:spPr>
          <p:txBody>
            <a:bodyPr rtlCol="0" anchor="ctr"/>
            <a:lstStyle/>
            <a:p>
              <a:endParaRPr lang="it-CH" dirty="0">
                <a:solidFill>
                  <a:schemeClr val="bg1"/>
                </a:solidFill>
              </a:endParaRPr>
            </a:p>
          </p:txBody>
        </p:sp>
        <p:sp>
          <p:nvSpPr>
            <p:cNvPr id="69" name="Forma libre 368">
              <a:extLst>
                <a:ext uri="{FF2B5EF4-FFF2-40B4-BE49-F238E27FC236}">
                  <a16:creationId xmlns:a16="http://schemas.microsoft.com/office/drawing/2014/main" id="{F23BFDD3-D8A7-4E79-890D-21E9DFCBB200}"/>
                </a:ext>
              </a:extLst>
            </p:cNvPr>
            <p:cNvSpPr/>
            <p:nvPr/>
          </p:nvSpPr>
          <p:spPr>
            <a:xfrm>
              <a:off x="9475913" y="886962"/>
              <a:ext cx="135657" cy="377900"/>
            </a:xfrm>
            <a:custGeom>
              <a:avLst/>
              <a:gdLst>
                <a:gd name="connsiteX0" fmla="*/ 70373 w 74076"/>
                <a:gd name="connsiteY0" fmla="*/ 0 h 206356"/>
                <a:gd name="connsiteX1" fmla="*/ 6349 w 74076"/>
                <a:gd name="connsiteY1" fmla="*/ 0 h 206356"/>
                <a:gd name="connsiteX2" fmla="*/ 0 w 74076"/>
                <a:gd name="connsiteY2" fmla="*/ 6350 h 206356"/>
                <a:gd name="connsiteX3" fmla="*/ 0 w 74076"/>
                <a:gd name="connsiteY3" fmla="*/ 202124 h 206356"/>
                <a:gd name="connsiteX4" fmla="*/ 6349 w 74076"/>
                <a:gd name="connsiteY4" fmla="*/ 208473 h 206356"/>
                <a:gd name="connsiteX5" fmla="*/ 70373 w 74076"/>
                <a:gd name="connsiteY5" fmla="*/ 208473 h 206356"/>
                <a:gd name="connsiteX6" fmla="*/ 76722 w 74076"/>
                <a:gd name="connsiteY6" fmla="*/ 202124 h 206356"/>
                <a:gd name="connsiteX7" fmla="*/ 76722 w 74076"/>
                <a:gd name="connsiteY7" fmla="*/ 6350 h 206356"/>
                <a:gd name="connsiteX8" fmla="*/ 70373 w 74076"/>
                <a:gd name="connsiteY8" fmla="*/ 0 h 206356"/>
                <a:gd name="connsiteX9" fmla="*/ 64023 w 74076"/>
                <a:gd name="connsiteY9" fmla="*/ 195774 h 206356"/>
                <a:gd name="connsiteX10" fmla="*/ 12699 w 74076"/>
                <a:gd name="connsiteY10" fmla="*/ 195774 h 206356"/>
                <a:gd name="connsiteX11" fmla="*/ 12699 w 74076"/>
                <a:gd name="connsiteY11" fmla="*/ 12699 h 206356"/>
                <a:gd name="connsiteX12" fmla="*/ 64023 w 74076"/>
                <a:gd name="connsiteY12" fmla="*/ 12699 h 206356"/>
                <a:gd name="connsiteX13" fmla="*/ 64023 w 74076"/>
                <a:gd name="connsiteY13" fmla="*/ 195774 h 2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206356">
                  <a:moveTo>
                    <a:pt x="70373" y="0"/>
                  </a:moveTo>
                  <a:lnTo>
                    <a:pt x="6349" y="0"/>
                  </a:lnTo>
                  <a:cubicBezTo>
                    <a:pt x="2646" y="0"/>
                    <a:pt x="0" y="2646"/>
                    <a:pt x="0" y="6350"/>
                  </a:cubicBezTo>
                  <a:lnTo>
                    <a:pt x="0" y="202124"/>
                  </a:lnTo>
                  <a:cubicBezTo>
                    <a:pt x="0" y="205827"/>
                    <a:pt x="2646" y="208473"/>
                    <a:pt x="6349" y="208473"/>
                  </a:cubicBezTo>
                  <a:lnTo>
                    <a:pt x="70373" y="208473"/>
                  </a:lnTo>
                  <a:cubicBezTo>
                    <a:pt x="74077" y="208473"/>
                    <a:pt x="76722" y="205827"/>
                    <a:pt x="76722" y="202124"/>
                  </a:cubicBezTo>
                  <a:lnTo>
                    <a:pt x="76722" y="6350"/>
                  </a:lnTo>
                  <a:cubicBezTo>
                    <a:pt x="76722" y="2646"/>
                    <a:pt x="74077" y="0"/>
                    <a:pt x="70373" y="0"/>
                  </a:cubicBezTo>
                  <a:close/>
                  <a:moveTo>
                    <a:pt x="64023" y="195774"/>
                  </a:moveTo>
                  <a:lnTo>
                    <a:pt x="12699" y="195774"/>
                  </a:lnTo>
                  <a:lnTo>
                    <a:pt x="12699" y="12699"/>
                  </a:lnTo>
                  <a:lnTo>
                    <a:pt x="64023" y="12699"/>
                  </a:lnTo>
                  <a:lnTo>
                    <a:pt x="64023" y="195774"/>
                  </a:lnTo>
                  <a:close/>
                </a:path>
              </a:pathLst>
            </a:custGeom>
            <a:grpFill/>
            <a:ln w="5286" cap="flat">
              <a:noFill/>
              <a:prstDash val="solid"/>
              <a:miter/>
            </a:ln>
          </p:spPr>
          <p:txBody>
            <a:bodyPr rtlCol="0" anchor="ctr"/>
            <a:lstStyle/>
            <a:p>
              <a:endParaRPr lang="it-CH" dirty="0">
                <a:solidFill>
                  <a:schemeClr val="bg1"/>
                </a:solidFill>
              </a:endParaRPr>
            </a:p>
          </p:txBody>
        </p:sp>
        <p:sp>
          <p:nvSpPr>
            <p:cNvPr id="70" name="Forma libre 369">
              <a:extLst>
                <a:ext uri="{FF2B5EF4-FFF2-40B4-BE49-F238E27FC236}">
                  <a16:creationId xmlns:a16="http://schemas.microsoft.com/office/drawing/2014/main" id="{D2501E2B-B1A8-4842-9A93-5F1D26C18ED0}"/>
                </a:ext>
              </a:extLst>
            </p:cNvPr>
            <p:cNvSpPr/>
            <p:nvPr/>
          </p:nvSpPr>
          <p:spPr>
            <a:xfrm>
              <a:off x="9093770" y="730453"/>
              <a:ext cx="513557" cy="281004"/>
            </a:xfrm>
            <a:custGeom>
              <a:avLst/>
              <a:gdLst>
                <a:gd name="connsiteX0" fmla="*/ 6020 w 280433"/>
                <a:gd name="connsiteY0" fmla="*/ 158482 h 153444"/>
                <a:gd name="connsiteX1" fmla="*/ 8666 w 280433"/>
                <a:gd name="connsiteY1" fmla="*/ 157953 h 153444"/>
                <a:gd name="connsiteX2" fmla="*/ 266347 w 280433"/>
                <a:gd name="connsiteY2" fmla="*/ 28848 h 153444"/>
                <a:gd name="connsiteX3" fmla="*/ 262114 w 280433"/>
                <a:gd name="connsiteY3" fmla="*/ 43134 h 153444"/>
                <a:gd name="connsiteX4" fmla="*/ 266347 w 280433"/>
                <a:gd name="connsiteY4" fmla="*/ 51071 h 153444"/>
                <a:gd name="connsiteX5" fmla="*/ 268464 w 280433"/>
                <a:gd name="connsiteY5" fmla="*/ 51599 h 153444"/>
                <a:gd name="connsiteX6" fmla="*/ 274813 w 280433"/>
                <a:gd name="connsiteY6" fmla="*/ 46838 h 153444"/>
                <a:gd name="connsiteX7" fmla="*/ 283808 w 280433"/>
                <a:gd name="connsiteY7" fmla="*/ 18265 h 153444"/>
                <a:gd name="connsiteX8" fmla="*/ 283808 w 280433"/>
                <a:gd name="connsiteY8" fmla="*/ 17207 h 153444"/>
                <a:gd name="connsiteX9" fmla="*/ 283808 w 280433"/>
                <a:gd name="connsiteY9" fmla="*/ 15620 h 153444"/>
                <a:gd name="connsiteX10" fmla="*/ 283279 w 280433"/>
                <a:gd name="connsiteY10" fmla="*/ 14032 h 153444"/>
                <a:gd name="connsiteX11" fmla="*/ 283279 w 280433"/>
                <a:gd name="connsiteY11" fmla="*/ 12974 h 153444"/>
                <a:gd name="connsiteX12" fmla="*/ 283279 w 280433"/>
                <a:gd name="connsiteY12" fmla="*/ 12974 h 153444"/>
                <a:gd name="connsiteX13" fmla="*/ 282221 w 280433"/>
                <a:gd name="connsiteY13" fmla="*/ 11387 h 153444"/>
                <a:gd name="connsiteX14" fmla="*/ 281692 w 280433"/>
                <a:gd name="connsiteY14" fmla="*/ 10858 h 153444"/>
                <a:gd name="connsiteX15" fmla="*/ 281162 w 280433"/>
                <a:gd name="connsiteY15" fmla="*/ 10329 h 153444"/>
                <a:gd name="connsiteX16" fmla="*/ 279575 w 280433"/>
                <a:gd name="connsiteY16" fmla="*/ 9270 h 153444"/>
                <a:gd name="connsiteX17" fmla="*/ 279575 w 280433"/>
                <a:gd name="connsiteY17" fmla="*/ 9270 h 153444"/>
                <a:gd name="connsiteX18" fmla="*/ 251003 w 280433"/>
                <a:gd name="connsiteY18" fmla="*/ 275 h 153444"/>
                <a:gd name="connsiteX19" fmla="*/ 243066 w 280433"/>
                <a:gd name="connsiteY19" fmla="*/ 4508 h 153444"/>
                <a:gd name="connsiteX20" fmla="*/ 247299 w 280433"/>
                <a:gd name="connsiteY20" fmla="*/ 12445 h 153444"/>
                <a:gd name="connsiteX21" fmla="*/ 260527 w 280433"/>
                <a:gd name="connsiteY21" fmla="*/ 16678 h 153444"/>
                <a:gd name="connsiteX22" fmla="*/ 3375 w 280433"/>
                <a:gd name="connsiteY22" fmla="*/ 145254 h 153444"/>
                <a:gd name="connsiteX23" fmla="*/ 729 w 280433"/>
                <a:gd name="connsiteY23" fmla="*/ 153720 h 153444"/>
                <a:gd name="connsiteX24" fmla="*/ 6020 w 280433"/>
                <a:gd name="connsiteY24" fmla="*/ 158482 h 15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433" h="153444">
                  <a:moveTo>
                    <a:pt x="6020" y="158482"/>
                  </a:moveTo>
                  <a:cubicBezTo>
                    <a:pt x="7079" y="158482"/>
                    <a:pt x="8137" y="158482"/>
                    <a:pt x="8666" y="157953"/>
                  </a:cubicBezTo>
                  <a:lnTo>
                    <a:pt x="266347" y="28848"/>
                  </a:lnTo>
                  <a:lnTo>
                    <a:pt x="262114" y="43134"/>
                  </a:lnTo>
                  <a:cubicBezTo>
                    <a:pt x="261056" y="46308"/>
                    <a:pt x="263173" y="50013"/>
                    <a:pt x="266347" y="51071"/>
                  </a:cubicBezTo>
                  <a:cubicBezTo>
                    <a:pt x="266876" y="51071"/>
                    <a:pt x="267405" y="51599"/>
                    <a:pt x="268464" y="51599"/>
                  </a:cubicBezTo>
                  <a:cubicBezTo>
                    <a:pt x="271109" y="51599"/>
                    <a:pt x="273755" y="50013"/>
                    <a:pt x="274813" y="46838"/>
                  </a:cubicBezTo>
                  <a:lnTo>
                    <a:pt x="283808" y="18265"/>
                  </a:lnTo>
                  <a:cubicBezTo>
                    <a:pt x="283808" y="17736"/>
                    <a:pt x="283808" y="17736"/>
                    <a:pt x="283808" y="17207"/>
                  </a:cubicBezTo>
                  <a:cubicBezTo>
                    <a:pt x="283808" y="16678"/>
                    <a:pt x="283808" y="16149"/>
                    <a:pt x="283808" y="15620"/>
                  </a:cubicBezTo>
                  <a:cubicBezTo>
                    <a:pt x="283808" y="15091"/>
                    <a:pt x="283808" y="14561"/>
                    <a:pt x="283279" y="14032"/>
                  </a:cubicBezTo>
                  <a:cubicBezTo>
                    <a:pt x="283279" y="13503"/>
                    <a:pt x="283279" y="13503"/>
                    <a:pt x="283279" y="12974"/>
                  </a:cubicBezTo>
                  <a:cubicBezTo>
                    <a:pt x="283279" y="12974"/>
                    <a:pt x="283279" y="12974"/>
                    <a:pt x="283279" y="12974"/>
                  </a:cubicBezTo>
                  <a:cubicBezTo>
                    <a:pt x="282750" y="12445"/>
                    <a:pt x="282750" y="11916"/>
                    <a:pt x="282221" y="11387"/>
                  </a:cubicBezTo>
                  <a:cubicBezTo>
                    <a:pt x="282221" y="11387"/>
                    <a:pt x="282221" y="10858"/>
                    <a:pt x="281692" y="10858"/>
                  </a:cubicBezTo>
                  <a:cubicBezTo>
                    <a:pt x="281692" y="10858"/>
                    <a:pt x="281162" y="10858"/>
                    <a:pt x="281162" y="10329"/>
                  </a:cubicBezTo>
                  <a:cubicBezTo>
                    <a:pt x="280633" y="9800"/>
                    <a:pt x="280104" y="9800"/>
                    <a:pt x="279575" y="9270"/>
                  </a:cubicBezTo>
                  <a:cubicBezTo>
                    <a:pt x="279575" y="9270"/>
                    <a:pt x="279575" y="9270"/>
                    <a:pt x="279575" y="9270"/>
                  </a:cubicBezTo>
                  <a:lnTo>
                    <a:pt x="251003" y="275"/>
                  </a:lnTo>
                  <a:cubicBezTo>
                    <a:pt x="247828" y="-783"/>
                    <a:pt x="244124" y="1333"/>
                    <a:pt x="243066" y="4508"/>
                  </a:cubicBezTo>
                  <a:cubicBezTo>
                    <a:pt x="242008" y="7683"/>
                    <a:pt x="244124" y="11387"/>
                    <a:pt x="247299" y="12445"/>
                  </a:cubicBezTo>
                  <a:lnTo>
                    <a:pt x="260527" y="16678"/>
                  </a:lnTo>
                  <a:lnTo>
                    <a:pt x="3375" y="145254"/>
                  </a:lnTo>
                  <a:cubicBezTo>
                    <a:pt x="200" y="146841"/>
                    <a:pt x="-858" y="150545"/>
                    <a:pt x="729" y="153720"/>
                  </a:cubicBezTo>
                  <a:cubicBezTo>
                    <a:pt x="1258" y="157423"/>
                    <a:pt x="3375" y="158482"/>
                    <a:pt x="6020" y="158482"/>
                  </a:cubicBezTo>
                  <a:close/>
                </a:path>
              </a:pathLst>
            </a:custGeom>
            <a:grpFill/>
            <a:ln w="5286" cap="flat">
              <a:noFill/>
              <a:prstDash val="solid"/>
              <a:miter/>
            </a:ln>
          </p:spPr>
          <p:txBody>
            <a:bodyPr rtlCol="0" anchor="ctr"/>
            <a:lstStyle/>
            <a:p>
              <a:endParaRPr lang="it-CH" dirty="0">
                <a:solidFill>
                  <a:schemeClr val="bg1"/>
                </a:solidFill>
              </a:endParaRPr>
            </a:p>
          </p:txBody>
        </p:sp>
      </p:grpSp>
      <p:sp>
        <p:nvSpPr>
          <p:cNvPr id="72" name="CuadroTexto 4">
            <a:extLst>
              <a:ext uri="{FF2B5EF4-FFF2-40B4-BE49-F238E27FC236}">
                <a16:creationId xmlns:a16="http://schemas.microsoft.com/office/drawing/2014/main" id="{6EF9F623-C7D1-4658-8950-5517BF1A7A37}"/>
              </a:ext>
            </a:extLst>
          </p:cNvPr>
          <p:cNvSpPr txBox="1"/>
          <p:nvPr/>
        </p:nvSpPr>
        <p:spPr>
          <a:xfrm flipH="1">
            <a:off x="7032104" y="2348880"/>
            <a:ext cx="2485663" cy="307777"/>
          </a:xfrm>
          <a:prstGeom prst="rect">
            <a:avLst/>
          </a:prstGeom>
          <a:noFill/>
        </p:spPr>
        <p:txBody>
          <a:bodyPr wrap="square" rtlCol="0">
            <a:spAutoFit/>
          </a:bodyPr>
          <a:lstStyle/>
          <a:p>
            <a:r>
              <a:rPr lang="it-CH" sz="1400" b="1" dirty="0">
                <a:solidFill>
                  <a:schemeClr val="bg1">
                    <a:lumMod val="50000"/>
                  </a:schemeClr>
                </a:solidFill>
                <a:latin typeface="+mj-lt"/>
                <a:ea typeface="Roboto Medium" panose="02000000000000000000" pitchFamily="2" charset="0"/>
                <a:cs typeface="Lato" panose="020F0502020204030203" pitchFamily="34" charset="0"/>
              </a:rPr>
              <a:t>Spese operative</a:t>
            </a:r>
          </a:p>
        </p:txBody>
      </p:sp>
      <p:sp>
        <p:nvSpPr>
          <p:cNvPr id="73" name="CuadroTexto 4">
            <a:extLst>
              <a:ext uri="{FF2B5EF4-FFF2-40B4-BE49-F238E27FC236}">
                <a16:creationId xmlns:a16="http://schemas.microsoft.com/office/drawing/2014/main" id="{7FCA73EA-8355-461D-B129-D972FF01B471}"/>
              </a:ext>
            </a:extLst>
          </p:cNvPr>
          <p:cNvSpPr txBox="1"/>
          <p:nvPr/>
        </p:nvSpPr>
        <p:spPr>
          <a:xfrm>
            <a:off x="882563" y="4741277"/>
            <a:ext cx="2121053" cy="307777"/>
          </a:xfrm>
          <a:prstGeom prst="rect">
            <a:avLst/>
          </a:prstGeom>
          <a:noFill/>
        </p:spPr>
        <p:txBody>
          <a:bodyPr wrap="square" rtlCol="0">
            <a:spAutoFit/>
          </a:bodyPr>
          <a:lstStyle/>
          <a:p>
            <a:pPr algn="r"/>
            <a:r>
              <a:rPr lang="it-CH" sz="1400" b="1" dirty="0">
                <a:solidFill>
                  <a:schemeClr val="bg1">
                    <a:lumMod val="50000"/>
                  </a:schemeClr>
                </a:solidFill>
                <a:latin typeface="+mj-lt"/>
                <a:ea typeface="Roboto Medium" panose="02000000000000000000" pitchFamily="2" charset="0"/>
              </a:rPr>
              <a:t>Investimenti aziendali</a:t>
            </a:r>
          </a:p>
        </p:txBody>
      </p:sp>
      <p:sp>
        <p:nvSpPr>
          <p:cNvPr id="74" name="CuadroTexto 4">
            <a:extLst>
              <a:ext uri="{FF2B5EF4-FFF2-40B4-BE49-F238E27FC236}">
                <a16:creationId xmlns:a16="http://schemas.microsoft.com/office/drawing/2014/main" id="{935BF2DA-2237-4C95-AF93-BE69D54D6F88}"/>
              </a:ext>
            </a:extLst>
          </p:cNvPr>
          <p:cNvSpPr txBox="1"/>
          <p:nvPr/>
        </p:nvSpPr>
        <p:spPr>
          <a:xfrm>
            <a:off x="3447356" y="2348880"/>
            <a:ext cx="2344284" cy="307777"/>
          </a:xfrm>
          <a:prstGeom prst="rect">
            <a:avLst/>
          </a:prstGeom>
          <a:noFill/>
        </p:spPr>
        <p:txBody>
          <a:bodyPr wrap="square" rtlCol="0">
            <a:spAutoFit/>
          </a:bodyPr>
          <a:lstStyle/>
          <a:p>
            <a:r>
              <a:rPr lang="it-CH" sz="1400" b="1" dirty="0">
                <a:solidFill>
                  <a:schemeClr val="bg1">
                    <a:lumMod val="50000"/>
                  </a:schemeClr>
                </a:solidFill>
                <a:latin typeface="+mj-lt"/>
                <a:ea typeface="Roboto Medium" panose="02000000000000000000" pitchFamily="2" charset="0"/>
              </a:rPr>
              <a:t>Prodotti bancari in WIR</a:t>
            </a:r>
          </a:p>
        </p:txBody>
      </p:sp>
      <p:sp>
        <p:nvSpPr>
          <p:cNvPr id="75" name="CuadroTexto 4">
            <a:extLst>
              <a:ext uri="{FF2B5EF4-FFF2-40B4-BE49-F238E27FC236}">
                <a16:creationId xmlns:a16="http://schemas.microsoft.com/office/drawing/2014/main" id="{7EE9E583-D76A-49A4-81A9-9922EAC491BA}"/>
              </a:ext>
            </a:extLst>
          </p:cNvPr>
          <p:cNvSpPr txBox="1"/>
          <p:nvPr/>
        </p:nvSpPr>
        <p:spPr>
          <a:xfrm>
            <a:off x="9264352" y="2348880"/>
            <a:ext cx="2344284" cy="523220"/>
          </a:xfrm>
          <a:prstGeom prst="rect">
            <a:avLst/>
          </a:prstGeom>
          <a:noFill/>
        </p:spPr>
        <p:txBody>
          <a:bodyPr wrap="square" rtlCol="0">
            <a:spAutoFit/>
          </a:bodyPr>
          <a:lstStyle/>
          <a:p>
            <a:r>
              <a:rPr lang="it-CH" sz="1400" b="1" dirty="0">
                <a:solidFill>
                  <a:schemeClr val="bg1">
                    <a:lumMod val="95000"/>
                  </a:schemeClr>
                </a:solidFill>
                <a:latin typeface="+mj-lt"/>
                <a:ea typeface="Roboto Medium" panose="02000000000000000000" pitchFamily="2" charset="0"/>
              </a:rPr>
              <a:t>Più fatturato </a:t>
            </a:r>
            <a:br>
              <a:rPr lang="it-CH" sz="1400" b="1" dirty="0">
                <a:solidFill>
                  <a:schemeClr val="bg1">
                    <a:lumMod val="95000"/>
                  </a:schemeClr>
                </a:solidFill>
                <a:latin typeface="+mj-lt"/>
                <a:ea typeface="Roboto Medium" panose="02000000000000000000" pitchFamily="2" charset="0"/>
              </a:rPr>
            </a:br>
            <a:r>
              <a:rPr lang="it-CH" sz="1400" b="1" dirty="0">
                <a:solidFill>
                  <a:schemeClr val="bg1">
                    <a:lumMod val="95000"/>
                  </a:schemeClr>
                </a:solidFill>
                <a:latin typeface="+mj-lt"/>
                <a:ea typeface="Roboto Medium" panose="02000000000000000000" pitchFamily="2" charset="0"/>
              </a:rPr>
              <a:t>grazie a:</a:t>
            </a:r>
          </a:p>
        </p:txBody>
      </p:sp>
      <p:sp>
        <p:nvSpPr>
          <p:cNvPr id="76" name="CuadroTexto 4">
            <a:extLst>
              <a:ext uri="{FF2B5EF4-FFF2-40B4-BE49-F238E27FC236}">
                <a16:creationId xmlns:a16="http://schemas.microsoft.com/office/drawing/2014/main" id="{312BDB5F-7A41-455A-9302-415AD34B9A74}"/>
              </a:ext>
            </a:extLst>
          </p:cNvPr>
          <p:cNvSpPr txBox="1"/>
          <p:nvPr/>
        </p:nvSpPr>
        <p:spPr>
          <a:xfrm flipH="1">
            <a:off x="6741752" y="4581128"/>
            <a:ext cx="2162560" cy="307777"/>
          </a:xfrm>
          <a:prstGeom prst="rect">
            <a:avLst/>
          </a:prstGeom>
          <a:noFill/>
        </p:spPr>
        <p:txBody>
          <a:bodyPr wrap="square" rtlCol="0">
            <a:spAutoFit/>
          </a:bodyPr>
          <a:lstStyle/>
          <a:p>
            <a:r>
              <a:rPr lang="it-CH" sz="1400" b="1" dirty="0">
                <a:solidFill>
                  <a:schemeClr val="bg1">
                    <a:lumMod val="50000"/>
                  </a:schemeClr>
                </a:solidFill>
                <a:latin typeface="+mj-lt"/>
                <a:ea typeface="Roboto Medium" panose="02000000000000000000" pitchFamily="2" charset="0"/>
                <a:cs typeface="Lato" panose="020F0502020204030203" pitchFamily="34" charset="0"/>
              </a:rPr>
              <a:t>Spese per il personale</a:t>
            </a:r>
          </a:p>
        </p:txBody>
      </p:sp>
      <p:sp>
        <p:nvSpPr>
          <p:cNvPr id="77" name="Textfeld 76">
            <a:extLst>
              <a:ext uri="{FF2B5EF4-FFF2-40B4-BE49-F238E27FC236}">
                <a16:creationId xmlns:a16="http://schemas.microsoft.com/office/drawing/2014/main" id="{27B73FD8-69C7-45B7-822E-8BCE67E69AB0}"/>
              </a:ext>
            </a:extLst>
          </p:cNvPr>
          <p:cNvSpPr txBox="1"/>
          <p:nvPr/>
        </p:nvSpPr>
        <p:spPr bwMode="auto">
          <a:xfrm>
            <a:off x="1101690" y="5013093"/>
            <a:ext cx="19000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it-CH" sz="1400" dirty="0">
                <a:solidFill>
                  <a:schemeClr val="bg1">
                    <a:lumMod val="50000"/>
                  </a:schemeClr>
                </a:solidFill>
                <a:latin typeface="+mj-lt"/>
                <a:ea typeface="Lato Light" charset="0"/>
                <a:cs typeface="Lato Light" charset="0"/>
              </a:rPr>
              <a:t>Mobili</a:t>
            </a:r>
          </a:p>
          <a:p>
            <a:pPr algn="r"/>
            <a:r>
              <a:rPr lang="it-CH" sz="1400" dirty="0">
                <a:solidFill>
                  <a:schemeClr val="bg1">
                    <a:lumMod val="50000"/>
                  </a:schemeClr>
                </a:solidFill>
                <a:latin typeface="+mj-lt"/>
                <a:ea typeface="Lato Light" charset="0"/>
                <a:cs typeface="Lato Light" charset="0"/>
              </a:rPr>
              <a:t>Macchine</a:t>
            </a:r>
          </a:p>
          <a:p>
            <a:pPr algn="r"/>
            <a:r>
              <a:rPr lang="it-CH" sz="1400" dirty="0">
                <a:solidFill>
                  <a:schemeClr val="bg1">
                    <a:lumMod val="50000"/>
                  </a:schemeClr>
                </a:solidFill>
                <a:latin typeface="+mj-lt"/>
                <a:ea typeface="Lato Light" charset="0"/>
                <a:cs typeface="Lato Light" charset="0"/>
              </a:rPr>
              <a:t>Veicoli</a:t>
            </a:r>
          </a:p>
          <a:p>
            <a:pPr algn="r"/>
            <a:r>
              <a:rPr lang="it-CH" sz="1400" dirty="0">
                <a:solidFill>
                  <a:schemeClr val="bg1">
                    <a:lumMod val="50000"/>
                  </a:schemeClr>
                </a:solidFill>
                <a:latin typeface="+mj-lt"/>
                <a:ea typeface="Lato Light" charset="0"/>
                <a:cs typeface="Lato Light" charset="0"/>
              </a:rPr>
              <a:t>Immobili</a:t>
            </a:r>
          </a:p>
        </p:txBody>
      </p:sp>
      <p:sp>
        <p:nvSpPr>
          <p:cNvPr id="78" name="CuadroTexto 4">
            <a:extLst>
              <a:ext uri="{FF2B5EF4-FFF2-40B4-BE49-F238E27FC236}">
                <a16:creationId xmlns:a16="http://schemas.microsoft.com/office/drawing/2014/main" id="{FD74D7B7-686C-4AEF-9CD0-7D7F978AE725}"/>
              </a:ext>
            </a:extLst>
          </p:cNvPr>
          <p:cNvSpPr txBox="1"/>
          <p:nvPr/>
        </p:nvSpPr>
        <p:spPr>
          <a:xfrm>
            <a:off x="3431702" y="2794213"/>
            <a:ext cx="2479813" cy="2462213"/>
          </a:xfrm>
          <a:prstGeom prst="rect">
            <a:avLst/>
          </a:prstGeom>
          <a:noFill/>
        </p:spPr>
        <p:txBody>
          <a:bodyPr wrap="square" rtlCol="0">
            <a:spAutoFit/>
          </a:bodyPr>
          <a:lstStyle/>
          <a:p>
            <a:r>
              <a:rPr lang="it-CH" sz="1400" dirty="0">
                <a:solidFill>
                  <a:schemeClr val="bg1">
                    <a:lumMod val="50000"/>
                  </a:schemeClr>
                </a:solidFill>
                <a:latin typeface="+mj-lt"/>
                <a:ea typeface="Lato Light" charset="0"/>
                <a:cs typeface="Lato Light" charset="0"/>
              </a:rPr>
              <a:t>Credito immediato</a:t>
            </a:r>
          </a:p>
          <a:p>
            <a:r>
              <a:rPr lang="it-CH" sz="1400" dirty="0">
                <a:solidFill>
                  <a:schemeClr val="bg1">
                    <a:lumMod val="50000"/>
                  </a:schemeClr>
                </a:solidFill>
                <a:latin typeface="+mj-lt"/>
                <a:ea typeface="Lato Light" charset="0"/>
                <a:cs typeface="Lato Light" charset="0"/>
              </a:rPr>
              <a:t>Credito conto corrente</a:t>
            </a:r>
          </a:p>
          <a:p>
            <a:pPr marL="144000" indent="-144000">
              <a:buFontTx/>
              <a:buChar char="-"/>
            </a:pPr>
            <a:endParaRPr lang="it-CH" sz="1400" dirty="0">
              <a:solidFill>
                <a:schemeClr val="bg1">
                  <a:lumMod val="50000"/>
                </a:schemeClr>
              </a:solidFill>
              <a:latin typeface="+mj-lt"/>
              <a:ea typeface="Lato Light" charset="0"/>
              <a:cs typeface="Lato Light" charset="0"/>
            </a:endParaRPr>
          </a:p>
          <a:p>
            <a:pPr marL="144000" indent="-144000">
              <a:buFontTx/>
              <a:buChar char="-"/>
            </a:pPr>
            <a:endParaRPr lang="it-CH" sz="1400" dirty="0">
              <a:solidFill>
                <a:schemeClr val="bg1">
                  <a:lumMod val="50000"/>
                </a:schemeClr>
              </a:solidFill>
              <a:latin typeface="+mj-lt"/>
              <a:ea typeface="Lato Light" charset="0"/>
              <a:cs typeface="Lato Light" charset="0"/>
            </a:endParaRPr>
          </a:p>
          <a:p>
            <a:pPr marL="144000" indent="-144000">
              <a:buFontTx/>
              <a:buChar char="-"/>
            </a:pPr>
            <a:endParaRPr lang="it-CH" sz="1400" dirty="0">
              <a:solidFill>
                <a:schemeClr val="bg1">
                  <a:lumMod val="50000"/>
                </a:schemeClr>
              </a:solidFill>
              <a:latin typeface="+mj-lt"/>
              <a:ea typeface="Lato Light" charset="0"/>
              <a:cs typeface="Lato Light" charset="0"/>
            </a:endParaRPr>
          </a:p>
          <a:p>
            <a:pPr marL="144000" indent="-144000">
              <a:buFontTx/>
              <a:buChar char="-"/>
            </a:pPr>
            <a:endParaRPr lang="it-CH" sz="1400" dirty="0">
              <a:solidFill>
                <a:schemeClr val="bg1">
                  <a:lumMod val="50000"/>
                </a:schemeClr>
              </a:solidFill>
              <a:latin typeface="+mj-lt"/>
              <a:ea typeface="Lato Light" charset="0"/>
              <a:cs typeface="Lato Light" charset="0"/>
            </a:endParaRPr>
          </a:p>
          <a:p>
            <a:pPr marL="144000" indent="-144000">
              <a:buFontTx/>
              <a:buChar char="-"/>
            </a:pPr>
            <a:endParaRPr lang="it-CH" sz="1400" dirty="0">
              <a:solidFill>
                <a:schemeClr val="bg1">
                  <a:lumMod val="50000"/>
                </a:schemeClr>
              </a:solidFill>
              <a:latin typeface="+mj-lt"/>
              <a:ea typeface="Lato Light" charset="0"/>
              <a:cs typeface="Lato Light" charset="0"/>
            </a:endParaRPr>
          </a:p>
          <a:p>
            <a:pPr marL="144000" indent="-144000">
              <a:buFontTx/>
              <a:buChar char="-"/>
            </a:pPr>
            <a:endParaRPr lang="it-CH" sz="1400" dirty="0">
              <a:solidFill>
                <a:schemeClr val="bg1">
                  <a:lumMod val="50000"/>
                </a:schemeClr>
              </a:solidFill>
              <a:latin typeface="+mj-lt"/>
              <a:ea typeface="Lato Light" charset="0"/>
              <a:cs typeface="Lato Light" charset="0"/>
            </a:endParaRPr>
          </a:p>
          <a:p>
            <a:endParaRPr lang="it-CH" sz="1400" dirty="0">
              <a:solidFill>
                <a:schemeClr val="bg1">
                  <a:lumMod val="50000"/>
                </a:schemeClr>
              </a:solidFill>
              <a:latin typeface="+mj-lt"/>
              <a:ea typeface="Lato Light" charset="0"/>
              <a:cs typeface="Lato Light" charset="0"/>
            </a:endParaRPr>
          </a:p>
          <a:p>
            <a:r>
              <a:rPr lang="it-CH" sz="1400" dirty="0">
                <a:solidFill>
                  <a:schemeClr val="bg1">
                    <a:lumMod val="50000"/>
                  </a:schemeClr>
                </a:solidFill>
                <a:latin typeface="+mj-lt"/>
                <a:ea typeface="Lato Light" charset="0"/>
                <a:cs typeface="Lato Light" charset="0"/>
              </a:rPr>
              <a:t>Credito d’investimento WIR</a:t>
            </a:r>
          </a:p>
          <a:p>
            <a:r>
              <a:rPr lang="it-CH" sz="1400" dirty="0">
                <a:solidFill>
                  <a:schemeClr val="bg1">
                    <a:lumMod val="50000"/>
                  </a:schemeClr>
                </a:solidFill>
                <a:latin typeface="+mj-lt"/>
                <a:ea typeface="Lato Light" charset="0"/>
                <a:cs typeface="Lato Light" charset="0"/>
              </a:rPr>
              <a:t>Ipoteche in WIR</a:t>
            </a:r>
          </a:p>
        </p:txBody>
      </p:sp>
      <p:sp>
        <p:nvSpPr>
          <p:cNvPr id="79" name="Textfeld 78">
            <a:extLst>
              <a:ext uri="{FF2B5EF4-FFF2-40B4-BE49-F238E27FC236}">
                <a16:creationId xmlns:a16="http://schemas.microsoft.com/office/drawing/2014/main" id="{0EFFFEA3-E8F5-4BD7-99E1-E242620F3BDB}"/>
              </a:ext>
            </a:extLst>
          </p:cNvPr>
          <p:cNvSpPr txBox="1"/>
          <p:nvPr/>
        </p:nvSpPr>
        <p:spPr bwMode="auto">
          <a:xfrm>
            <a:off x="6376344" y="2693238"/>
            <a:ext cx="23119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it-CH" sz="1400" dirty="0">
                <a:solidFill>
                  <a:schemeClr val="bg1">
                    <a:lumMod val="50000"/>
                  </a:schemeClr>
                </a:solidFill>
                <a:latin typeface="+mj-lt"/>
                <a:ea typeface="Lato Light" charset="0"/>
                <a:cs typeface="Lato Light" charset="0"/>
              </a:rPr>
              <a:t>Costo della merce </a:t>
            </a:r>
          </a:p>
          <a:p>
            <a:pPr algn="r"/>
            <a:r>
              <a:rPr lang="it-CH" sz="1400" dirty="0">
                <a:solidFill>
                  <a:schemeClr val="bg1">
                    <a:lumMod val="50000"/>
                  </a:schemeClr>
                </a:solidFill>
                <a:latin typeface="+mj-lt"/>
                <a:ea typeface="Lato Light" charset="0"/>
                <a:cs typeface="Lato Light" charset="0"/>
              </a:rPr>
              <a:t>Spese amministrative </a:t>
            </a:r>
          </a:p>
          <a:p>
            <a:pPr algn="r"/>
            <a:r>
              <a:rPr lang="it-CH" sz="1400" dirty="0">
                <a:solidFill>
                  <a:schemeClr val="bg1">
                    <a:lumMod val="50000"/>
                  </a:schemeClr>
                </a:solidFill>
                <a:latin typeface="+mj-lt"/>
                <a:ea typeface="Lato Light" charset="0"/>
                <a:cs typeface="Lato Light" charset="0"/>
              </a:rPr>
              <a:t>Spese per i veicoli </a:t>
            </a:r>
          </a:p>
          <a:p>
            <a:pPr algn="r"/>
            <a:r>
              <a:rPr lang="it-CH" sz="1400" dirty="0">
                <a:solidFill>
                  <a:schemeClr val="bg1">
                    <a:lumMod val="50000"/>
                  </a:schemeClr>
                </a:solidFill>
                <a:latin typeface="+mj-lt"/>
                <a:ea typeface="Lato Light" charset="0"/>
                <a:cs typeface="Lato Light" charset="0"/>
              </a:rPr>
              <a:t>Spese di marketing</a:t>
            </a:r>
          </a:p>
          <a:p>
            <a:pPr algn="r"/>
            <a:r>
              <a:rPr lang="it-CH" sz="1400" dirty="0">
                <a:solidFill>
                  <a:schemeClr val="bg1">
                    <a:lumMod val="50000"/>
                  </a:schemeClr>
                </a:solidFill>
                <a:latin typeface="+mj-lt"/>
                <a:ea typeface="Lato Light" charset="0"/>
                <a:cs typeface="Lato Light" charset="0"/>
              </a:rPr>
              <a:t>Spese di finanziamento</a:t>
            </a:r>
          </a:p>
          <a:p>
            <a:pPr algn="r"/>
            <a:r>
              <a:rPr lang="it-CH" sz="1400" dirty="0">
                <a:solidFill>
                  <a:schemeClr val="bg1">
                    <a:lumMod val="50000"/>
                  </a:schemeClr>
                </a:solidFill>
                <a:latin typeface="+mj-lt"/>
                <a:ea typeface="Lato Light" charset="0"/>
                <a:cs typeface="Lato Light" charset="0"/>
              </a:rPr>
              <a:t>Manutenzione </a:t>
            </a:r>
          </a:p>
          <a:p>
            <a:pPr algn="r"/>
            <a:r>
              <a:rPr lang="it-CH" sz="1400" dirty="0">
                <a:solidFill>
                  <a:schemeClr val="bg1">
                    <a:lumMod val="50000"/>
                  </a:schemeClr>
                </a:solidFill>
                <a:latin typeface="+mj-lt"/>
                <a:ea typeface="Lato Light" charset="0"/>
                <a:cs typeface="Lato Light" charset="0"/>
              </a:rPr>
              <a:t> </a:t>
            </a:r>
          </a:p>
          <a:p>
            <a:pPr algn="r"/>
            <a:endParaRPr lang="it-CH" sz="1400" dirty="0">
              <a:solidFill>
                <a:schemeClr val="bg1">
                  <a:lumMod val="50000"/>
                </a:schemeClr>
              </a:solidFill>
              <a:latin typeface="+mj-lt"/>
              <a:ea typeface="Lato Light" charset="0"/>
              <a:cs typeface="Lato Light" charset="0"/>
            </a:endParaRPr>
          </a:p>
        </p:txBody>
      </p:sp>
      <p:sp>
        <p:nvSpPr>
          <p:cNvPr id="80" name="Textfeld 79">
            <a:extLst>
              <a:ext uri="{FF2B5EF4-FFF2-40B4-BE49-F238E27FC236}">
                <a16:creationId xmlns:a16="http://schemas.microsoft.com/office/drawing/2014/main" id="{71CB2C24-8505-405A-AAE8-E63BED3BA119}"/>
              </a:ext>
            </a:extLst>
          </p:cNvPr>
          <p:cNvSpPr txBox="1"/>
          <p:nvPr/>
        </p:nvSpPr>
        <p:spPr bwMode="auto">
          <a:xfrm>
            <a:off x="5775936" y="4852317"/>
            <a:ext cx="29123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it-CH" sz="1400" dirty="0">
                <a:solidFill>
                  <a:schemeClr val="bg1">
                    <a:lumMod val="50000"/>
                  </a:schemeClr>
                </a:solidFill>
                <a:latin typeface="+mj-lt"/>
                <a:ea typeface="Lato Light" charset="0"/>
                <a:cs typeface="Lato Light" charset="0"/>
              </a:rPr>
              <a:t>Gratifica/bonus</a:t>
            </a:r>
          </a:p>
          <a:p>
            <a:pPr algn="r"/>
            <a:r>
              <a:rPr lang="it-CH" sz="1400" dirty="0">
                <a:solidFill>
                  <a:schemeClr val="bg1">
                    <a:lumMod val="50000"/>
                  </a:schemeClr>
                </a:solidFill>
                <a:latin typeface="+mj-lt"/>
                <a:ea typeface="Lato Light" charset="0"/>
                <a:cs typeface="Lato Light" charset="0"/>
              </a:rPr>
              <a:t>Regali ai collaboratori </a:t>
            </a:r>
          </a:p>
          <a:p>
            <a:pPr algn="r"/>
            <a:r>
              <a:rPr lang="it-CH" sz="1400" dirty="0">
                <a:solidFill>
                  <a:schemeClr val="bg1">
                    <a:lumMod val="50000"/>
                  </a:schemeClr>
                </a:solidFill>
                <a:latin typeface="+mj-lt"/>
                <a:ea typeface="Lato Light" charset="0"/>
                <a:cs typeface="Lato Light" charset="0"/>
              </a:rPr>
              <a:t>Partecipazione ai pasti </a:t>
            </a:r>
          </a:p>
          <a:p>
            <a:pPr algn="r"/>
            <a:r>
              <a:rPr lang="it-CH" sz="1400" dirty="0">
                <a:solidFill>
                  <a:schemeClr val="bg1">
                    <a:lumMod val="50000"/>
                  </a:schemeClr>
                </a:solidFill>
                <a:latin typeface="+mj-lt"/>
                <a:ea typeface="Lato Light" charset="0"/>
                <a:cs typeface="Lato Light" charset="0"/>
              </a:rPr>
              <a:t>Servizio esterno/spese</a:t>
            </a:r>
          </a:p>
          <a:p>
            <a:pPr algn="r"/>
            <a:r>
              <a:rPr lang="it-CH" sz="1400" dirty="0">
                <a:solidFill>
                  <a:schemeClr val="bg1">
                    <a:lumMod val="50000"/>
                  </a:schemeClr>
                </a:solidFill>
                <a:latin typeface="+mj-lt"/>
                <a:ea typeface="Lato Light" charset="0"/>
                <a:cs typeface="Lato Light" charset="0"/>
              </a:rPr>
              <a:t>Vacanze/ristoranti</a:t>
            </a:r>
          </a:p>
          <a:p>
            <a:pPr algn="r"/>
            <a:r>
              <a:rPr lang="it-CH" sz="1400" dirty="0">
                <a:solidFill>
                  <a:schemeClr val="bg1">
                    <a:lumMod val="50000"/>
                  </a:schemeClr>
                </a:solidFill>
                <a:latin typeface="+mj-lt"/>
                <a:ea typeface="Lato Light" charset="0"/>
                <a:cs typeface="Lato Light" charset="0"/>
              </a:rPr>
              <a:t>Buoni</a:t>
            </a:r>
          </a:p>
        </p:txBody>
      </p:sp>
      <p:sp>
        <p:nvSpPr>
          <p:cNvPr id="81" name="CuadroTexto 4">
            <a:extLst>
              <a:ext uri="{FF2B5EF4-FFF2-40B4-BE49-F238E27FC236}">
                <a16:creationId xmlns:a16="http://schemas.microsoft.com/office/drawing/2014/main" id="{B5779A80-0D6A-421C-9174-AE44CACC326F}"/>
              </a:ext>
            </a:extLst>
          </p:cNvPr>
          <p:cNvSpPr txBox="1"/>
          <p:nvPr/>
        </p:nvSpPr>
        <p:spPr>
          <a:xfrm>
            <a:off x="9305438" y="2978949"/>
            <a:ext cx="1992560" cy="954107"/>
          </a:xfrm>
          <a:prstGeom prst="rect">
            <a:avLst/>
          </a:prstGeom>
          <a:noFill/>
        </p:spPr>
        <p:txBody>
          <a:bodyPr wrap="square" rtlCol="0">
            <a:spAutoFit/>
          </a:bodyPr>
          <a:lstStyle/>
          <a:p>
            <a:r>
              <a:rPr lang="it-CH" sz="1400" dirty="0">
                <a:solidFill>
                  <a:schemeClr val="bg1">
                    <a:lumMod val="95000"/>
                  </a:schemeClr>
                </a:solidFill>
                <a:latin typeface="+mj-lt"/>
                <a:ea typeface="Lato Light" charset="0"/>
                <a:cs typeface="Lato Light" charset="0"/>
              </a:rPr>
              <a:t>Pubblicità</a:t>
            </a:r>
          </a:p>
          <a:p>
            <a:r>
              <a:rPr lang="it-CH" sz="1400" dirty="0">
                <a:solidFill>
                  <a:schemeClr val="bg1">
                    <a:lumMod val="95000"/>
                  </a:schemeClr>
                </a:solidFill>
                <a:latin typeface="+mj-lt"/>
                <a:ea typeface="Lato Light" charset="0"/>
                <a:cs typeface="Lato Light" charset="0"/>
              </a:rPr>
              <a:t>Reti</a:t>
            </a:r>
          </a:p>
          <a:p>
            <a:r>
              <a:rPr lang="it-CH" sz="1400" dirty="0">
                <a:solidFill>
                  <a:schemeClr val="bg1">
                    <a:lumMod val="95000"/>
                  </a:schemeClr>
                </a:solidFill>
                <a:latin typeface="+mj-lt"/>
                <a:ea typeface="Lato Light" charset="0"/>
                <a:cs typeface="Lato Light" charset="0"/>
              </a:rPr>
              <a:t>Promozioni WIR</a:t>
            </a:r>
          </a:p>
          <a:p>
            <a:r>
              <a:rPr lang="it-CH" sz="1400" dirty="0">
                <a:solidFill>
                  <a:schemeClr val="bg1">
                    <a:lumMod val="95000"/>
                  </a:schemeClr>
                </a:solidFill>
                <a:latin typeface="+mj-lt"/>
                <a:ea typeface="Lato Light" charset="0"/>
                <a:cs typeface="Lato Light" charset="0"/>
              </a:rPr>
              <a:t>Quota di accettazione</a:t>
            </a:r>
          </a:p>
        </p:txBody>
      </p:sp>
      <p:sp>
        <p:nvSpPr>
          <p:cNvPr id="85" name="Titel 3">
            <a:extLst>
              <a:ext uri="{FF2B5EF4-FFF2-40B4-BE49-F238E27FC236}">
                <a16:creationId xmlns:a16="http://schemas.microsoft.com/office/drawing/2014/main" id="{E1999ADE-C9A1-47AF-B791-FD9B04B8D171}"/>
              </a:ext>
            </a:extLst>
          </p:cNvPr>
          <p:cNvSpPr txBox="1">
            <a:spLocks/>
          </p:cNvSpPr>
          <p:nvPr/>
        </p:nvSpPr>
        <p:spPr bwMode="auto">
          <a:xfrm>
            <a:off x="479376" y="476672"/>
            <a:ext cx="1171262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it-CH" altLang="de-DE" dirty="0">
                <a:solidFill>
                  <a:schemeClr val="bg1">
                    <a:lumMod val="50000"/>
                  </a:schemeClr>
                </a:solidFill>
                <a:latin typeface="HelveticaNeueLT Pro 55 Roman" pitchFamily="34" charset="0"/>
                <a:sym typeface="Montserrat" charset="0"/>
              </a:rPr>
              <a:t>Impatto delle entrate e delle uscite in </a:t>
            </a:r>
            <a:r>
              <a:rPr lang="it-CH" altLang="de-DE" sz="2800" b="1" dirty="0">
                <a:solidFill>
                  <a:schemeClr val="bg1">
                    <a:lumMod val="50000"/>
                  </a:schemeClr>
                </a:solidFill>
                <a:latin typeface="HelveticaNeueLT Pro 55 Roman" pitchFamily="34" charset="0"/>
                <a:sym typeface="Montserrat" charset="0"/>
              </a:rPr>
              <a:t>WIR</a:t>
            </a:r>
            <a:br>
              <a:rPr lang="it-CH" dirty="0"/>
            </a:br>
            <a:r>
              <a:rPr lang="it-CH" sz="1800" b="0" dirty="0">
                <a:solidFill>
                  <a:prstClr val="white">
                    <a:lumMod val="50000"/>
                  </a:prstClr>
                </a:solidFill>
                <a:latin typeface="Corona LT" panose="02000604020000090004" pitchFamily="2" charset="0"/>
              </a:rPr>
              <a:t>Pianificate le possibilità di impiegare WIR come stabilite il vostro budget annuale.</a:t>
            </a:r>
            <a:br>
              <a:rPr lang="it-CH" dirty="0">
                <a:solidFill>
                  <a:prstClr val="white">
                    <a:lumMod val="50000"/>
                  </a:prstClr>
                </a:solidFill>
                <a:latin typeface="Corona LT" panose="02000604020000090004" pitchFamily="2" charset="0"/>
              </a:rPr>
            </a:br>
            <a:endParaRPr lang="it-CH" dirty="0"/>
          </a:p>
        </p:txBody>
      </p:sp>
      <p:sp>
        <p:nvSpPr>
          <p:cNvPr id="90" name="Google Shape;4561;p45">
            <a:extLst>
              <a:ext uri="{FF2B5EF4-FFF2-40B4-BE49-F238E27FC236}">
                <a16:creationId xmlns:a16="http://schemas.microsoft.com/office/drawing/2014/main" id="{8F5835B1-A6DA-41B7-8BB3-8CE8ED61221F}"/>
              </a:ext>
            </a:extLst>
          </p:cNvPr>
          <p:cNvSpPr/>
          <p:nvPr/>
        </p:nvSpPr>
        <p:spPr>
          <a:xfrm>
            <a:off x="556631" y="4689540"/>
            <a:ext cx="343792" cy="241077"/>
          </a:xfrm>
          <a:custGeom>
            <a:avLst/>
            <a:gdLst/>
            <a:ahLst/>
            <a:cxnLst/>
            <a:rect l="l" t="t" r="r" b="b"/>
            <a:pathLst>
              <a:path w="724" h="505" extrusionOk="0">
                <a:moveTo>
                  <a:pt x="723" y="255"/>
                </a:moveTo>
                <a:lnTo>
                  <a:pt x="723" y="255"/>
                </a:lnTo>
                <a:cubicBezTo>
                  <a:pt x="723" y="249"/>
                  <a:pt x="723" y="249"/>
                  <a:pt x="723" y="243"/>
                </a:cubicBezTo>
                <a:lnTo>
                  <a:pt x="723" y="243"/>
                </a:lnTo>
                <a:cubicBezTo>
                  <a:pt x="584" y="43"/>
                  <a:pt x="584" y="43"/>
                  <a:pt x="584" y="43"/>
                </a:cubicBezTo>
                <a:cubicBezTo>
                  <a:pt x="584" y="43"/>
                  <a:pt x="577" y="36"/>
                  <a:pt x="571" y="36"/>
                </a:cubicBezTo>
                <a:cubicBezTo>
                  <a:pt x="450" y="36"/>
                  <a:pt x="450" y="36"/>
                  <a:pt x="450" y="36"/>
                </a:cubicBezTo>
                <a:cubicBezTo>
                  <a:pt x="450" y="18"/>
                  <a:pt x="450" y="18"/>
                  <a:pt x="450" y="18"/>
                </a:cubicBezTo>
                <a:cubicBezTo>
                  <a:pt x="450" y="6"/>
                  <a:pt x="444" y="0"/>
                  <a:pt x="432" y="0"/>
                </a:cubicBezTo>
                <a:cubicBezTo>
                  <a:pt x="55" y="0"/>
                  <a:pt x="55" y="0"/>
                  <a:pt x="55" y="0"/>
                </a:cubicBezTo>
                <a:cubicBezTo>
                  <a:pt x="49" y="0"/>
                  <a:pt x="43" y="6"/>
                  <a:pt x="43" y="18"/>
                </a:cubicBezTo>
                <a:cubicBezTo>
                  <a:pt x="43" y="109"/>
                  <a:pt x="43" y="109"/>
                  <a:pt x="43" y="109"/>
                </a:cubicBezTo>
                <a:cubicBezTo>
                  <a:pt x="12" y="109"/>
                  <a:pt x="12" y="109"/>
                  <a:pt x="12" y="109"/>
                </a:cubicBezTo>
                <a:cubicBezTo>
                  <a:pt x="6" y="109"/>
                  <a:pt x="0" y="115"/>
                  <a:pt x="0" y="127"/>
                </a:cubicBezTo>
                <a:cubicBezTo>
                  <a:pt x="0" y="134"/>
                  <a:pt x="6" y="140"/>
                  <a:pt x="12" y="140"/>
                </a:cubicBezTo>
                <a:cubicBezTo>
                  <a:pt x="43" y="140"/>
                  <a:pt x="43" y="140"/>
                  <a:pt x="43" y="140"/>
                </a:cubicBezTo>
                <a:cubicBezTo>
                  <a:pt x="43" y="237"/>
                  <a:pt x="43" y="237"/>
                  <a:pt x="43" y="237"/>
                </a:cubicBezTo>
                <a:cubicBezTo>
                  <a:pt x="31" y="237"/>
                  <a:pt x="31" y="237"/>
                  <a:pt x="31" y="237"/>
                </a:cubicBezTo>
                <a:cubicBezTo>
                  <a:pt x="25" y="237"/>
                  <a:pt x="19" y="243"/>
                  <a:pt x="19" y="255"/>
                </a:cubicBezTo>
                <a:cubicBezTo>
                  <a:pt x="19" y="261"/>
                  <a:pt x="25" y="267"/>
                  <a:pt x="31" y="267"/>
                </a:cubicBezTo>
                <a:lnTo>
                  <a:pt x="31" y="267"/>
                </a:lnTo>
                <a:cubicBezTo>
                  <a:pt x="43" y="267"/>
                  <a:pt x="43" y="267"/>
                  <a:pt x="43" y="267"/>
                </a:cubicBezTo>
                <a:cubicBezTo>
                  <a:pt x="43" y="425"/>
                  <a:pt x="43" y="425"/>
                  <a:pt x="43" y="425"/>
                </a:cubicBezTo>
                <a:cubicBezTo>
                  <a:pt x="43" y="437"/>
                  <a:pt x="49" y="443"/>
                  <a:pt x="55" y="443"/>
                </a:cubicBezTo>
                <a:cubicBezTo>
                  <a:pt x="98" y="443"/>
                  <a:pt x="98" y="443"/>
                  <a:pt x="98" y="443"/>
                </a:cubicBezTo>
                <a:cubicBezTo>
                  <a:pt x="104" y="474"/>
                  <a:pt x="128" y="504"/>
                  <a:pt x="164" y="504"/>
                </a:cubicBezTo>
                <a:cubicBezTo>
                  <a:pt x="201" y="504"/>
                  <a:pt x="225" y="474"/>
                  <a:pt x="231" y="443"/>
                </a:cubicBezTo>
                <a:cubicBezTo>
                  <a:pt x="535" y="443"/>
                  <a:pt x="535" y="443"/>
                  <a:pt x="535" y="443"/>
                </a:cubicBezTo>
                <a:cubicBezTo>
                  <a:pt x="541" y="474"/>
                  <a:pt x="565" y="504"/>
                  <a:pt x="602" y="504"/>
                </a:cubicBezTo>
                <a:cubicBezTo>
                  <a:pt x="638" y="504"/>
                  <a:pt x="662" y="474"/>
                  <a:pt x="668" y="443"/>
                </a:cubicBezTo>
                <a:cubicBezTo>
                  <a:pt x="711" y="443"/>
                  <a:pt x="711" y="443"/>
                  <a:pt x="711" y="443"/>
                </a:cubicBezTo>
                <a:cubicBezTo>
                  <a:pt x="717" y="443"/>
                  <a:pt x="723" y="437"/>
                  <a:pt x="723" y="425"/>
                </a:cubicBezTo>
                <a:cubicBezTo>
                  <a:pt x="723" y="255"/>
                  <a:pt x="723" y="255"/>
                  <a:pt x="723" y="255"/>
                </a:cubicBezTo>
                <a:close/>
                <a:moveTo>
                  <a:pt x="565" y="67"/>
                </a:moveTo>
                <a:lnTo>
                  <a:pt x="565" y="67"/>
                </a:lnTo>
                <a:cubicBezTo>
                  <a:pt x="681" y="237"/>
                  <a:pt x="681" y="237"/>
                  <a:pt x="681" y="237"/>
                </a:cubicBezTo>
                <a:cubicBezTo>
                  <a:pt x="450" y="237"/>
                  <a:pt x="450" y="237"/>
                  <a:pt x="450" y="237"/>
                </a:cubicBezTo>
                <a:cubicBezTo>
                  <a:pt x="450" y="67"/>
                  <a:pt x="450" y="67"/>
                  <a:pt x="450" y="67"/>
                </a:cubicBezTo>
                <a:lnTo>
                  <a:pt x="565" y="67"/>
                </a:lnTo>
                <a:close/>
                <a:moveTo>
                  <a:pt x="73" y="267"/>
                </a:moveTo>
                <a:lnTo>
                  <a:pt x="73" y="267"/>
                </a:lnTo>
                <a:cubicBezTo>
                  <a:pt x="158" y="267"/>
                  <a:pt x="158" y="267"/>
                  <a:pt x="158" y="267"/>
                </a:cubicBezTo>
                <a:cubicBezTo>
                  <a:pt x="170" y="267"/>
                  <a:pt x="177" y="261"/>
                  <a:pt x="177" y="255"/>
                </a:cubicBezTo>
                <a:cubicBezTo>
                  <a:pt x="177" y="243"/>
                  <a:pt x="170" y="237"/>
                  <a:pt x="158" y="237"/>
                </a:cubicBezTo>
                <a:lnTo>
                  <a:pt x="158" y="237"/>
                </a:lnTo>
                <a:cubicBezTo>
                  <a:pt x="73" y="237"/>
                  <a:pt x="73" y="237"/>
                  <a:pt x="73" y="237"/>
                </a:cubicBezTo>
                <a:cubicBezTo>
                  <a:pt x="73" y="140"/>
                  <a:pt x="73" y="140"/>
                  <a:pt x="73" y="140"/>
                </a:cubicBezTo>
                <a:cubicBezTo>
                  <a:pt x="104" y="140"/>
                  <a:pt x="104" y="140"/>
                  <a:pt x="104" y="140"/>
                </a:cubicBezTo>
                <a:cubicBezTo>
                  <a:pt x="110" y="140"/>
                  <a:pt x="122" y="134"/>
                  <a:pt x="122" y="127"/>
                </a:cubicBezTo>
                <a:cubicBezTo>
                  <a:pt x="122" y="115"/>
                  <a:pt x="110" y="109"/>
                  <a:pt x="104" y="109"/>
                </a:cubicBezTo>
                <a:cubicBezTo>
                  <a:pt x="73" y="109"/>
                  <a:pt x="73" y="109"/>
                  <a:pt x="73" y="109"/>
                </a:cubicBezTo>
                <a:cubicBezTo>
                  <a:pt x="73" y="30"/>
                  <a:pt x="73" y="30"/>
                  <a:pt x="73" y="30"/>
                </a:cubicBezTo>
                <a:cubicBezTo>
                  <a:pt x="419" y="30"/>
                  <a:pt x="419" y="30"/>
                  <a:pt x="419" y="30"/>
                </a:cubicBezTo>
                <a:cubicBezTo>
                  <a:pt x="419" y="413"/>
                  <a:pt x="419" y="413"/>
                  <a:pt x="419" y="413"/>
                </a:cubicBezTo>
                <a:cubicBezTo>
                  <a:pt x="231" y="413"/>
                  <a:pt x="231" y="413"/>
                  <a:pt x="231" y="413"/>
                </a:cubicBezTo>
                <a:cubicBezTo>
                  <a:pt x="225" y="377"/>
                  <a:pt x="201" y="352"/>
                  <a:pt x="164" y="352"/>
                </a:cubicBezTo>
                <a:cubicBezTo>
                  <a:pt x="128" y="352"/>
                  <a:pt x="104" y="377"/>
                  <a:pt x="98" y="413"/>
                </a:cubicBezTo>
                <a:cubicBezTo>
                  <a:pt x="73" y="413"/>
                  <a:pt x="73" y="413"/>
                  <a:pt x="73" y="413"/>
                </a:cubicBezTo>
                <a:lnTo>
                  <a:pt x="73" y="267"/>
                </a:lnTo>
                <a:close/>
                <a:moveTo>
                  <a:pt x="164" y="474"/>
                </a:moveTo>
                <a:lnTo>
                  <a:pt x="164" y="474"/>
                </a:lnTo>
                <a:cubicBezTo>
                  <a:pt x="140" y="474"/>
                  <a:pt x="122" y="450"/>
                  <a:pt x="122" y="425"/>
                </a:cubicBezTo>
                <a:cubicBezTo>
                  <a:pt x="122" y="401"/>
                  <a:pt x="140" y="383"/>
                  <a:pt x="164" y="383"/>
                </a:cubicBezTo>
                <a:cubicBezTo>
                  <a:pt x="189" y="383"/>
                  <a:pt x="207" y="401"/>
                  <a:pt x="207" y="425"/>
                </a:cubicBezTo>
                <a:cubicBezTo>
                  <a:pt x="207" y="450"/>
                  <a:pt x="189" y="474"/>
                  <a:pt x="164" y="474"/>
                </a:cubicBezTo>
                <a:close/>
                <a:moveTo>
                  <a:pt x="602" y="474"/>
                </a:moveTo>
                <a:lnTo>
                  <a:pt x="602" y="474"/>
                </a:lnTo>
                <a:cubicBezTo>
                  <a:pt x="577" y="474"/>
                  <a:pt x="559" y="450"/>
                  <a:pt x="559" y="425"/>
                </a:cubicBezTo>
                <a:cubicBezTo>
                  <a:pt x="559" y="401"/>
                  <a:pt x="577" y="383"/>
                  <a:pt x="602" y="383"/>
                </a:cubicBezTo>
                <a:cubicBezTo>
                  <a:pt x="626" y="383"/>
                  <a:pt x="644" y="401"/>
                  <a:pt x="644" y="425"/>
                </a:cubicBezTo>
                <a:cubicBezTo>
                  <a:pt x="644" y="450"/>
                  <a:pt x="626" y="474"/>
                  <a:pt x="602" y="474"/>
                </a:cubicBezTo>
                <a:close/>
                <a:moveTo>
                  <a:pt x="668" y="413"/>
                </a:moveTo>
                <a:lnTo>
                  <a:pt x="668" y="413"/>
                </a:lnTo>
                <a:cubicBezTo>
                  <a:pt x="662" y="377"/>
                  <a:pt x="638" y="352"/>
                  <a:pt x="602" y="352"/>
                </a:cubicBezTo>
                <a:cubicBezTo>
                  <a:pt x="565" y="352"/>
                  <a:pt x="541" y="377"/>
                  <a:pt x="535" y="413"/>
                </a:cubicBezTo>
                <a:cubicBezTo>
                  <a:pt x="450" y="413"/>
                  <a:pt x="450" y="413"/>
                  <a:pt x="450" y="413"/>
                </a:cubicBezTo>
                <a:cubicBezTo>
                  <a:pt x="450" y="267"/>
                  <a:pt x="450" y="267"/>
                  <a:pt x="450" y="267"/>
                </a:cubicBezTo>
                <a:cubicBezTo>
                  <a:pt x="693" y="267"/>
                  <a:pt x="693" y="267"/>
                  <a:pt x="693" y="267"/>
                </a:cubicBezTo>
                <a:cubicBezTo>
                  <a:pt x="693" y="413"/>
                  <a:pt x="693" y="413"/>
                  <a:pt x="693" y="413"/>
                </a:cubicBezTo>
                <a:lnTo>
                  <a:pt x="668" y="413"/>
                </a:lnTo>
                <a:close/>
              </a:path>
            </a:pathLst>
          </a:custGeom>
          <a:solidFill>
            <a:schemeClr val="bg1">
              <a:lumMod val="50000"/>
            </a:schemeClr>
          </a:solidFill>
          <a:ln>
            <a:noFill/>
          </a:ln>
        </p:spPr>
        <p:txBody>
          <a:bodyPr spcFirstLastPara="1" wrap="square" lIns="121897" tIns="60932" rIns="121897" bIns="60932" anchor="ctr" anchorCtr="0">
            <a:noAutofit/>
          </a:bodyPr>
          <a:lstStyle/>
          <a:p>
            <a:endParaRPr lang="it-CH" sz="900" dirty="0">
              <a:latin typeface="Calibri"/>
              <a:ea typeface="Calibri"/>
              <a:cs typeface="Calibri"/>
              <a:sym typeface="Calibri"/>
            </a:endParaRPr>
          </a:p>
        </p:txBody>
      </p:sp>
      <p:grpSp>
        <p:nvGrpSpPr>
          <p:cNvPr id="91" name="Google Shape;4569;p45">
            <a:extLst>
              <a:ext uri="{FF2B5EF4-FFF2-40B4-BE49-F238E27FC236}">
                <a16:creationId xmlns:a16="http://schemas.microsoft.com/office/drawing/2014/main" id="{A22F64FC-90A2-4B25-BDE8-535A50D19604}"/>
              </a:ext>
            </a:extLst>
          </p:cNvPr>
          <p:cNvGrpSpPr/>
          <p:nvPr/>
        </p:nvGrpSpPr>
        <p:grpSpPr>
          <a:xfrm>
            <a:off x="698329" y="4952405"/>
            <a:ext cx="341694" cy="241071"/>
            <a:chOff x="2583683" y="4800138"/>
            <a:chExt cx="271641" cy="191647"/>
          </a:xfrm>
          <a:solidFill>
            <a:schemeClr val="bg1">
              <a:lumMod val="50000"/>
            </a:schemeClr>
          </a:solidFill>
        </p:grpSpPr>
        <p:sp>
          <p:nvSpPr>
            <p:cNvPr id="92" name="Google Shape;4570;p45">
              <a:extLst>
                <a:ext uri="{FF2B5EF4-FFF2-40B4-BE49-F238E27FC236}">
                  <a16:creationId xmlns:a16="http://schemas.microsoft.com/office/drawing/2014/main" id="{0851F877-E12B-4B34-8A32-ED77FDF43401}"/>
                </a:ext>
              </a:extLst>
            </p:cNvPr>
            <p:cNvSpPr/>
            <p:nvPr/>
          </p:nvSpPr>
          <p:spPr>
            <a:xfrm>
              <a:off x="2583683" y="4800138"/>
              <a:ext cx="121655" cy="191647"/>
            </a:xfrm>
            <a:custGeom>
              <a:avLst/>
              <a:gdLst/>
              <a:ahLst/>
              <a:cxnLst/>
              <a:rect l="l" t="t" r="r" b="b"/>
              <a:pathLst>
                <a:path w="322" h="505" extrusionOk="0">
                  <a:moveTo>
                    <a:pt x="309" y="0"/>
                  </a:moveTo>
                  <a:lnTo>
                    <a:pt x="309" y="0"/>
                  </a:lnTo>
                  <a:cubicBezTo>
                    <a:pt x="12" y="0"/>
                    <a:pt x="12" y="0"/>
                    <a:pt x="12" y="0"/>
                  </a:cubicBezTo>
                  <a:cubicBezTo>
                    <a:pt x="6" y="0"/>
                    <a:pt x="0" y="6"/>
                    <a:pt x="0" y="12"/>
                  </a:cubicBezTo>
                  <a:cubicBezTo>
                    <a:pt x="0" y="486"/>
                    <a:pt x="0" y="486"/>
                    <a:pt x="0" y="486"/>
                  </a:cubicBezTo>
                  <a:cubicBezTo>
                    <a:pt x="0" y="498"/>
                    <a:pt x="6" y="504"/>
                    <a:pt x="12" y="504"/>
                  </a:cubicBezTo>
                  <a:cubicBezTo>
                    <a:pt x="309" y="504"/>
                    <a:pt x="309" y="504"/>
                    <a:pt x="309" y="504"/>
                  </a:cubicBezTo>
                  <a:cubicBezTo>
                    <a:pt x="314" y="504"/>
                    <a:pt x="321" y="498"/>
                    <a:pt x="321" y="486"/>
                  </a:cubicBezTo>
                  <a:cubicBezTo>
                    <a:pt x="321" y="12"/>
                    <a:pt x="321" y="12"/>
                    <a:pt x="321" y="12"/>
                  </a:cubicBezTo>
                  <a:cubicBezTo>
                    <a:pt x="321" y="6"/>
                    <a:pt x="314" y="0"/>
                    <a:pt x="309" y="0"/>
                  </a:cubicBezTo>
                  <a:close/>
                  <a:moveTo>
                    <a:pt x="291" y="474"/>
                  </a:moveTo>
                  <a:lnTo>
                    <a:pt x="291" y="474"/>
                  </a:lnTo>
                  <a:cubicBezTo>
                    <a:pt x="30" y="474"/>
                    <a:pt x="30" y="474"/>
                    <a:pt x="30" y="474"/>
                  </a:cubicBezTo>
                  <a:cubicBezTo>
                    <a:pt x="30" y="30"/>
                    <a:pt x="30" y="30"/>
                    <a:pt x="30" y="30"/>
                  </a:cubicBezTo>
                  <a:cubicBezTo>
                    <a:pt x="291" y="30"/>
                    <a:pt x="291" y="30"/>
                    <a:pt x="291" y="30"/>
                  </a:cubicBezTo>
                  <a:lnTo>
                    <a:pt x="291" y="474"/>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93" name="Google Shape;4571;p45">
              <a:extLst>
                <a:ext uri="{FF2B5EF4-FFF2-40B4-BE49-F238E27FC236}">
                  <a16:creationId xmlns:a16="http://schemas.microsoft.com/office/drawing/2014/main" id="{5453C35E-92ED-4274-BB11-9FE4A1EEBC4B}"/>
                </a:ext>
              </a:extLst>
            </p:cNvPr>
            <p:cNvSpPr/>
            <p:nvPr/>
          </p:nvSpPr>
          <p:spPr>
            <a:xfrm>
              <a:off x="2605347" y="4833468"/>
              <a:ext cx="33330" cy="33330"/>
            </a:xfrm>
            <a:custGeom>
              <a:avLst/>
              <a:gdLst/>
              <a:ahLst/>
              <a:cxnLst/>
              <a:rect l="l" t="t" r="r" b="b"/>
              <a:pathLst>
                <a:path w="86" h="86" extrusionOk="0">
                  <a:moveTo>
                    <a:pt x="19" y="85"/>
                  </a:moveTo>
                  <a:lnTo>
                    <a:pt x="19" y="85"/>
                  </a:lnTo>
                  <a:cubicBezTo>
                    <a:pt x="73" y="85"/>
                    <a:pt x="73" y="85"/>
                    <a:pt x="73" y="85"/>
                  </a:cubicBezTo>
                  <a:cubicBezTo>
                    <a:pt x="79" y="85"/>
                    <a:pt x="85" y="79"/>
                    <a:pt x="85" y="73"/>
                  </a:cubicBezTo>
                  <a:cubicBezTo>
                    <a:pt x="85" y="12"/>
                    <a:pt x="85" y="12"/>
                    <a:pt x="85" y="12"/>
                  </a:cubicBezTo>
                  <a:cubicBezTo>
                    <a:pt x="85" y="6"/>
                    <a:pt x="79" y="0"/>
                    <a:pt x="73" y="0"/>
                  </a:cubicBezTo>
                  <a:cubicBezTo>
                    <a:pt x="19" y="0"/>
                    <a:pt x="19" y="0"/>
                    <a:pt x="19" y="0"/>
                  </a:cubicBezTo>
                  <a:cubicBezTo>
                    <a:pt x="12" y="0"/>
                    <a:pt x="0" y="6"/>
                    <a:pt x="0" y="12"/>
                  </a:cubicBezTo>
                  <a:cubicBezTo>
                    <a:pt x="0" y="73"/>
                    <a:pt x="0" y="73"/>
                    <a:pt x="0" y="73"/>
                  </a:cubicBezTo>
                  <a:cubicBezTo>
                    <a:pt x="0" y="79"/>
                    <a:pt x="12" y="85"/>
                    <a:pt x="19" y="85"/>
                  </a:cubicBezTo>
                  <a:close/>
                  <a:moveTo>
                    <a:pt x="31" y="30"/>
                  </a:moveTo>
                  <a:lnTo>
                    <a:pt x="31" y="30"/>
                  </a:lnTo>
                  <a:cubicBezTo>
                    <a:pt x="55" y="30"/>
                    <a:pt x="55" y="30"/>
                    <a:pt x="55" y="30"/>
                  </a:cubicBezTo>
                  <a:cubicBezTo>
                    <a:pt x="55" y="55"/>
                    <a:pt x="55" y="55"/>
                    <a:pt x="55" y="55"/>
                  </a:cubicBezTo>
                  <a:cubicBezTo>
                    <a:pt x="31" y="55"/>
                    <a:pt x="31" y="55"/>
                    <a:pt x="31" y="55"/>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94" name="Google Shape;4572;p45">
              <a:extLst>
                <a:ext uri="{FF2B5EF4-FFF2-40B4-BE49-F238E27FC236}">
                  <a16:creationId xmlns:a16="http://schemas.microsoft.com/office/drawing/2014/main" id="{AD3F92D4-E871-48A3-96A1-CA816515AAE4}"/>
                </a:ext>
              </a:extLst>
            </p:cNvPr>
            <p:cNvSpPr/>
            <p:nvPr/>
          </p:nvSpPr>
          <p:spPr>
            <a:xfrm>
              <a:off x="2650343" y="4833468"/>
              <a:ext cx="33330" cy="33330"/>
            </a:xfrm>
            <a:custGeom>
              <a:avLst/>
              <a:gdLst/>
              <a:ahLst/>
              <a:cxnLst/>
              <a:rect l="l" t="t" r="r" b="b"/>
              <a:pathLst>
                <a:path w="86" h="86" extrusionOk="0">
                  <a:moveTo>
                    <a:pt x="12" y="85"/>
                  </a:moveTo>
                  <a:lnTo>
                    <a:pt x="12" y="85"/>
                  </a:lnTo>
                  <a:cubicBezTo>
                    <a:pt x="67" y="85"/>
                    <a:pt x="67" y="85"/>
                    <a:pt x="67" y="85"/>
                  </a:cubicBezTo>
                  <a:cubicBezTo>
                    <a:pt x="73" y="85"/>
                    <a:pt x="85" y="79"/>
                    <a:pt x="85" y="73"/>
                  </a:cubicBezTo>
                  <a:cubicBezTo>
                    <a:pt x="85" y="12"/>
                    <a:pt x="85" y="12"/>
                    <a:pt x="85" y="12"/>
                  </a:cubicBezTo>
                  <a:cubicBezTo>
                    <a:pt x="85" y="6"/>
                    <a:pt x="73" y="0"/>
                    <a:pt x="67" y="0"/>
                  </a:cubicBezTo>
                  <a:cubicBezTo>
                    <a:pt x="12" y="0"/>
                    <a:pt x="12" y="0"/>
                    <a:pt x="12" y="0"/>
                  </a:cubicBezTo>
                  <a:cubicBezTo>
                    <a:pt x="6" y="0"/>
                    <a:pt x="0" y="6"/>
                    <a:pt x="0" y="12"/>
                  </a:cubicBezTo>
                  <a:cubicBezTo>
                    <a:pt x="0" y="73"/>
                    <a:pt x="0" y="73"/>
                    <a:pt x="0" y="73"/>
                  </a:cubicBezTo>
                  <a:cubicBezTo>
                    <a:pt x="0" y="79"/>
                    <a:pt x="6" y="85"/>
                    <a:pt x="12" y="85"/>
                  </a:cubicBezTo>
                  <a:close/>
                  <a:moveTo>
                    <a:pt x="30" y="30"/>
                  </a:moveTo>
                  <a:lnTo>
                    <a:pt x="30" y="30"/>
                  </a:lnTo>
                  <a:cubicBezTo>
                    <a:pt x="54" y="30"/>
                    <a:pt x="54" y="30"/>
                    <a:pt x="54" y="30"/>
                  </a:cubicBezTo>
                  <a:cubicBezTo>
                    <a:pt x="54" y="55"/>
                    <a:pt x="54" y="55"/>
                    <a:pt x="54" y="55"/>
                  </a:cubicBezTo>
                  <a:cubicBezTo>
                    <a:pt x="30" y="55"/>
                    <a:pt x="30" y="55"/>
                    <a:pt x="30" y="55"/>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95" name="Google Shape;4573;p45">
              <a:extLst>
                <a:ext uri="{FF2B5EF4-FFF2-40B4-BE49-F238E27FC236}">
                  <a16:creationId xmlns:a16="http://schemas.microsoft.com/office/drawing/2014/main" id="{2150BA0D-2F8E-4E27-AF15-777F656D2A76}"/>
                </a:ext>
              </a:extLst>
            </p:cNvPr>
            <p:cNvSpPr/>
            <p:nvPr/>
          </p:nvSpPr>
          <p:spPr>
            <a:xfrm>
              <a:off x="2605347" y="4875129"/>
              <a:ext cx="33330" cy="33330"/>
            </a:xfrm>
            <a:custGeom>
              <a:avLst/>
              <a:gdLst/>
              <a:ahLst/>
              <a:cxnLst/>
              <a:rect l="l" t="t" r="r" b="b"/>
              <a:pathLst>
                <a:path w="86" h="86" extrusionOk="0">
                  <a:moveTo>
                    <a:pt x="19" y="85"/>
                  </a:moveTo>
                  <a:lnTo>
                    <a:pt x="19" y="85"/>
                  </a:lnTo>
                  <a:cubicBezTo>
                    <a:pt x="73" y="85"/>
                    <a:pt x="73" y="85"/>
                    <a:pt x="73" y="85"/>
                  </a:cubicBezTo>
                  <a:cubicBezTo>
                    <a:pt x="79" y="85"/>
                    <a:pt x="85" y="79"/>
                    <a:pt x="85" y="73"/>
                  </a:cubicBezTo>
                  <a:cubicBezTo>
                    <a:pt x="85" y="13"/>
                    <a:pt x="85" y="13"/>
                    <a:pt x="85" y="13"/>
                  </a:cubicBezTo>
                  <a:cubicBezTo>
                    <a:pt x="85" y="7"/>
                    <a:pt x="79" y="0"/>
                    <a:pt x="73" y="0"/>
                  </a:cubicBezTo>
                  <a:cubicBezTo>
                    <a:pt x="19" y="0"/>
                    <a:pt x="19" y="0"/>
                    <a:pt x="19" y="0"/>
                  </a:cubicBezTo>
                  <a:cubicBezTo>
                    <a:pt x="12" y="0"/>
                    <a:pt x="0" y="7"/>
                    <a:pt x="0" y="13"/>
                  </a:cubicBezTo>
                  <a:cubicBezTo>
                    <a:pt x="0" y="73"/>
                    <a:pt x="0" y="73"/>
                    <a:pt x="0" y="73"/>
                  </a:cubicBezTo>
                  <a:cubicBezTo>
                    <a:pt x="0" y="79"/>
                    <a:pt x="12" y="85"/>
                    <a:pt x="19" y="85"/>
                  </a:cubicBezTo>
                  <a:close/>
                  <a:moveTo>
                    <a:pt x="31" y="31"/>
                  </a:moveTo>
                  <a:lnTo>
                    <a:pt x="31" y="31"/>
                  </a:lnTo>
                  <a:cubicBezTo>
                    <a:pt x="55" y="31"/>
                    <a:pt x="55" y="31"/>
                    <a:pt x="55" y="31"/>
                  </a:cubicBezTo>
                  <a:cubicBezTo>
                    <a:pt x="55" y="55"/>
                    <a:pt x="55" y="55"/>
                    <a:pt x="55" y="55"/>
                  </a:cubicBezTo>
                  <a:cubicBezTo>
                    <a:pt x="31" y="55"/>
                    <a:pt x="31" y="55"/>
                    <a:pt x="31" y="55"/>
                  </a:cubicBezTo>
                  <a:lnTo>
                    <a:pt x="31" y="31"/>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96" name="Google Shape;4574;p45">
              <a:extLst>
                <a:ext uri="{FF2B5EF4-FFF2-40B4-BE49-F238E27FC236}">
                  <a16:creationId xmlns:a16="http://schemas.microsoft.com/office/drawing/2014/main" id="{296D4DF5-3226-407E-9437-7AEAEC3A95DC}"/>
                </a:ext>
              </a:extLst>
            </p:cNvPr>
            <p:cNvSpPr/>
            <p:nvPr/>
          </p:nvSpPr>
          <p:spPr>
            <a:xfrm>
              <a:off x="2650343" y="4875129"/>
              <a:ext cx="33330" cy="33330"/>
            </a:xfrm>
            <a:custGeom>
              <a:avLst/>
              <a:gdLst/>
              <a:ahLst/>
              <a:cxnLst/>
              <a:rect l="l" t="t" r="r" b="b"/>
              <a:pathLst>
                <a:path w="86" h="86" extrusionOk="0">
                  <a:moveTo>
                    <a:pt x="12" y="85"/>
                  </a:moveTo>
                  <a:lnTo>
                    <a:pt x="12" y="85"/>
                  </a:lnTo>
                  <a:cubicBezTo>
                    <a:pt x="67" y="85"/>
                    <a:pt x="67" y="85"/>
                    <a:pt x="67" y="85"/>
                  </a:cubicBezTo>
                  <a:cubicBezTo>
                    <a:pt x="73" y="85"/>
                    <a:pt x="85" y="79"/>
                    <a:pt x="85" y="73"/>
                  </a:cubicBezTo>
                  <a:cubicBezTo>
                    <a:pt x="85" y="13"/>
                    <a:pt x="85" y="13"/>
                    <a:pt x="85" y="13"/>
                  </a:cubicBezTo>
                  <a:cubicBezTo>
                    <a:pt x="85" y="7"/>
                    <a:pt x="73" y="0"/>
                    <a:pt x="67" y="0"/>
                  </a:cubicBezTo>
                  <a:cubicBezTo>
                    <a:pt x="12" y="0"/>
                    <a:pt x="12" y="0"/>
                    <a:pt x="12" y="0"/>
                  </a:cubicBezTo>
                  <a:cubicBezTo>
                    <a:pt x="6" y="0"/>
                    <a:pt x="0" y="7"/>
                    <a:pt x="0" y="13"/>
                  </a:cubicBezTo>
                  <a:cubicBezTo>
                    <a:pt x="0" y="73"/>
                    <a:pt x="0" y="73"/>
                    <a:pt x="0" y="73"/>
                  </a:cubicBezTo>
                  <a:cubicBezTo>
                    <a:pt x="0" y="79"/>
                    <a:pt x="6" y="85"/>
                    <a:pt x="12" y="85"/>
                  </a:cubicBezTo>
                  <a:close/>
                  <a:moveTo>
                    <a:pt x="30" y="31"/>
                  </a:moveTo>
                  <a:lnTo>
                    <a:pt x="30" y="31"/>
                  </a:lnTo>
                  <a:cubicBezTo>
                    <a:pt x="54" y="31"/>
                    <a:pt x="54" y="31"/>
                    <a:pt x="54" y="31"/>
                  </a:cubicBezTo>
                  <a:cubicBezTo>
                    <a:pt x="54" y="55"/>
                    <a:pt x="54" y="55"/>
                    <a:pt x="54" y="55"/>
                  </a:cubicBezTo>
                  <a:cubicBezTo>
                    <a:pt x="30" y="55"/>
                    <a:pt x="30" y="55"/>
                    <a:pt x="30" y="55"/>
                  </a:cubicBezTo>
                  <a:lnTo>
                    <a:pt x="30" y="31"/>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97" name="Google Shape;4575;p45">
              <a:extLst>
                <a:ext uri="{FF2B5EF4-FFF2-40B4-BE49-F238E27FC236}">
                  <a16:creationId xmlns:a16="http://schemas.microsoft.com/office/drawing/2014/main" id="{FFAEE133-0648-432B-8B32-D24BF80201E1}"/>
                </a:ext>
              </a:extLst>
            </p:cNvPr>
            <p:cNvSpPr/>
            <p:nvPr/>
          </p:nvSpPr>
          <p:spPr>
            <a:xfrm>
              <a:off x="2605347" y="4916793"/>
              <a:ext cx="33330" cy="33330"/>
            </a:xfrm>
            <a:custGeom>
              <a:avLst/>
              <a:gdLst/>
              <a:ahLst/>
              <a:cxnLst/>
              <a:rect l="l" t="t" r="r" b="b"/>
              <a:pathLst>
                <a:path w="86" h="86" extrusionOk="0">
                  <a:moveTo>
                    <a:pt x="19" y="85"/>
                  </a:moveTo>
                  <a:lnTo>
                    <a:pt x="19" y="85"/>
                  </a:lnTo>
                  <a:cubicBezTo>
                    <a:pt x="73" y="85"/>
                    <a:pt x="73" y="85"/>
                    <a:pt x="73" y="85"/>
                  </a:cubicBezTo>
                  <a:cubicBezTo>
                    <a:pt x="79" y="85"/>
                    <a:pt x="85" y="79"/>
                    <a:pt x="85" y="73"/>
                  </a:cubicBezTo>
                  <a:cubicBezTo>
                    <a:pt x="85" y="12"/>
                    <a:pt x="85" y="12"/>
                    <a:pt x="85" y="12"/>
                  </a:cubicBezTo>
                  <a:cubicBezTo>
                    <a:pt x="85" y="6"/>
                    <a:pt x="79" y="0"/>
                    <a:pt x="73" y="0"/>
                  </a:cubicBezTo>
                  <a:cubicBezTo>
                    <a:pt x="19" y="0"/>
                    <a:pt x="19" y="0"/>
                    <a:pt x="19" y="0"/>
                  </a:cubicBezTo>
                  <a:cubicBezTo>
                    <a:pt x="12" y="0"/>
                    <a:pt x="0" y="6"/>
                    <a:pt x="0" y="12"/>
                  </a:cubicBezTo>
                  <a:cubicBezTo>
                    <a:pt x="0" y="73"/>
                    <a:pt x="0" y="73"/>
                    <a:pt x="0" y="73"/>
                  </a:cubicBezTo>
                  <a:cubicBezTo>
                    <a:pt x="0" y="79"/>
                    <a:pt x="12" y="85"/>
                    <a:pt x="19" y="85"/>
                  </a:cubicBezTo>
                  <a:close/>
                  <a:moveTo>
                    <a:pt x="31" y="30"/>
                  </a:moveTo>
                  <a:lnTo>
                    <a:pt x="31" y="30"/>
                  </a:lnTo>
                  <a:cubicBezTo>
                    <a:pt x="55" y="30"/>
                    <a:pt x="55" y="30"/>
                    <a:pt x="55" y="30"/>
                  </a:cubicBezTo>
                  <a:cubicBezTo>
                    <a:pt x="55" y="60"/>
                    <a:pt x="55" y="60"/>
                    <a:pt x="55" y="60"/>
                  </a:cubicBezTo>
                  <a:cubicBezTo>
                    <a:pt x="31" y="60"/>
                    <a:pt x="31" y="60"/>
                    <a:pt x="31" y="60"/>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98" name="Google Shape;4576;p45">
              <a:extLst>
                <a:ext uri="{FF2B5EF4-FFF2-40B4-BE49-F238E27FC236}">
                  <a16:creationId xmlns:a16="http://schemas.microsoft.com/office/drawing/2014/main" id="{E230D6CC-14B7-47D3-9B05-F3675FF2BFC0}"/>
                </a:ext>
              </a:extLst>
            </p:cNvPr>
            <p:cNvSpPr/>
            <p:nvPr/>
          </p:nvSpPr>
          <p:spPr>
            <a:xfrm>
              <a:off x="2650343" y="4916793"/>
              <a:ext cx="33330" cy="33330"/>
            </a:xfrm>
            <a:custGeom>
              <a:avLst/>
              <a:gdLst/>
              <a:ahLst/>
              <a:cxnLst/>
              <a:rect l="l" t="t" r="r" b="b"/>
              <a:pathLst>
                <a:path w="86" h="86" extrusionOk="0">
                  <a:moveTo>
                    <a:pt x="12" y="85"/>
                  </a:moveTo>
                  <a:lnTo>
                    <a:pt x="12" y="85"/>
                  </a:lnTo>
                  <a:cubicBezTo>
                    <a:pt x="67" y="85"/>
                    <a:pt x="67" y="85"/>
                    <a:pt x="67" y="85"/>
                  </a:cubicBezTo>
                  <a:cubicBezTo>
                    <a:pt x="73" y="85"/>
                    <a:pt x="85" y="79"/>
                    <a:pt x="85" y="73"/>
                  </a:cubicBezTo>
                  <a:cubicBezTo>
                    <a:pt x="85" y="12"/>
                    <a:pt x="85" y="12"/>
                    <a:pt x="85" y="12"/>
                  </a:cubicBezTo>
                  <a:cubicBezTo>
                    <a:pt x="85" y="6"/>
                    <a:pt x="73" y="0"/>
                    <a:pt x="67" y="0"/>
                  </a:cubicBezTo>
                  <a:cubicBezTo>
                    <a:pt x="12" y="0"/>
                    <a:pt x="12" y="0"/>
                    <a:pt x="12" y="0"/>
                  </a:cubicBezTo>
                  <a:cubicBezTo>
                    <a:pt x="6" y="0"/>
                    <a:pt x="0" y="6"/>
                    <a:pt x="0" y="12"/>
                  </a:cubicBezTo>
                  <a:cubicBezTo>
                    <a:pt x="0" y="73"/>
                    <a:pt x="0" y="73"/>
                    <a:pt x="0" y="73"/>
                  </a:cubicBezTo>
                  <a:cubicBezTo>
                    <a:pt x="0" y="79"/>
                    <a:pt x="6" y="85"/>
                    <a:pt x="12" y="85"/>
                  </a:cubicBezTo>
                  <a:close/>
                  <a:moveTo>
                    <a:pt x="30" y="30"/>
                  </a:moveTo>
                  <a:lnTo>
                    <a:pt x="30" y="30"/>
                  </a:lnTo>
                  <a:cubicBezTo>
                    <a:pt x="54" y="30"/>
                    <a:pt x="54" y="30"/>
                    <a:pt x="54" y="30"/>
                  </a:cubicBezTo>
                  <a:cubicBezTo>
                    <a:pt x="54" y="60"/>
                    <a:pt x="54" y="60"/>
                    <a:pt x="54" y="60"/>
                  </a:cubicBezTo>
                  <a:cubicBezTo>
                    <a:pt x="30" y="60"/>
                    <a:pt x="30" y="60"/>
                    <a:pt x="30" y="60"/>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99" name="Google Shape;4577;p45">
              <a:extLst>
                <a:ext uri="{FF2B5EF4-FFF2-40B4-BE49-F238E27FC236}">
                  <a16:creationId xmlns:a16="http://schemas.microsoft.com/office/drawing/2014/main" id="{976F45D9-FBDD-475A-9174-248DD568C3CD}"/>
                </a:ext>
              </a:extLst>
            </p:cNvPr>
            <p:cNvSpPr/>
            <p:nvPr/>
          </p:nvSpPr>
          <p:spPr>
            <a:xfrm>
              <a:off x="2732002" y="4843467"/>
              <a:ext cx="123322" cy="146653"/>
            </a:xfrm>
            <a:custGeom>
              <a:avLst/>
              <a:gdLst/>
              <a:ahLst/>
              <a:cxnLst/>
              <a:rect l="l" t="t" r="r" b="b"/>
              <a:pathLst>
                <a:path w="328" h="390" extrusionOk="0">
                  <a:moveTo>
                    <a:pt x="309" y="0"/>
                  </a:moveTo>
                  <a:lnTo>
                    <a:pt x="309" y="0"/>
                  </a:lnTo>
                  <a:cubicBezTo>
                    <a:pt x="12" y="0"/>
                    <a:pt x="12" y="0"/>
                    <a:pt x="12" y="0"/>
                  </a:cubicBezTo>
                  <a:cubicBezTo>
                    <a:pt x="6" y="0"/>
                    <a:pt x="0" y="6"/>
                    <a:pt x="0" y="19"/>
                  </a:cubicBezTo>
                  <a:cubicBezTo>
                    <a:pt x="0" y="371"/>
                    <a:pt x="0" y="371"/>
                    <a:pt x="0" y="371"/>
                  </a:cubicBezTo>
                  <a:cubicBezTo>
                    <a:pt x="0" y="383"/>
                    <a:pt x="6" y="389"/>
                    <a:pt x="12" y="389"/>
                  </a:cubicBezTo>
                  <a:cubicBezTo>
                    <a:pt x="309" y="389"/>
                    <a:pt x="309" y="389"/>
                    <a:pt x="309" y="389"/>
                  </a:cubicBezTo>
                  <a:cubicBezTo>
                    <a:pt x="321" y="389"/>
                    <a:pt x="327" y="383"/>
                    <a:pt x="327" y="371"/>
                  </a:cubicBezTo>
                  <a:cubicBezTo>
                    <a:pt x="327" y="19"/>
                    <a:pt x="327" y="19"/>
                    <a:pt x="327" y="19"/>
                  </a:cubicBezTo>
                  <a:cubicBezTo>
                    <a:pt x="327" y="6"/>
                    <a:pt x="321" y="0"/>
                    <a:pt x="309" y="0"/>
                  </a:cubicBezTo>
                  <a:close/>
                  <a:moveTo>
                    <a:pt x="297" y="359"/>
                  </a:moveTo>
                  <a:lnTo>
                    <a:pt x="297" y="359"/>
                  </a:lnTo>
                  <a:cubicBezTo>
                    <a:pt x="30" y="359"/>
                    <a:pt x="30" y="359"/>
                    <a:pt x="30" y="359"/>
                  </a:cubicBezTo>
                  <a:cubicBezTo>
                    <a:pt x="30" y="31"/>
                    <a:pt x="30" y="31"/>
                    <a:pt x="30" y="31"/>
                  </a:cubicBezTo>
                  <a:cubicBezTo>
                    <a:pt x="297" y="31"/>
                    <a:pt x="297" y="31"/>
                    <a:pt x="297" y="31"/>
                  </a:cubicBezTo>
                  <a:lnTo>
                    <a:pt x="297" y="359"/>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00" name="Google Shape;4578;p45">
              <a:extLst>
                <a:ext uri="{FF2B5EF4-FFF2-40B4-BE49-F238E27FC236}">
                  <a16:creationId xmlns:a16="http://schemas.microsoft.com/office/drawing/2014/main" id="{0A5CF6EA-BA27-47E3-BAE6-38FA699CD22B}"/>
                </a:ext>
              </a:extLst>
            </p:cNvPr>
            <p:cNvSpPr/>
            <p:nvPr/>
          </p:nvSpPr>
          <p:spPr>
            <a:xfrm>
              <a:off x="2755333" y="4878462"/>
              <a:ext cx="33330" cy="34997"/>
            </a:xfrm>
            <a:custGeom>
              <a:avLst/>
              <a:gdLst/>
              <a:ahLst/>
              <a:cxnLst/>
              <a:rect l="l" t="t" r="r" b="b"/>
              <a:pathLst>
                <a:path w="86" h="92" extrusionOk="0">
                  <a:moveTo>
                    <a:pt x="18" y="91"/>
                  </a:moveTo>
                  <a:lnTo>
                    <a:pt x="18" y="91"/>
                  </a:lnTo>
                  <a:cubicBezTo>
                    <a:pt x="73" y="91"/>
                    <a:pt x="73" y="91"/>
                    <a:pt x="73" y="91"/>
                  </a:cubicBezTo>
                  <a:cubicBezTo>
                    <a:pt x="79" y="91"/>
                    <a:pt x="85" y="85"/>
                    <a:pt x="85" y="72"/>
                  </a:cubicBezTo>
                  <a:cubicBezTo>
                    <a:pt x="85" y="18"/>
                    <a:pt x="85" y="18"/>
                    <a:pt x="85" y="18"/>
                  </a:cubicBezTo>
                  <a:cubicBezTo>
                    <a:pt x="85" y="6"/>
                    <a:pt x="79" y="0"/>
                    <a:pt x="73" y="0"/>
                  </a:cubicBezTo>
                  <a:cubicBezTo>
                    <a:pt x="18" y="0"/>
                    <a:pt x="18" y="0"/>
                    <a:pt x="18" y="0"/>
                  </a:cubicBezTo>
                  <a:cubicBezTo>
                    <a:pt x="12" y="0"/>
                    <a:pt x="0" y="6"/>
                    <a:pt x="0" y="18"/>
                  </a:cubicBezTo>
                  <a:cubicBezTo>
                    <a:pt x="0" y="72"/>
                    <a:pt x="0" y="72"/>
                    <a:pt x="0" y="72"/>
                  </a:cubicBezTo>
                  <a:cubicBezTo>
                    <a:pt x="0" y="85"/>
                    <a:pt x="12" y="91"/>
                    <a:pt x="18" y="91"/>
                  </a:cubicBezTo>
                  <a:close/>
                  <a:moveTo>
                    <a:pt x="31" y="30"/>
                  </a:moveTo>
                  <a:lnTo>
                    <a:pt x="31" y="30"/>
                  </a:lnTo>
                  <a:cubicBezTo>
                    <a:pt x="55" y="30"/>
                    <a:pt x="55" y="30"/>
                    <a:pt x="55" y="30"/>
                  </a:cubicBezTo>
                  <a:cubicBezTo>
                    <a:pt x="55" y="60"/>
                    <a:pt x="55" y="60"/>
                    <a:pt x="55" y="60"/>
                  </a:cubicBezTo>
                  <a:cubicBezTo>
                    <a:pt x="31" y="60"/>
                    <a:pt x="31" y="60"/>
                    <a:pt x="31" y="60"/>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01" name="Google Shape;4579;p45">
              <a:extLst>
                <a:ext uri="{FF2B5EF4-FFF2-40B4-BE49-F238E27FC236}">
                  <a16:creationId xmlns:a16="http://schemas.microsoft.com/office/drawing/2014/main" id="{1EC44D71-67E6-4473-A150-D965F0804ED8}"/>
                </a:ext>
              </a:extLst>
            </p:cNvPr>
            <p:cNvSpPr/>
            <p:nvPr/>
          </p:nvSpPr>
          <p:spPr>
            <a:xfrm>
              <a:off x="2798662" y="4878462"/>
              <a:ext cx="33330" cy="34997"/>
            </a:xfrm>
            <a:custGeom>
              <a:avLst/>
              <a:gdLst/>
              <a:ahLst/>
              <a:cxnLst/>
              <a:rect l="l" t="t" r="r" b="b"/>
              <a:pathLst>
                <a:path w="86" h="92" extrusionOk="0">
                  <a:moveTo>
                    <a:pt x="18" y="91"/>
                  </a:moveTo>
                  <a:lnTo>
                    <a:pt x="18" y="91"/>
                  </a:lnTo>
                  <a:cubicBezTo>
                    <a:pt x="73" y="91"/>
                    <a:pt x="73" y="91"/>
                    <a:pt x="73" y="91"/>
                  </a:cubicBezTo>
                  <a:cubicBezTo>
                    <a:pt x="79" y="91"/>
                    <a:pt x="85" y="85"/>
                    <a:pt x="85" y="72"/>
                  </a:cubicBezTo>
                  <a:cubicBezTo>
                    <a:pt x="85" y="18"/>
                    <a:pt x="85" y="18"/>
                    <a:pt x="85" y="18"/>
                  </a:cubicBezTo>
                  <a:cubicBezTo>
                    <a:pt x="85" y="6"/>
                    <a:pt x="79" y="0"/>
                    <a:pt x="73" y="0"/>
                  </a:cubicBezTo>
                  <a:cubicBezTo>
                    <a:pt x="18" y="0"/>
                    <a:pt x="18" y="0"/>
                    <a:pt x="18" y="0"/>
                  </a:cubicBezTo>
                  <a:cubicBezTo>
                    <a:pt x="6" y="0"/>
                    <a:pt x="0" y="6"/>
                    <a:pt x="0" y="18"/>
                  </a:cubicBezTo>
                  <a:cubicBezTo>
                    <a:pt x="0" y="72"/>
                    <a:pt x="0" y="72"/>
                    <a:pt x="0" y="72"/>
                  </a:cubicBezTo>
                  <a:cubicBezTo>
                    <a:pt x="0" y="85"/>
                    <a:pt x="6" y="91"/>
                    <a:pt x="18" y="91"/>
                  </a:cubicBezTo>
                  <a:close/>
                  <a:moveTo>
                    <a:pt x="30" y="30"/>
                  </a:moveTo>
                  <a:lnTo>
                    <a:pt x="30" y="30"/>
                  </a:lnTo>
                  <a:cubicBezTo>
                    <a:pt x="54" y="30"/>
                    <a:pt x="54" y="30"/>
                    <a:pt x="54" y="30"/>
                  </a:cubicBezTo>
                  <a:cubicBezTo>
                    <a:pt x="54" y="60"/>
                    <a:pt x="54" y="60"/>
                    <a:pt x="54" y="60"/>
                  </a:cubicBezTo>
                  <a:cubicBezTo>
                    <a:pt x="30" y="60"/>
                    <a:pt x="30" y="60"/>
                    <a:pt x="30" y="60"/>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02" name="Google Shape;4580;p45">
              <a:extLst>
                <a:ext uri="{FF2B5EF4-FFF2-40B4-BE49-F238E27FC236}">
                  <a16:creationId xmlns:a16="http://schemas.microsoft.com/office/drawing/2014/main" id="{2D63DFAB-E223-4CFE-9D69-BB0388EB40F8}"/>
                </a:ext>
              </a:extLst>
            </p:cNvPr>
            <p:cNvSpPr/>
            <p:nvPr/>
          </p:nvSpPr>
          <p:spPr>
            <a:xfrm>
              <a:off x="2755333" y="4918460"/>
              <a:ext cx="33330" cy="34997"/>
            </a:xfrm>
            <a:custGeom>
              <a:avLst/>
              <a:gdLst/>
              <a:ahLst/>
              <a:cxnLst/>
              <a:rect l="l" t="t" r="r" b="b"/>
              <a:pathLst>
                <a:path w="86" h="92" extrusionOk="0">
                  <a:moveTo>
                    <a:pt x="18" y="91"/>
                  </a:moveTo>
                  <a:lnTo>
                    <a:pt x="18" y="91"/>
                  </a:lnTo>
                  <a:cubicBezTo>
                    <a:pt x="73" y="91"/>
                    <a:pt x="73" y="91"/>
                    <a:pt x="73" y="91"/>
                  </a:cubicBezTo>
                  <a:cubicBezTo>
                    <a:pt x="79" y="91"/>
                    <a:pt x="85" y="79"/>
                    <a:pt x="85" y="73"/>
                  </a:cubicBezTo>
                  <a:cubicBezTo>
                    <a:pt x="85" y="12"/>
                    <a:pt x="85" y="12"/>
                    <a:pt x="85" y="12"/>
                  </a:cubicBezTo>
                  <a:cubicBezTo>
                    <a:pt x="85" y="6"/>
                    <a:pt x="79" y="0"/>
                    <a:pt x="73" y="0"/>
                  </a:cubicBezTo>
                  <a:cubicBezTo>
                    <a:pt x="18" y="0"/>
                    <a:pt x="18" y="0"/>
                    <a:pt x="18" y="0"/>
                  </a:cubicBezTo>
                  <a:cubicBezTo>
                    <a:pt x="12" y="0"/>
                    <a:pt x="0" y="6"/>
                    <a:pt x="0" y="12"/>
                  </a:cubicBezTo>
                  <a:cubicBezTo>
                    <a:pt x="0" y="73"/>
                    <a:pt x="0" y="73"/>
                    <a:pt x="0" y="73"/>
                  </a:cubicBezTo>
                  <a:cubicBezTo>
                    <a:pt x="0" y="79"/>
                    <a:pt x="12" y="91"/>
                    <a:pt x="18" y="91"/>
                  </a:cubicBezTo>
                  <a:close/>
                  <a:moveTo>
                    <a:pt x="31" y="30"/>
                  </a:moveTo>
                  <a:lnTo>
                    <a:pt x="31" y="30"/>
                  </a:lnTo>
                  <a:cubicBezTo>
                    <a:pt x="55" y="30"/>
                    <a:pt x="55" y="30"/>
                    <a:pt x="55" y="30"/>
                  </a:cubicBezTo>
                  <a:cubicBezTo>
                    <a:pt x="55" y="61"/>
                    <a:pt x="55" y="61"/>
                    <a:pt x="55" y="61"/>
                  </a:cubicBezTo>
                  <a:cubicBezTo>
                    <a:pt x="31" y="61"/>
                    <a:pt x="31" y="61"/>
                    <a:pt x="31" y="61"/>
                  </a:cubicBezTo>
                  <a:lnTo>
                    <a:pt x="31"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sp>
          <p:nvSpPr>
            <p:cNvPr id="103" name="Google Shape;4581;p45">
              <a:extLst>
                <a:ext uri="{FF2B5EF4-FFF2-40B4-BE49-F238E27FC236}">
                  <a16:creationId xmlns:a16="http://schemas.microsoft.com/office/drawing/2014/main" id="{6D207834-4BE5-40A0-A742-B106AD5810B5}"/>
                </a:ext>
              </a:extLst>
            </p:cNvPr>
            <p:cNvSpPr/>
            <p:nvPr/>
          </p:nvSpPr>
          <p:spPr>
            <a:xfrm>
              <a:off x="2798662" y="4918460"/>
              <a:ext cx="33330" cy="34997"/>
            </a:xfrm>
            <a:custGeom>
              <a:avLst/>
              <a:gdLst/>
              <a:ahLst/>
              <a:cxnLst/>
              <a:rect l="l" t="t" r="r" b="b"/>
              <a:pathLst>
                <a:path w="86" h="92" extrusionOk="0">
                  <a:moveTo>
                    <a:pt x="18" y="91"/>
                  </a:moveTo>
                  <a:lnTo>
                    <a:pt x="18" y="91"/>
                  </a:lnTo>
                  <a:cubicBezTo>
                    <a:pt x="73" y="91"/>
                    <a:pt x="73" y="91"/>
                    <a:pt x="73" y="91"/>
                  </a:cubicBezTo>
                  <a:cubicBezTo>
                    <a:pt x="79" y="91"/>
                    <a:pt x="85" y="79"/>
                    <a:pt x="85" y="73"/>
                  </a:cubicBezTo>
                  <a:cubicBezTo>
                    <a:pt x="85" y="12"/>
                    <a:pt x="85" y="12"/>
                    <a:pt x="85" y="12"/>
                  </a:cubicBezTo>
                  <a:cubicBezTo>
                    <a:pt x="85" y="6"/>
                    <a:pt x="79" y="0"/>
                    <a:pt x="73" y="0"/>
                  </a:cubicBezTo>
                  <a:cubicBezTo>
                    <a:pt x="18" y="0"/>
                    <a:pt x="18" y="0"/>
                    <a:pt x="18" y="0"/>
                  </a:cubicBezTo>
                  <a:cubicBezTo>
                    <a:pt x="6" y="0"/>
                    <a:pt x="0" y="6"/>
                    <a:pt x="0" y="12"/>
                  </a:cubicBezTo>
                  <a:cubicBezTo>
                    <a:pt x="0" y="73"/>
                    <a:pt x="0" y="73"/>
                    <a:pt x="0" y="73"/>
                  </a:cubicBezTo>
                  <a:cubicBezTo>
                    <a:pt x="0" y="79"/>
                    <a:pt x="6" y="91"/>
                    <a:pt x="18" y="91"/>
                  </a:cubicBezTo>
                  <a:close/>
                  <a:moveTo>
                    <a:pt x="30" y="30"/>
                  </a:moveTo>
                  <a:lnTo>
                    <a:pt x="30" y="30"/>
                  </a:lnTo>
                  <a:cubicBezTo>
                    <a:pt x="54" y="30"/>
                    <a:pt x="54" y="30"/>
                    <a:pt x="54" y="30"/>
                  </a:cubicBezTo>
                  <a:cubicBezTo>
                    <a:pt x="54" y="61"/>
                    <a:pt x="54" y="61"/>
                    <a:pt x="54" y="61"/>
                  </a:cubicBezTo>
                  <a:cubicBezTo>
                    <a:pt x="30" y="61"/>
                    <a:pt x="30" y="61"/>
                    <a:pt x="30" y="61"/>
                  </a:cubicBezTo>
                  <a:lnTo>
                    <a:pt x="30" y="30"/>
                  </a:lnTo>
                  <a:close/>
                </a:path>
              </a:pathLst>
            </a:custGeom>
            <a:grpFill/>
            <a:ln>
              <a:noFill/>
            </a:ln>
          </p:spPr>
          <p:txBody>
            <a:bodyPr spcFirstLastPara="1" wrap="square" lIns="45713" tIns="22850" rIns="45713" bIns="22850" anchor="ctr" anchorCtr="0">
              <a:noAutofit/>
            </a:bodyPr>
            <a:lstStyle/>
            <a:p>
              <a:endParaRPr lang="it-CH" sz="900" dirty="0">
                <a:latin typeface="Calibri"/>
                <a:ea typeface="Calibri"/>
                <a:cs typeface="Calibri"/>
                <a:sym typeface="Calibri"/>
              </a:endParaRPr>
            </a:p>
          </p:txBody>
        </p:sp>
      </p:grpSp>
      <p:grpSp>
        <p:nvGrpSpPr>
          <p:cNvPr id="119" name="Google Shape;11925;p135">
            <a:extLst>
              <a:ext uri="{FF2B5EF4-FFF2-40B4-BE49-F238E27FC236}">
                <a16:creationId xmlns:a16="http://schemas.microsoft.com/office/drawing/2014/main" id="{96770E5D-344D-4F67-8638-904DA65781EC}"/>
              </a:ext>
            </a:extLst>
          </p:cNvPr>
          <p:cNvGrpSpPr/>
          <p:nvPr/>
        </p:nvGrpSpPr>
        <p:grpSpPr>
          <a:xfrm>
            <a:off x="6342087" y="4634990"/>
            <a:ext cx="396043" cy="307777"/>
            <a:chOff x="1143685" y="1155940"/>
            <a:chExt cx="567584" cy="452518"/>
          </a:xfrm>
          <a:solidFill>
            <a:schemeClr val="bg1">
              <a:lumMod val="50000"/>
            </a:schemeClr>
          </a:solidFill>
        </p:grpSpPr>
        <p:sp>
          <p:nvSpPr>
            <p:cNvPr id="120" name="Google Shape;11926;p135">
              <a:extLst>
                <a:ext uri="{FF2B5EF4-FFF2-40B4-BE49-F238E27FC236}">
                  <a16:creationId xmlns:a16="http://schemas.microsoft.com/office/drawing/2014/main" id="{C624D7D0-0BB2-41EE-8AD9-67726FE72B22}"/>
                </a:ext>
              </a:extLst>
            </p:cNvPr>
            <p:cNvSpPr/>
            <p:nvPr/>
          </p:nvSpPr>
          <p:spPr>
            <a:xfrm>
              <a:off x="1333826" y="1274726"/>
              <a:ext cx="192979" cy="192320"/>
            </a:xfrm>
            <a:custGeom>
              <a:avLst/>
              <a:gdLst/>
              <a:ahLst/>
              <a:cxnLst/>
              <a:rect l="l" t="t" r="r" b="b"/>
              <a:pathLst>
                <a:path w="192979" h="192320" extrusionOk="0">
                  <a:moveTo>
                    <a:pt x="96490" y="192320"/>
                  </a:moveTo>
                  <a:cubicBezTo>
                    <a:pt x="42569" y="192320"/>
                    <a:pt x="0" y="149897"/>
                    <a:pt x="0" y="96160"/>
                  </a:cubicBezTo>
                  <a:cubicBezTo>
                    <a:pt x="0" y="42424"/>
                    <a:pt x="42569" y="0"/>
                    <a:pt x="96490" y="0"/>
                  </a:cubicBezTo>
                  <a:cubicBezTo>
                    <a:pt x="150410" y="0"/>
                    <a:pt x="192979" y="42424"/>
                    <a:pt x="192979" y="96160"/>
                  </a:cubicBezTo>
                  <a:cubicBezTo>
                    <a:pt x="192979" y="149897"/>
                    <a:pt x="150410" y="192320"/>
                    <a:pt x="96490" y="192320"/>
                  </a:cubicBezTo>
                  <a:close/>
                  <a:moveTo>
                    <a:pt x="96490" y="25454"/>
                  </a:moveTo>
                  <a:cubicBezTo>
                    <a:pt x="59596" y="25454"/>
                    <a:pt x="28379" y="56565"/>
                    <a:pt x="28379" y="93332"/>
                  </a:cubicBezTo>
                  <a:cubicBezTo>
                    <a:pt x="28379" y="130099"/>
                    <a:pt x="59596" y="161210"/>
                    <a:pt x="96490" y="161210"/>
                  </a:cubicBezTo>
                  <a:cubicBezTo>
                    <a:pt x="133383" y="161210"/>
                    <a:pt x="164600" y="130099"/>
                    <a:pt x="164600" y="93332"/>
                  </a:cubicBezTo>
                  <a:cubicBezTo>
                    <a:pt x="164600" y="56565"/>
                    <a:pt x="133383" y="25454"/>
                    <a:pt x="96490" y="25454"/>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1" name="Google Shape;11927;p135">
              <a:extLst>
                <a:ext uri="{FF2B5EF4-FFF2-40B4-BE49-F238E27FC236}">
                  <a16:creationId xmlns:a16="http://schemas.microsoft.com/office/drawing/2014/main" id="{745931C4-AB5A-4F7B-AD35-83D03F3B63CB}"/>
                </a:ext>
              </a:extLst>
            </p:cNvPr>
            <p:cNvSpPr/>
            <p:nvPr/>
          </p:nvSpPr>
          <p:spPr>
            <a:xfrm>
              <a:off x="1288419" y="1412200"/>
              <a:ext cx="195816" cy="196258"/>
            </a:xfrm>
            <a:custGeom>
              <a:avLst/>
              <a:gdLst/>
              <a:ahLst/>
              <a:cxnLst/>
              <a:rect l="l" t="t" r="r" b="b"/>
              <a:pathLst>
                <a:path w="195816" h="196258" extrusionOk="0">
                  <a:moveTo>
                    <a:pt x="181627" y="196258"/>
                  </a:moveTo>
                  <a:lnTo>
                    <a:pt x="14190" y="196258"/>
                  </a:lnTo>
                  <a:cubicBezTo>
                    <a:pt x="5676" y="196258"/>
                    <a:pt x="0" y="190602"/>
                    <a:pt x="0" y="182117"/>
                  </a:cubicBezTo>
                  <a:lnTo>
                    <a:pt x="0" y="125552"/>
                  </a:lnTo>
                  <a:cubicBezTo>
                    <a:pt x="0" y="74644"/>
                    <a:pt x="28379" y="26564"/>
                    <a:pt x="73786" y="1110"/>
                  </a:cubicBezTo>
                  <a:cubicBezTo>
                    <a:pt x="79462" y="-1719"/>
                    <a:pt x="87976" y="1110"/>
                    <a:pt x="93652" y="6766"/>
                  </a:cubicBezTo>
                  <a:cubicBezTo>
                    <a:pt x="99327" y="12423"/>
                    <a:pt x="93652" y="20907"/>
                    <a:pt x="87976" y="26564"/>
                  </a:cubicBezTo>
                  <a:cubicBezTo>
                    <a:pt x="51083" y="46361"/>
                    <a:pt x="28379" y="83129"/>
                    <a:pt x="28379" y="125552"/>
                  </a:cubicBezTo>
                  <a:lnTo>
                    <a:pt x="28379" y="167976"/>
                  </a:lnTo>
                  <a:lnTo>
                    <a:pt x="181627" y="167976"/>
                  </a:lnTo>
                  <a:cubicBezTo>
                    <a:pt x="190141" y="167976"/>
                    <a:pt x="195817" y="173632"/>
                    <a:pt x="195817" y="182117"/>
                  </a:cubicBezTo>
                  <a:cubicBezTo>
                    <a:pt x="195817" y="190602"/>
                    <a:pt x="190141" y="196258"/>
                    <a:pt x="181627" y="196258"/>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2" name="Google Shape;11928;p135">
              <a:extLst>
                <a:ext uri="{FF2B5EF4-FFF2-40B4-BE49-F238E27FC236}">
                  <a16:creationId xmlns:a16="http://schemas.microsoft.com/office/drawing/2014/main" id="{A68B4998-AC48-4004-BDC1-8C61E67015B2}"/>
                </a:ext>
              </a:extLst>
            </p:cNvPr>
            <p:cNvSpPr/>
            <p:nvPr/>
          </p:nvSpPr>
          <p:spPr>
            <a:xfrm>
              <a:off x="1376395" y="1411618"/>
              <a:ext cx="195817" cy="196840"/>
            </a:xfrm>
            <a:custGeom>
              <a:avLst/>
              <a:gdLst/>
              <a:ahLst/>
              <a:cxnLst/>
              <a:rect l="l" t="t" r="r" b="b"/>
              <a:pathLst>
                <a:path w="195817" h="196840" extrusionOk="0">
                  <a:moveTo>
                    <a:pt x="181627" y="196840"/>
                  </a:moveTo>
                  <a:lnTo>
                    <a:pt x="14190" y="196840"/>
                  </a:lnTo>
                  <a:cubicBezTo>
                    <a:pt x="5676" y="196840"/>
                    <a:pt x="0" y="191184"/>
                    <a:pt x="0" y="182699"/>
                  </a:cubicBezTo>
                  <a:cubicBezTo>
                    <a:pt x="0" y="174214"/>
                    <a:pt x="5676" y="168558"/>
                    <a:pt x="14190" y="168558"/>
                  </a:cubicBezTo>
                  <a:lnTo>
                    <a:pt x="167438" y="168558"/>
                  </a:lnTo>
                  <a:lnTo>
                    <a:pt x="167438" y="126134"/>
                  </a:lnTo>
                  <a:cubicBezTo>
                    <a:pt x="167438" y="83711"/>
                    <a:pt x="144734" y="46943"/>
                    <a:pt x="107841" y="27146"/>
                  </a:cubicBezTo>
                  <a:cubicBezTo>
                    <a:pt x="102165" y="24317"/>
                    <a:pt x="99327" y="15833"/>
                    <a:pt x="102165" y="7348"/>
                  </a:cubicBezTo>
                  <a:cubicBezTo>
                    <a:pt x="105003" y="-1137"/>
                    <a:pt x="113517" y="-1137"/>
                    <a:pt x="122031" y="1691"/>
                  </a:cubicBezTo>
                  <a:cubicBezTo>
                    <a:pt x="167438" y="27146"/>
                    <a:pt x="195817" y="75226"/>
                    <a:pt x="195817" y="126134"/>
                  </a:cubicBezTo>
                  <a:lnTo>
                    <a:pt x="195817" y="182699"/>
                  </a:lnTo>
                  <a:cubicBezTo>
                    <a:pt x="195817" y="188356"/>
                    <a:pt x="190141" y="196840"/>
                    <a:pt x="181627" y="196840"/>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3" name="Google Shape;11929;p135">
              <a:extLst>
                <a:ext uri="{FF2B5EF4-FFF2-40B4-BE49-F238E27FC236}">
                  <a16:creationId xmlns:a16="http://schemas.microsoft.com/office/drawing/2014/main" id="{A17DF7BE-F817-4E48-B509-EE2FFC8D78D7}"/>
                </a:ext>
              </a:extLst>
            </p:cNvPr>
            <p:cNvSpPr/>
            <p:nvPr/>
          </p:nvSpPr>
          <p:spPr>
            <a:xfrm>
              <a:off x="1180578" y="1155940"/>
              <a:ext cx="164599" cy="164038"/>
            </a:xfrm>
            <a:custGeom>
              <a:avLst/>
              <a:gdLst/>
              <a:ahLst/>
              <a:cxnLst/>
              <a:rect l="l" t="t" r="r" b="b"/>
              <a:pathLst>
                <a:path w="164599" h="164038" extrusionOk="0">
                  <a:moveTo>
                    <a:pt x="82300" y="164038"/>
                  </a:moveTo>
                  <a:cubicBezTo>
                    <a:pt x="36893" y="164038"/>
                    <a:pt x="0" y="127271"/>
                    <a:pt x="0" y="82019"/>
                  </a:cubicBezTo>
                  <a:cubicBezTo>
                    <a:pt x="0" y="36767"/>
                    <a:pt x="36893" y="0"/>
                    <a:pt x="82300" y="0"/>
                  </a:cubicBezTo>
                  <a:cubicBezTo>
                    <a:pt x="127707" y="0"/>
                    <a:pt x="164600" y="36767"/>
                    <a:pt x="164600" y="82019"/>
                  </a:cubicBezTo>
                  <a:cubicBezTo>
                    <a:pt x="164600" y="127271"/>
                    <a:pt x="127707" y="164038"/>
                    <a:pt x="82300" y="164038"/>
                  </a:cubicBezTo>
                  <a:close/>
                  <a:moveTo>
                    <a:pt x="82300" y="28282"/>
                  </a:moveTo>
                  <a:cubicBezTo>
                    <a:pt x="51083" y="28282"/>
                    <a:pt x="28379" y="53737"/>
                    <a:pt x="28379" y="82019"/>
                  </a:cubicBezTo>
                  <a:cubicBezTo>
                    <a:pt x="28379" y="113130"/>
                    <a:pt x="53921" y="135756"/>
                    <a:pt x="82300" y="135756"/>
                  </a:cubicBezTo>
                  <a:cubicBezTo>
                    <a:pt x="110679" y="135756"/>
                    <a:pt x="136221" y="110301"/>
                    <a:pt x="136221" y="82019"/>
                  </a:cubicBezTo>
                  <a:cubicBezTo>
                    <a:pt x="136221" y="50908"/>
                    <a:pt x="113517" y="28282"/>
                    <a:pt x="82300"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4" name="Google Shape;11930;p135">
              <a:extLst>
                <a:ext uri="{FF2B5EF4-FFF2-40B4-BE49-F238E27FC236}">
                  <a16:creationId xmlns:a16="http://schemas.microsoft.com/office/drawing/2014/main" id="{88804FA3-3CED-4476-952E-BF00EA4CFE30}"/>
                </a:ext>
              </a:extLst>
            </p:cNvPr>
            <p:cNvSpPr/>
            <p:nvPr/>
          </p:nvSpPr>
          <p:spPr>
            <a:xfrm>
              <a:off x="1143685" y="1267960"/>
              <a:ext cx="170275" cy="167975"/>
            </a:xfrm>
            <a:custGeom>
              <a:avLst/>
              <a:gdLst/>
              <a:ahLst/>
              <a:cxnLst/>
              <a:rect l="l" t="t" r="r" b="b"/>
              <a:pathLst>
                <a:path w="170275" h="167975" extrusionOk="0">
                  <a:moveTo>
                    <a:pt x="153248" y="167976"/>
                  </a:moveTo>
                  <a:lnTo>
                    <a:pt x="14190" y="167976"/>
                  </a:lnTo>
                  <a:cubicBezTo>
                    <a:pt x="5676" y="167976"/>
                    <a:pt x="0" y="162319"/>
                    <a:pt x="0" y="153835"/>
                  </a:cubicBezTo>
                  <a:lnTo>
                    <a:pt x="0" y="105755"/>
                  </a:lnTo>
                  <a:cubicBezTo>
                    <a:pt x="0" y="63331"/>
                    <a:pt x="22703" y="23735"/>
                    <a:pt x="62434" y="1110"/>
                  </a:cubicBezTo>
                  <a:cubicBezTo>
                    <a:pt x="68110" y="-1719"/>
                    <a:pt x="76624" y="1110"/>
                    <a:pt x="82300" y="6766"/>
                  </a:cubicBezTo>
                  <a:cubicBezTo>
                    <a:pt x="85138" y="12422"/>
                    <a:pt x="82300" y="20907"/>
                    <a:pt x="76624" y="26564"/>
                  </a:cubicBezTo>
                  <a:cubicBezTo>
                    <a:pt x="48245" y="43533"/>
                    <a:pt x="31217" y="71816"/>
                    <a:pt x="31217" y="105755"/>
                  </a:cubicBezTo>
                  <a:lnTo>
                    <a:pt x="31217" y="139693"/>
                  </a:lnTo>
                  <a:lnTo>
                    <a:pt x="156086" y="139693"/>
                  </a:lnTo>
                  <a:cubicBezTo>
                    <a:pt x="164600" y="139693"/>
                    <a:pt x="170276" y="145350"/>
                    <a:pt x="170276" y="153835"/>
                  </a:cubicBezTo>
                  <a:cubicBezTo>
                    <a:pt x="170276" y="162319"/>
                    <a:pt x="161762" y="167976"/>
                    <a:pt x="153248" y="167976"/>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5" name="Google Shape;11931;p135">
              <a:extLst>
                <a:ext uri="{FF2B5EF4-FFF2-40B4-BE49-F238E27FC236}">
                  <a16:creationId xmlns:a16="http://schemas.microsoft.com/office/drawing/2014/main" id="{2DA6EE21-568F-4F52-A6B9-471CA72CF102}"/>
                </a:ext>
              </a:extLst>
            </p:cNvPr>
            <p:cNvSpPr/>
            <p:nvPr/>
          </p:nvSpPr>
          <p:spPr>
            <a:xfrm>
              <a:off x="1301495" y="1270788"/>
              <a:ext cx="50777" cy="43533"/>
            </a:xfrm>
            <a:custGeom>
              <a:avLst/>
              <a:gdLst/>
              <a:ahLst/>
              <a:cxnLst/>
              <a:rect l="l" t="t" r="r" b="b"/>
              <a:pathLst>
                <a:path w="50777" h="43533" extrusionOk="0">
                  <a:moveTo>
                    <a:pt x="35168" y="43533"/>
                  </a:moveTo>
                  <a:cubicBezTo>
                    <a:pt x="32331" y="43533"/>
                    <a:pt x="26655" y="43533"/>
                    <a:pt x="26655" y="40705"/>
                  </a:cubicBezTo>
                  <a:cubicBezTo>
                    <a:pt x="20979" y="35048"/>
                    <a:pt x="15303" y="29392"/>
                    <a:pt x="6789" y="26564"/>
                  </a:cubicBezTo>
                  <a:cubicBezTo>
                    <a:pt x="1113" y="23735"/>
                    <a:pt x="-1725" y="15251"/>
                    <a:pt x="1113" y="6766"/>
                  </a:cubicBezTo>
                  <a:cubicBezTo>
                    <a:pt x="3951" y="1110"/>
                    <a:pt x="12465" y="-1719"/>
                    <a:pt x="20979" y="1110"/>
                  </a:cubicBezTo>
                  <a:cubicBezTo>
                    <a:pt x="29493" y="6766"/>
                    <a:pt x="38006" y="12423"/>
                    <a:pt x="46520" y="20907"/>
                  </a:cubicBezTo>
                  <a:cubicBezTo>
                    <a:pt x="52196" y="26564"/>
                    <a:pt x="52196" y="35048"/>
                    <a:pt x="46520" y="40705"/>
                  </a:cubicBezTo>
                  <a:cubicBezTo>
                    <a:pt x="43682" y="40705"/>
                    <a:pt x="38006" y="43533"/>
                    <a:pt x="35168" y="43533"/>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6" name="Google Shape;11932;p135">
              <a:extLst>
                <a:ext uri="{FF2B5EF4-FFF2-40B4-BE49-F238E27FC236}">
                  <a16:creationId xmlns:a16="http://schemas.microsoft.com/office/drawing/2014/main" id="{2F4BC0EA-16B3-4DF6-B5FC-47EAA5E2FD93}"/>
                </a:ext>
              </a:extLst>
            </p:cNvPr>
            <p:cNvSpPr/>
            <p:nvPr/>
          </p:nvSpPr>
          <p:spPr>
            <a:xfrm>
              <a:off x="1217471" y="1407653"/>
              <a:ext cx="110679" cy="28282"/>
            </a:xfrm>
            <a:custGeom>
              <a:avLst/>
              <a:gdLst/>
              <a:ahLst/>
              <a:cxnLst/>
              <a:rect l="l" t="t" r="r" b="b"/>
              <a:pathLst>
                <a:path w="110679" h="28282" extrusionOk="0">
                  <a:moveTo>
                    <a:pt x="96489" y="28282"/>
                  </a:moveTo>
                  <a:lnTo>
                    <a:pt x="14190" y="28282"/>
                  </a:lnTo>
                  <a:cubicBezTo>
                    <a:pt x="5676" y="28282"/>
                    <a:pt x="0" y="22626"/>
                    <a:pt x="0" y="14141"/>
                  </a:cubicBezTo>
                  <a:cubicBezTo>
                    <a:pt x="0" y="5657"/>
                    <a:pt x="5676" y="0"/>
                    <a:pt x="14190" y="0"/>
                  </a:cubicBezTo>
                  <a:lnTo>
                    <a:pt x="96489" y="0"/>
                  </a:lnTo>
                  <a:cubicBezTo>
                    <a:pt x="105003" y="0"/>
                    <a:pt x="110679" y="5657"/>
                    <a:pt x="110679" y="14141"/>
                  </a:cubicBezTo>
                  <a:cubicBezTo>
                    <a:pt x="110679" y="22626"/>
                    <a:pt x="102165" y="28282"/>
                    <a:pt x="96489"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7" name="Google Shape;11933;p135">
              <a:extLst>
                <a:ext uri="{FF2B5EF4-FFF2-40B4-BE49-F238E27FC236}">
                  <a16:creationId xmlns:a16="http://schemas.microsoft.com/office/drawing/2014/main" id="{BF27F881-E2E1-4E11-AB61-31088DFF37F5}"/>
                </a:ext>
              </a:extLst>
            </p:cNvPr>
            <p:cNvSpPr/>
            <p:nvPr/>
          </p:nvSpPr>
          <p:spPr>
            <a:xfrm>
              <a:off x="1506939" y="1155940"/>
              <a:ext cx="164599" cy="164038"/>
            </a:xfrm>
            <a:custGeom>
              <a:avLst/>
              <a:gdLst/>
              <a:ahLst/>
              <a:cxnLst/>
              <a:rect l="l" t="t" r="r" b="b"/>
              <a:pathLst>
                <a:path w="164599" h="164038" extrusionOk="0">
                  <a:moveTo>
                    <a:pt x="82300" y="164038"/>
                  </a:moveTo>
                  <a:cubicBezTo>
                    <a:pt x="36893" y="164038"/>
                    <a:pt x="0" y="127271"/>
                    <a:pt x="0" y="82019"/>
                  </a:cubicBezTo>
                  <a:cubicBezTo>
                    <a:pt x="0" y="36767"/>
                    <a:pt x="36893" y="0"/>
                    <a:pt x="82300" y="0"/>
                  </a:cubicBezTo>
                  <a:cubicBezTo>
                    <a:pt x="127707" y="0"/>
                    <a:pt x="164600" y="36767"/>
                    <a:pt x="164600" y="82019"/>
                  </a:cubicBezTo>
                  <a:cubicBezTo>
                    <a:pt x="164600" y="127271"/>
                    <a:pt x="127707" y="164038"/>
                    <a:pt x="82300" y="164038"/>
                  </a:cubicBezTo>
                  <a:close/>
                  <a:moveTo>
                    <a:pt x="82300" y="28282"/>
                  </a:moveTo>
                  <a:cubicBezTo>
                    <a:pt x="51083" y="28282"/>
                    <a:pt x="28379" y="53737"/>
                    <a:pt x="28379" y="82019"/>
                  </a:cubicBezTo>
                  <a:cubicBezTo>
                    <a:pt x="28379" y="113130"/>
                    <a:pt x="53921" y="135756"/>
                    <a:pt x="82300" y="135756"/>
                  </a:cubicBezTo>
                  <a:cubicBezTo>
                    <a:pt x="110679" y="135756"/>
                    <a:pt x="136221" y="110301"/>
                    <a:pt x="136221" y="82019"/>
                  </a:cubicBezTo>
                  <a:cubicBezTo>
                    <a:pt x="136221" y="53737"/>
                    <a:pt x="113517" y="28282"/>
                    <a:pt x="82300"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8" name="Google Shape;11934;p135">
              <a:extLst>
                <a:ext uri="{FF2B5EF4-FFF2-40B4-BE49-F238E27FC236}">
                  <a16:creationId xmlns:a16="http://schemas.microsoft.com/office/drawing/2014/main" id="{1ECA48BB-D0E1-434F-A9AA-EE45CE382261}"/>
                </a:ext>
              </a:extLst>
            </p:cNvPr>
            <p:cNvSpPr/>
            <p:nvPr/>
          </p:nvSpPr>
          <p:spPr>
            <a:xfrm>
              <a:off x="1505822" y="1270788"/>
              <a:ext cx="48875" cy="40704"/>
            </a:xfrm>
            <a:custGeom>
              <a:avLst/>
              <a:gdLst/>
              <a:ahLst/>
              <a:cxnLst/>
              <a:rect l="l" t="t" r="r" b="b"/>
              <a:pathLst>
                <a:path w="48875" h="40704" extrusionOk="0">
                  <a:moveTo>
                    <a:pt x="15307" y="40705"/>
                  </a:moveTo>
                  <a:cubicBezTo>
                    <a:pt x="12470" y="40705"/>
                    <a:pt x="6794" y="37877"/>
                    <a:pt x="3956" y="35048"/>
                  </a:cubicBezTo>
                  <a:cubicBezTo>
                    <a:pt x="-1720" y="29392"/>
                    <a:pt x="-1720" y="20907"/>
                    <a:pt x="6794" y="15251"/>
                  </a:cubicBezTo>
                  <a:cubicBezTo>
                    <a:pt x="12470" y="9594"/>
                    <a:pt x="20983" y="3938"/>
                    <a:pt x="26659" y="1110"/>
                  </a:cubicBezTo>
                  <a:cubicBezTo>
                    <a:pt x="32335" y="-1719"/>
                    <a:pt x="40849" y="1110"/>
                    <a:pt x="46525" y="6766"/>
                  </a:cubicBezTo>
                  <a:cubicBezTo>
                    <a:pt x="52201" y="12423"/>
                    <a:pt x="46525" y="20907"/>
                    <a:pt x="40849" y="26564"/>
                  </a:cubicBezTo>
                  <a:cubicBezTo>
                    <a:pt x="35173" y="29392"/>
                    <a:pt x="29497" y="32220"/>
                    <a:pt x="26659" y="37877"/>
                  </a:cubicBezTo>
                  <a:cubicBezTo>
                    <a:pt x="20983" y="37877"/>
                    <a:pt x="18145" y="40705"/>
                    <a:pt x="15307" y="40705"/>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29" name="Google Shape;11935;p135">
              <a:extLst>
                <a:ext uri="{FF2B5EF4-FFF2-40B4-BE49-F238E27FC236}">
                  <a16:creationId xmlns:a16="http://schemas.microsoft.com/office/drawing/2014/main" id="{07375D64-ADB3-4526-8F58-300C474D9ABB}"/>
                </a:ext>
              </a:extLst>
            </p:cNvPr>
            <p:cNvSpPr/>
            <p:nvPr/>
          </p:nvSpPr>
          <p:spPr>
            <a:xfrm>
              <a:off x="1535319" y="1407653"/>
              <a:ext cx="102165" cy="28282"/>
            </a:xfrm>
            <a:custGeom>
              <a:avLst/>
              <a:gdLst/>
              <a:ahLst/>
              <a:cxnLst/>
              <a:rect l="l" t="t" r="r" b="b"/>
              <a:pathLst>
                <a:path w="102165" h="28282" extrusionOk="0">
                  <a:moveTo>
                    <a:pt x="87976" y="28282"/>
                  </a:moveTo>
                  <a:lnTo>
                    <a:pt x="14190" y="28282"/>
                  </a:lnTo>
                  <a:cubicBezTo>
                    <a:pt x="5676" y="28282"/>
                    <a:pt x="0" y="22626"/>
                    <a:pt x="0" y="14141"/>
                  </a:cubicBezTo>
                  <a:cubicBezTo>
                    <a:pt x="0" y="5657"/>
                    <a:pt x="5676" y="0"/>
                    <a:pt x="14190" y="0"/>
                  </a:cubicBezTo>
                  <a:lnTo>
                    <a:pt x="87976" y="0"/>
                  </a:lnTo>
                  <a:cubicBezTo>
                    <a:pt x="96490" y="0"/>
                    <a:pt x="102165" y="5657"/>
                    <a:pt x="102165" y="14141"/>
                  </a:cubicBezTo>
                  <a:cubicBezTo>
                    <a:pt x="102165" y="22626"/>
                    <a:pt x="96490" y="28282"/>
                    <a:pt x="87976" y="28282"/>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sp>
          <p:nvSpPr>
            <p:cNvPr id="130" name="Google Shape;11936;p135">
              <a:extLst>
                <a:ext uri="{FF2B5EF4-FFF2-40B4-BE49-F238E27FC236}">
                  <a16:creationId xmlns:a16="http://schemas.microsoft.com/office/drawing/2014/main" id="{4BAD8225-11C6-4580-A4D0-7F41B2DB21EF}"/>
                </a:ext>
              </a:extLst>
            </p:cNvPr>
            <p:cNvSpPr/>
            <p:nvPr/>
          </p:nvSpPr>
          <p:spPr>
            <a:xfrm>
              <a:off x="1540994" y="1270788"/>
              <a:ext cx="170275" cy="165147"/>
            </a:xfrm>
            <a:custGeom>
              <a:avLst/>
              <a:gdLst/>
              <a:ahLst/>
              <a:cxnLst/>
              <a:rect l="l" t="t" r="r" b="b"/>
              <a:pathLst>
                <a:path w="170275" h="165147" extrusionOk="0">
                  <a:moveTo>
                    <a:pt x="153248" y="165148"/>
                  </a:moveTo>
                  <a:lnTo>
                    <a:pt x="14190" y="165148"/>
                  </a:lnTo>
                  <a:cubicBezTo>
                    <a:pt x="5676" y="165148"/>
                    <a:pt x="0" y="159491"/>
                    <a:pt x="0" y="151006"/>
                  </a:cubicBezTo>
                  <a:cubicBezTo>
                    <a:pt x="0" y="142522"/>
                    <a:pt x="5676" y="136865"/>
                    <a:pt x="14190" y="136865"/>
                  </a:cubicBezTo>
                  <a:lnTo>
                    <a:pt x="139059" y="136865"/>
                  </a:lnTo>
                  <a:lnTo>
                    <a:pt x="139059" y="105755"/>
                  </a:lnTo>
                  <a:cubicBezTo>
                    <a:pt x="139059" y="71816"/>
                    <a:pt x="122031" y="43533"/>
                    <a:pt x="93652" y="26564"/>
                  </a:cubicBezTo>
                  <a:cubicBezTo>
                    <a:pt x="87976" y="23735"/>
                    <a:pt x="85138" y="15251"/>
                    <a:pt x="87976" y="6766"/>
                  </a:cubicBezTo>
                  <a:cubicBezTo>
                    <a:pt x="90814" y="1110"/>
                    <a:pt x="99327" y="-1719"/>
                    <a:pt x="107841" y="1110"/>
                  </a:cubicBezTo>
                  <a:cubicBezTo>
                    <a:pt x="144734" y="20907"/>
                    <a:pt x="170276" y="60503"/>
                    <a:pt x="170276" y="105755"/>
                  </a:cubicBezTo>
                  <a:lnTo>
                    <a:pt x="170276" y="153835"/>
                  </a:lnTo>
                  <a:cubicBezTo>
                    <a:pt x="167438" y="159491"/>
                    <a:pt x="161762" y="165148"/>
                    <a:pt x="153248" y="165148"/>
                  </a:cubicBezTo>
                  <a:close/>
                </a:path>
              </a:pathLst>
            </a:custGeom>
            <a:grpFill/>
            <a:ln>
              <a:noFill/>
            </a:ln>
          </p:spPr>
          <p:txBody>
            <a:bodyPr spcFirstLastPara="1" wrap="square" lIns="45713" tIns="22850" rIns="45713" bIns="22850" anchor="ctr" anchorCtr="0">
              <a:noAutofit/>
            </a:bodyPr>
            <a:lstStyle/>
            <a:p>
              <a:endParaRPr lang="it-CH" sz="2400" dirty="0">
                <a:latin typeface="Calibri"/>
                <a:ea typeface="Calibri"/>
                <a:cs typeface="Calibri"/>
                <a:sym typeface="Calibri"/>
              </a:endParaRPr>
            </a:p>
          </p:txBody>
        </p:sp>
      </p:grpSp>
      <p:pic>
        <p:nvPicPr>
          <p:cNvPr id="71" name="Grafik 70">
            <a:extLst>
              <a:ext uri="{FF2B5EF4-FFF2-40B4-BE49-F238E27FC236}">
                <a16:creationId xmlns:a16="http://schemas.microsoft.com/office/drawing/2014/main" id="{582E6541-8DC4-4EB0-8983-73953026DA40}"/>
              </a:ext>
            </a:extLst>
          </p:cNvPr>
          <p:cNvPicPr>
            <a:picLocks noChangeAspect="1"/>
          </p:cNvPicPr>
          <p:nvPr/>
        </p:nvPicPr>
        <p:blipFill>
          <a:blip r:embed="rId6"/>
          <a:srcRect t="3756" b="3756"/>
          <a:stretch/>
        </p:blipFill>
        <p:spPr>
          <a:xfrm>
            <a:off x="5591944" y="1268760"/>
            <a:ext cx="6059274" cy="5604064"/>
          </a:xfrm>
          <a:prstGeom prst="rect">
            <a:avLst/>
          </a:prstGeom>
        </p:spPr>
      </p:pic>
    </p:spTree>
    <p:extLst>
      <p:ext uri="{BB962C8B-B14F-4D97-AF65-F5344CB8AC3E}">
        <p14:creationId xmlns:p14="http://schemas.microsoft.com/office/powerpoint/2010/main" val="343026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03EB2-1C60-4C46-863E-331753F361E8}"/>
              </a:ext>
            </a:extLst>
          </p:cNvPr>
          <p:cNvSpPr>
            <a:spLocks noGrp="1"/>
          </p:cNvSpPr>
          <p:nvPr>
            <p:ph type="title"/>
          </p:nvPr>
        </p:nvSpPr>
        <p:spPr>
          <a:xfrm>
            <a:off x="479376" y="476672"/>
            <a:ext cx="11161240" cy="437604"/>
          </a:xfrm>
        </p:spPr>
        <p:txBody>
          <a:bodyPr/>
          <a:lstStyle/>
          <a:p>
            <a:r>
              <a:rPr lang="it-CH" sz="2800" dirty="0"/>
              <a:t>Credito WIR: preserva la liquidità e aumenta il fatturato</a:t>
            </a:r>
            <a:endParaRPr lang="it-CH" dirty="0"/>
          </a:p>
        </p:txBody>
      </p:sp>
      <p:sp>
        <p:nvSpPr>
          <p:cNvPr id="104" name="Rechteck 103">
            <a:extLst>
              <a:ext uri="{FF2B5EF4-FFF2-40B4-BE49-F238E27FC236}">
                <a16:creationId xmlns:a16="http://schemas.microsoft.com/office/drawing/2014/main" id="{D0C8863C-4464-4645-BD6D-DBBFAEE21F80}"/>
              </a:ext>
            </a:extLst>
          </p:cNvPr>
          <p:cNvSpPr/>
          <p:nvPr/>
        </p:nvSpPr>
        <p:spPr>
          <a:xfrm>
            <a:off x="1284215" y="1899603"/>
            <a:ext cx="871326" cy="711379"/>
          </a:xfrm>
          <a:prstGeom prst="rect">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latin typeface="HelveticaNeueLT Com 55 Roman" panose="020B0604020202020204" pitchFamily="34" charset="0"/>
              </a:rPr>
              <a:t>15 000</a:t>
            </a:r>
          </a:p>
        </p:txBody>
      </p:sp>
      <p:grpSp>
        <p:nvGrpSpPr>
          <p:cNvPr id="105" name="Gruppieren 104">
            <a:extLst>
              <a:ext uri="{FF2B5EF4-FFF2-40B4-BE49-F238E27FC236}">
                <a16:creationId xmlns:a16="http://schemas.microsoft.com/office/drawing/2014/main" id="{558B82C6-FFFB-44B6-9E5F-C6C2216A1D5F}"/>
              </a:ext>
            </a:extLst>
          </p:cNvPr>
          <p:cNvGrpSpPr/>
          <p:nvPr/>
        </p:nvGrpSpPr>
        <p:grpSpPr>
          <a:xfrm>
            <a:off x="2688228" y="1899630"/>
            <a:ext cx="871326" cy="1185722"/>
            <a:chOff x="2282232" y="1506458"/>
            <a:chExt cx="648012" cy="900068"/>
          </a:xfrm>
        </p:grpSpPr>
        <p:sp>
          <p:nvSpPr>
            <p:cNvPr id="155" name="Rechteck 154">
              <a:extLst>
                <a:ext uri="{FF2B5EF4-FFF2-40B4-BE49-F238E27FC236}">
                  <a16:creationId xmlns:a16="http://schemas.microsoft.com/office/drawing/2014/main" id="{B2EE1EFF-A710-4FC0-8655-9B19E5FDC03B}"/>
                </a:ext>
              </a:extLst>
            </p:cNvPr>
            <p:cNvSpPr/>
            <p:nvPr/>
          </p:nvSpPr>
          <p:spPr>
            <a:xfrm>
              <a:off x="2282232" y="1866498"/>
              <a:ext cx="648012" cy="180000"/>
            </a:xfrm>
            <a:prstGeom prst="rect">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latin typeface="HelveticaNeueLT Com 55 Roman" panose="020B0604020202020204" pitchFamily="34" charset="0"/>
                </a:rPr>
                <a:t> 5 000</a:t>
              </a:r>
            </a:p>
          </p:txBody>
        </p:sp>
        <p:sp>
          <p:nvSpPr>
            <p:cNvPr id="156" name="Rechteck 155">
              <a:extLst>
                <a:ext uri="{FF2B5EF4-FFF2-40B4-BE49-F238E27FC236}">
                  <a16:creationId xmlns:a16="http://schemas.microsoft.com/office/drawing/2014/main" id="{D6DD1383-3051-4FE0-8C95-A43B59BB484C}"/>
                </a:ext>
              </a:extLst>
            </p:cNvPr>
            <p:cNvSpPr/>
            <p:nvPr/>
          </p:nvSpPr>
          <p:spPr>
            <a:xfrm>
              <a:off x="2282232" y="1506458"/>
              <a:ext cx="648012" cy="360020"/>
            </a:xfrm>
            <a:prstGeom prst="rect">
              <a:avLst/>
            </a:prstGeom>
            <a:solidFill>
              <a:srgbClr val="28828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solidFill>
                    <a:srgbClr val="28828B"/>
                  </a:solidFill>
                  <a:latin typeface="HelveticaNeueLT Com 55 Roman" panose="020B0604020202020204" pitchFamily="34" charset="0"/>
                </a:rPr>
                <a:t> 10 000</a:t>
              </a:r>
            </a:p>
          </p:txBody>
        </p:sp>
        <p:sp>
          <p:nvSpPr>
            <p:cNvPr id="157" name="Rechteck 156">
              <a:extLst>
                <a:ext uri="{FF2B5EF4-FFF2-40B4-BE49-F238E27FC236}">
                  <a16:creationId xmlns:a16="http://schemas.microsoft.com/office/drawing/2014/main" id="{936475F2-0A46-4B93-8937-E475EB2B2AFD}"/>
                </a:ext>
              </a:extLst>
            </p:cNvPr>
            <p:cNvSpPr/>
            <p:nvPr/>
          </p:nvSpPr>
          <p:spPr>
            <a:xfrm>
              <a:off x="2282232" y="2046526"/>
              <a:ext cx="648012" cy="360000"/>
            </a:xfrm>
            <a:prstGeom prst="rect">
              <a:avLst/>
            </a:prstGeom>
            <a:solidFill>
              <a:srgbClr val="A5BB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solidFill>
                    <a:schemeClr val="bg1"/>
                  </a:solidFill>
                  <a:latin typeface="HelveticaNeueLT Com 55 Roman" panose="020B0604020202020204" pitchFamily="34" charset="0"/>
                </a:rPr>
                <a:t>-10 000</a:t>
              </a:r>
            </a:p>
          </p:txBody>
        </p:sp>
      </p:grpSp>
      <p:sp>
        <p:nvSpPr>
          <p:cNvPr id="106" name="Rechteck 105">
            <a:extLst>
              <a:ext uri="{FF2B5EF4-FFF2-40B4-BE49-F238E27FC236}">
                <a16:creationId xmlns:a16="http://schemas.microsoft.com/office/drawing/2014/main" id="{48CDD6AB-4319-4850-8BCC-363DB417538A}"/>
              </a:ext>
            </a:extLst>
          </p:cNvPr>
          <p:cNvSpPr/>
          <p:nvPr/>
        </p:nvSpPr>
        <p:spPr>
          <a:xfrm>
            <a:off x="8564109" y="2373988"/>
            <a:ext cx="901646" cy="237126"/>
          </a:xfrm>
          <a:prstGeom prst="rect">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latin typeface="HelveticaNeueLT Com 55 Roman" panose="020B0604020202020204" pitchFamily="34" charset="0"/>
              </a:rPr>
              <a:t>   50 000</a:t>
            </a:r>
          </a:p>
        </p:txBody>
      </p:sp>
      <p:sp>
        <p:nvSpPr>
          <p:cNvPr id="107" name="Rechteck 106">
            <a:extLst>
              <a:ext uri="{FF2B5EF4-FFF2-40B4-BE49-F238E27FC236}">
                <a16:creationId xmlns:a16="http://schemas.microsoft.com/office/drawing/2014/main" id="{23583CDF-19A1-48FB-9F7C-DA6B24A8E368}"/>
              </a:ext>
            </a:extLst>
          </p:cNvPr>
          <p:cNvSpPr/>
          <p:nvPr/>
        </p:nvSpPr>
        <p:spPr>
          <a:xfrm>
            <a:off x="10113276" y="2136888"/>
            <a:ext cx="901646" cy="474200"/>
          </a:xfrm>
          <a:prstGeom prst="rect">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latin typeface="HelveticaNeueLT Com 55 Roman" panose="020B0604020202020204" pitchFamily="34" charset="0"/>
              </a:rPr>
              <a:t>  100 000</a:t>
            </a:r>
          </a:p>
        </p:txBody>
      </p:sp>
      <p:sp>
        <p:nvSpPr>
          <p:cNvPr id="108" name="Rechteck 107">
            <a:extLst>
              <a:ext uri="{FF2B5EF4-FFF2-40B4-BE49-F238E27FC236}">
                <a16:creationId xmlns:a16="http://schemas.microsoft.com/office/drawing/2014/main" id="{C66CBBDD-43CD-4597-9B1C-44B66BC4A4BC}"/>
              </a:ext>
            </a:extLst>
          </p:cNvPr>
          <p:cNvSpPr/>
          <p:nvPr/>
        </p:nvSpPr>
        <p:spPr>
          <a:xfrm>
            <a:off x="10113276" y="2611142"/>
            <a:ext cx="901646" cy="474253"/>
          </a:xfrm>
          <a:prstGeom prst="rect">
            <a:avLst/>
          </a:prstGeom>
          <a:solidFill>
            <a:srgbClr val="A5BB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solidFill>
                  <a:schemeClr val="bg1"/>
                </a:solidFill>
                <a:latin typeface="HelveticaNeueLT Com 55 Roman" panose="020B0604020202020204" pitchFamily="34" charset="0"/>
              </a:rPr>
              <a:t>-100 000</a:t>
            </a:r>
          </a:p>
        </p:txBody>
      </p:sp>
      <p:sp>
        <p:nvSpPr>
          <p:cNvPr id="109" name="Rechteck 108">
            <a:extLst>
              <a:ext uri="{FF2B5EF4-FFF2-40B4-BE49-F238E27FC236}">
                <a16:creationId xmlns:a16="http://schemas.microsoft.com/office/drawing/2014/main" id="{29EBCD5E-2EE8-4592-84E5-D085A5AE5AA3}"/>
              </a:ext>
            </a:extLst>
          </p:cNvPr>
          <p:cNvSpPr/>
          <p:nvPr/>
        </p:nvSpPr>
        <p:spPr>
          <a:xfrm>
            <a:off x="8564109" y="2611140"/>
            <a:ext cx="901646" cy="711379"/>
          </a:xfrm>
          <a:prstGeom prst="rect">
            <a:avLst/>
          </a:prstGeom>
          <a:solidFill>
            <a:srgbClr val="A5BB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solidFill>
                  <a:schemeClr val="bg1"/>
                </a:solidFill>
                <a:latin typeface="HelveticaNeueLT Com 55 Roman" panose="020B0604020202020204" pitchFamily="34" charset="0"/>
              </a:rPr>
              <a:t>-150 000</a:t>
            </a:r>
          </a:p>
        </p:txBody>
      </p:sp>
      <p:grpSp>
        <p:nvGrpSpPr>
          <p:cNvPr id="111" name="Gruppieren 110">
            <a:extLst>
              <a:ext uri="{FF2B5EF4-FFF2-40B4-BE49-F238E27FC236}">
                <a16:creationId xmlns:a16="http://schemas.microsoft.com/office/drawing/2014/main" id="{8AEA29F1-E26F-4A8F-A821-7FC264005BF2}"/>
              </a:ext>
            </a:extLst>
          </p:cNvPr>
          <p:cNvGrpSpPr/>
          <p:nvPr/>
        </p:nvGrpSpPr>
        <p:grpSpPr>
          <a:xfrm>
            <a:off x="6422458" y="2148600"/>
            <a:ext cx="864780" cy="699614"/>
            <a:chOff x="3563888" y="2463778"/>
            <a:chExt cx="540060" cy="531069"/>
          </a:xfrm>
        </p:grpSpPr>
        <p:sp>
          <p:nvSpPr>
            <p:cNvPr id="152" name="Rechteck 151">
              <a:extLst>
                <a:ext uri="{FF2B5EF4-FFF2-40B4-BE49-F238E27FC236}">
                  <a16:creationId xmlns:a16="http://schemas.microsoft.com/office/drawing/2014/main" id="{C742896E-5331-469D-8565-D89C789E7C1E}"/>
                </a:ext>
              </a:extLst>
            </p:cNvPr>
            <p:cNvSpPr/>
            <p:nvPr/>
          </p:nvSpPr>
          <p:spPr>
            <a:xfrm>
              <a:off x="3563888" y="2814847"/>
              <a:ext cx="540060" cy="180000"/>
            </a:xfrm>
            <a:prstGeom prst="rect">
              <a:avLst/>
            </a:prstGeom>
            <a:solidFill>
              <a:srgbClr val="A5BB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solidFill>
                    <a:srgbClr val="28828B"/>
                  </a:solidFill>
                  <a:latin typeface="+mj-lt"/>
                </a:rPr>
                <a:t>-5 000</a:t>
              </a:r>
            </a:p>
          </p:txBody>
        </p:sp>
        <p:sp>
          <p:nvSpPr>
            <p:cNvPr id="153" name="Rechteck 152">
              <a:extLst>
                <a:ext uri="{FF2B5EF4-FFF2-40B4-BE49-F238E27FC236}">
                  <a16:creationId xmlns:a16="http://schemas.microsoft.com/office/drawing/2014/main" id="{BE1B74FA-980D-4D2E-83D6-E243CF09C02B}"/>
                </a:ext>
              </a:extLst>
            </p:cNvPr>
            <p:cNvSpPr/>
            <p:nvPr/>
          </p:nvSpPr>
          <p:spPr>
            <a:xfrm>
              <a:off x="3563888" y="2643778"/>
              <a:ext cx="540060" cy="180000"/>
            </a:xfrm>
            <a:prstGeom prst="rect">
              <a:avLst/>
            </a:prstGeom>
            <a:solidFill>
              <a:srgbClr val="A5BB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solidFill>
                    <a:schemeClr val="bg1"/>
                  </a:solidFill>
                  <a:latin typeface="HelveticaNeueLT Com 55 Roman" panose="020B0604020202020204" pitchFamily="34" charset="0"/>
                </a:rPr>
                <a:t>5 000</a:t>
              </a:r>
            </a:p>
          </p:txBody>
        </p:sp>
        <p:sp>
          <p:nvSpPr>
            <p:cNvPr id="154" name="Rechteck 153">
              <a:extLst>
                <a:ext uri="{FF2B5EF4-FFF2-40B4-BE49-F238E27FC236}">
                  <a16:creationId xmlns:a16="http://schemas.microsoft.com/office/drawing/2014/main" id="{63BA870B-2F3E-4639-9C19-062F8EAC4963}"/>
                </a:ext>
              </a:extLst>
            </p:cNvPr>
            <p:cNvSpPr/>
            <p:nvPr/>
          </p:nvSpPr>
          <p:spPr>
            <a:xfrm>
              <a:off x="3563888" y="2463778"/>
              <a:ext cx="540060" cy="180000"/>
            </a:xfrm>
            <a:prstGeom prst="rect">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latin typeface="HelveticaNeueLT Com 55 Roman" panose="020B0604020202020204" pitchFamily="34" charset="0"/>
                </a:rPr>
                <a:t>5 000</a:t>
              </a:r>
            </a:p>
          </p:txBody>
        </p:sp>
      </p:grpSp>
      <p:sp>
        <p:nvSpPr>
          <p:cNvPr id="112" name="Rechteck 111">
            <a:extLst>
              <a:ext uri="{FF2B5EF4-FFF2-40B4-BE49-F238E27FC236}">
                <a16:creationId xmlns:a16="http://schemas.microsoft.com/office/drawing/2014/main" id="{DE7AFE01-62CB-4587-AD39-EA5FD1BD72FB}"/>
              </a:ext>
            </a:extLst>
          </p:cNvPr>
          <p:cNvSpPr/>
          <p:nvPr/>
        </p:nvSpPr>
        <p:spPr>
          <a:xfrm>
            <a:off x="5018525" y="2385725"/>
            <a:ext cx="864780" cy="225256"/>
          </a:xfrm>
          <a:prstGeom prst="rect">
            <a:avLst/>
          </a:prstGeom>
          <a:solidFill>
            <a:srgbClr val="A5BB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it-CH" sz="700" dirty="0">
              <a:solidFill>
                <a:schemeClr val="bg1"/>
              </a:solidFill>
              <a:latin typeface="HelveticaNeueLT Com 55 Roman" panose="020B0604020202020204" pitchFamily="34" charset="0"/>
            </a:endParaRPr>
          </a:p>
        </p:txBody>
      </p:sp>
      <p:grpSp>
        <p:nvGrpSpPr>
          <p:cNvPr id="113" name="Gruppieren 112">
            <a:extLst>
              <a:ext uri="{FF2B5EF4-FFF2-40B4-BE49-F238E27FC236}">
                <a16:creationId xmlns:a16="http://schemas.microsoft.com/office/drawing/2014/main" id="{C8B5AD99-DBCB-45CA-96D7-F655319BF8B0}"/>
              </a:ext>
            </a:extLst>
          </p:cNvPr>
          <p:cNvGrpSpPr/>
          <p:nvPr/>
        </p:nvGrpSpPr>
        <p:grpSpPr>
          <a:xfrm>
            <a:off x="983431" y="3211775"/>
            <a:ext cx="9593486" cy="203133"/>
            <a:chOff x="1139765" y="2430485"/>
            <a:chExt cx="7134751" cy="154196"/>
          </a:xfrm>
        </p:grpSpPr>
        <p:sp>
          <p:nvSpPr>
            <p:cNvPr id="147" name="Textfeld 146">
              <a:extLst>
                <a:ext uri="{FF2B5EF4-FFF2-40B4-BE49-F238E27FC236}">
                  <a16:creationId xmlns:a16="http://schemas.microsoft.com/office/drawing/2014/main" id="{389A1ACF-1AFE-4035-A140-EF58B5482A02}"/>
                </a:ext>
              </a:extLst>
            </p:cNvPr>
            <p:cNvSpPr txBox="1"/>
            <p:nvPr/>
          </p:nvSpPr>
          <p:spPr>
            <a:xfrm>
              <a:off x="1221916" y="2430485"/>
              <a:ext cx="7052600" cy="154196"/>
            </a:xfrm>
            <a:prstGeom prst="rect">
              <a:avLst/>
            </a:prstGeom>
            <a:noFill/>
          </p:spPr>
          <p:txBody>
            <a:bodyPr wrap="square" rtlCol="0">
              <a:spAutoFit/>
            </a:bodyPr>
            <a:lstStyle/>
            <a:p>
              <a:pPr lvl="0" defTabSz="933450">
                <a:lnSpc>
                  <a:spcPct val="90000"/>
                </a:lnSpc>
                <a:spcAft>
                  <a:spcPct val="35000"/>
                </a:spcAft>
              </a:pPr>
              <a:r>
                <a:rPr lang="it-CH" sz="800" dirty="0">
                  <a:solidFill>
                    <a:srgbClr val="A5BB1A"/>
                  </a:solidFill>
                  <a:latin typeface="+mj-lt"/>
                </a:rPr>
                <a:t>WIR                       </a:t>
              </a:r>
              <a:r>
                <a:rPr lang="it-CH" sz="800" dirty="0" err="1">
                  <a:solidFill>
                    <a:srgbClr val="A5BB1A"/>
                  </a:solidFill>
                  <a:latin typeface="+mj-lt"/>
                </a:rPr>
                <a:t>WIR</a:t>
              </a:r>
              <a:r>
                <a:rPr lang="it-CH" sz="800" dirty="0">
                  <a:solidFill>
                    <a:srgbClr val="A5BB1A"/>
                  </a:solidFill>
                  <a:latin typeface="+mj-lt"/>
                </a:rPr>
                <a:t> pignorato                                        </a:t>
              </a:r>
              <a:r>
                <a:rPr lang="it-CH" sz="800" dirty="0">
                  <a:solidFill>
                    <a:srgbClr val="28828B"/>
                  </a:solidFill>
                  <a:latin typeface="+mj-lt"/>
                </a:rPr>
                <a:t>CHF</a:t>
              </a:r>
              <a:r>
                <a:rPr lang="it-CH" sz="800" dirty="0">
                  <a:solidFill>
                    <a:srgbClr val="F69F19"/>
                  </a:solidFill>
                  <a:latin typeface="+mj-lt"/>
                </a:rPr>
                <a:t>                          </a:t>
              </a:r>
              <a:r>
                <a:rPr lang="it-CH" sz="800" dirty="0">
                  <a:solidFill>
                    <a:srgbClr val="28828B"/>
                  </a:solidFill>
                  <a:latin typeface="+mj-lt"/>
                </a:rPr>
                <a:t>Liquidità in CHF guadagnata</a:t>
              </a:r>
            </a:p>
          </p:txBody>
        </p:sp>
        <p:sp>
          <p:nvSpPr>
            <p:cNvPr id="148" name="Rechteck 147">
              <a:extLst>
                <a:ext uri="{FF2B5EF4-FFF2-40B4-BE49-F238E27FC236}">
                  <a16:creationId xmlns:a16="http://schemas.microsoft.com/office/drawing/2014/main" id="{6CE9F571-2DF5-4F68-A021-D4F260F39369}"/>
                </a:ext>
              </a:extLst>
            </p:cNvPr>
            <p:cNvSpPr/>
            <p:nvPr/>
          </p:nvSpPr>
          <p:spPr>
            <a:xfrm>
              <a:off x="1139765" y="2431397"/>
              <a:ext cx="108012" cy="108012"/>
            </a:xfrm>
            <a:prstGeom prst="rect">
              <a:avLst/>
            </a:prstGeom>
            <a:solidFill>
              <a:srgbClr val="A5B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dirty="0"/>
            </a:p>
          </p:txBody>
        </p:sp>
        <p:sp>
          <p:nvSpPr>
            <p:cNvPr id="149" name="Rechteck 148">
              <a:extLst>
                <a:ext uri="{FF2B5EF4-FFF2-40B4-BE49-F238E27FC236}">
                  <a16:creationId xmlns:a16="http://schemas.microsoft.com/office/drawing/2014/main" id="{BC17C589-D3DC-4F54-B129-3FBF8741D6A3}"/>
                </a:ext>
              </a:extLst>
            </p:cNvPr>
            <p:cNvSpPr/>
            <p:nvPr/>
          </p:nvSpPr>
          <p:spPr>
            <a:xfrm>
              <a:off x="3120317" y="2431397"/>
              <a:ext cx="108012" cy="108012"/>
            </a:xfrm>
            <a:prstGeom prst="rect">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dirty="0"/>
            </a:p>
          </p:txBody>
        </p:sp>
        <p:sp>
          <p:nvSpPr>
            <p:cNvPr id="150" name="Rechteck 149">
              <a:extLst>
                <a:ext uri="{FF2B5EF4-FFF2-40B4-BE49-F238E27FC236}">
                  <a16:creationId xmlns:a16="http://schemas.microsoft.com/office/drawing/2014/main" id="{EC1A334A-3E9A-403B-A9B6-55C63E1249B8}"/>
                </a:ext>
              </a:extLst>
            </p:cNvPr>
            <p:cNvSpPr/>
            <p:nvPr/>
          </p:nvSpPr>
          <p:spPr>
            <a:xfrm>
              <a:off x="3816505" y="2431397"/>
              <a:ext cx="108012" cy="108012"/>
            </a:xfrm>
            <a:prstGeom prst="rect">
              <a:avLst/>
            </a:prstGeom>
            <a:solidFill>
              <a:srgbClr val="28828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dirty="0"/>
            </a:p>
          </p:txBody>
        </p:sp>
        <p:sp>
          <p:nvSpPr>
            <p:cNvPr id="151" name="Rechteck 150">
              <a:extLst>
                <a:ext uri="{FF2B5EF4-FFF2-40B4-BE49-F238E27FC236}">
                  <a16:creationId xmlns:a16="http://schemas.microsoft.com/office/drawing/2014/main" id="{53B45231-2367-4461-B157-22BEB29B5AB8}"/>
                </a:ext>
              </a:extLst>
            </p:cNvPr>
            <p:cNvSpPr/>
            <p:nvPr/>
          </p:nvSpPr>
          <p:spPr>
            <a:xfrm>
              <a:off x="1782400" y="2431397"/>
              <a:ext cx="108012" cy="108012"/>
            </a:xfrm>
            <a:prstGeom prst="rect">
              <a:avLst/>
            </a:prstGeom>
            <a:solidFill>
              <a:srgbClr val="A5BB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dirty="0"/>
            </a:p>
          </p:txBody>
        </p:sp>
      </p:grpSp>
      <p:sp>
        <p:nvSpPr>
          <p:cNvPr id="114" name="Bogen 113">
            <a:extLst>
              <a:ext uri="{FF2B5EF4-FFF2-40B4-BE49-F238E27FC236}">
                <a16:creationId xmlns:a16="http://schemas.microsoft.com/office/drawing/2014/main" id="{BF66AC1B-C541-4E7F-A6C1-409255E301D0}"/>
              </a:ext>
            </a:extLst>
          </p:cNvPr>
          <p:cNvSpPr/>
          <p:nvPr/>
        </p:nvSpPr>
        <p:spPr>
          <a:xfrm rot="7249707">
            <a:off x="2214369" y="2503764"/>
            <a:ext cx="305154" cy="529279"/>
          </a:xfrm>
          <a:prstGeom prst="arc">
            <a:avLst>
              <a:gd name="adj1" fmla="val 16470329"/>
              <a:gd name="adj2" fmla="val 5088489"/>
            </a:avLst>
          </a:prstGeom>
          <a:ln w="12700">
            <a:solidFill>
              <a:srgbClr val="28828B"/>
            </a:solidFill>
            <a:headEnd type="triangl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dirty="0"/>
          </a:p>
        </p:txBody>
      </p:sp>
      <p:sp>
        <p:nvSpPr>
          <p:cNvPr id="115" name="Rechteck 114">
            <a:extLst>
              <a:ext uri="{FF2B5EF4-FFF2-40B4-BE49-F238E27FC236}">
                <a16:creationId xmlns:a16="http://schemas.microsoft.com/office/drawing/2014/main" id="{03E94FAE-0E7A-4ECA-9303-DB40D984F402}"/>
              </a:ext>
            </a:extLst>
          </p:cNvPr>
          <p:cNvSpPr/>
          <p:nvPr/>
        </p:nvSpPr>
        <p:spPr>
          <a:xfrm>
            <a:off x="8276514" y="1342568"/>
            <a:ext cx="2835231" cy="286232"/>
          </a:xfrm>
          <a:prstGeom prst="rect">
            <a:avLst/>
          </a:prstGeom>
          <a:ln>
            <a:noFill/>
          </a:ln>
        </p:spPr>
        <p:txBody>
          <a:bodyPr wrap="square" lIns="36000" rIns="36000">
            <a:spAutoFit/>
          </a:bodyPr>
          <a:lstStyle/>
          <a:p>
            <a:pPr algn="ctr" defTabSz="933450">
              <a:lnSpc>
                <a:spcPct val="90000"/>
              </a:lnSpc>
              <a:spcAft>
                <a:spcPct val="35000"/>
              </a:spcAft>
            </a:pPr>
            <a:r>
              <a:rPr lang="it-CH" sz="1400" dirty="0">
                <a:solidFill>
                  <a:schemeClr val="bg1">
                    <a:lumMod val="50000"/>
                  </a:schemeClr>
                </a:solidFill>
                <a:latin typeface="HelveticaNeueLT Com 55 Roman" pitchFamily="34" charset="0"/>
              </a:rPr>
              <a:t>Credito o ipoteca in bianco WIR</a:t>
            </a:r>
            <a:endParaRPr lang="it-CH" sz="1400" dirty="0">
              <a:solidFill>
                <a:schemeClr val="bg1">
                  <a:lumMod val="50000"/>
                </a:schemeClr>
              </a:solidFill>
              <a:latin typeface="HelveticaNeueLT Com 55 Lt"/>
            </a:endParaRPr>
          </a:p>
        </p:txBody>
      </p:sp>
      <p:grpSp>
        <p:nvGrpSpPr>
          <p:cNvPr id="116" name="Gruppieren 115">
            <a:extLst>
              <a:ext uri="{FF2B5EF4-FFF2-40B4-BE49-F238E27FC236}">
                <a16:creationId xmlns:a16="http://schemas.microsoft.com/office/drawing/2014/main" id="{3DD73A2B-D60F-4986-8999-40903B434DA8}"/>
              </a:ext>
            </a:extLst>
          </p:cNvPr>
          <p:cNvGrpSpPr/>
          <p:nvPr/>
        </p:nvGrpSpPr>
        <p:grpSpPr>
          <a:xfrm>
            <a:off x="1042157" y="3614240"/>
            <a:ext cx="3109625" cy="2370898"/>
            <a:chOff x="1259632" y="2808000"/>
            <a:chExt cx="1927175" cy="1799722"/>
          </a:xfrm>
        </p:grpSpPr>
        <p:sp>
          <p:nvSpPr>
            <p:cNvPr id="145" name="Textfeld 1">
              <a:extLst>
                <a:ext uri="{FF2B5EF4-FFF2-40B4-BE49-F238E27FC236}">
                  <a16:creationId xmlns:a16="http://schemas.microsoft.com/office/drawing/2014/main" id="{E5A1A5FC-F61E-4412-9A30-E3CCAA312664}"/>
                </a:ext>
              </a:extLst>
            </p:cNvPr>
            <p:cNvSpPr txBox="1"/>
            <p:nvPr/>
          </p:nvSpPr>
          <p:spPr>
            <a:xfrm>
              <a:off x="1286041" y="3867894"/>
              <a:ext cx="1900766" cy="7398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lvl="0" indent="-171450" defTabSz="933450">
                <a:lnSpc>
                  <a:spcPct val="90000"/>
                </a:lnSpc>
                <a:spcAft>
                  <a:spcPts val="50"/>
                </a:spcAft>
                <a:buFont typeface="Arial" panose="020B0604020202020204" pitchFamily="34" charset="0"/>
                <a:buChar char="•"/>
              </a:pPr>
              <a:r>
                <a:rPr lang="it-CH" sz="1200" dirty="0">
                  <a:solidFill>
                    <a:srgbClr val="28828B"/>
                  </a:solidFill>
                  <a:latin typeface="+mj-lt"/>
                </a:rPr>
                <a:t>Credito immediato di 10 000 CHW</a:t>
              </a:r>
            </a:p>
            <a:p>
              <a:pPr marL="171450" lvl="0" indent="-171450" defTabSz="933450">
                <a:lnSpc>
                  <a:spcPct val="90000"/>
                </a:lnSpc>
                <a:spcAft>
                  <a:spcPts val="50"/>
                </a:spcAft>
                <a:buFont typeface="Arial" panose="020B0604020202020204" pitchFamily="34" charset="0"/>
                <a:buChar char="•"/>
              </a:pPr>
              <a:r>
                <a:rPr lang="it-CH" sz="1200" dirty="0">
                  <a:solidFill>
                    <a:srgbClr val="28828B"/>
                  </a:solidFill>
                  <a:latin typeface="+mj-lt"/>
                </a:rPr>
                <a:t>In bianco al 0% d’interesse p.a.</a:t>
              </a:r>
            </a:p>
            <a:p>
              <a:pPr marL="171450" lvl="0" indent="-171450" defTabSz="933450">
                <a:lnSpc>
                  <a:spcPct val="90000"/>
                </a:lnSpc>
                <a:spcAft>
                  <a:spcPts val="50"/>
                </a:spcAft>
                <a:buFont typeface="Arial" panose="020B0604020202020204" pitchFamily="34" charset="0"/>
                <a:buChar char="•"/>
              </a:pPr>
              <a:r>
                <a:rPr lang="it-CH" sz="1200" dirty="0">
                  <a:solidFill>
                    <a:srgbClr val="28828B"/>
                  </a:solidFill>
                  <a:latin typeface="+mj-lt"/>
                </a:rPr>
                <a:t>Rapido e non burocratico</a:t>
              </a:r>
            </a:p>
            <a:p>
              <a:pPr marL="171450" lvl="0" indent="-171450" defTabSz="933450">
                <a:lnSpc>
                  <a:spcPct val="90000"/>
                </a:lnSpc>
                <a:spcAft>
                  <a:spcPts val="50"/>
                </a:spcAft>
                <a:buFont typeface="Arial" panose="020B0604020202020204" pitchFamily="34" charset="0"/>
                <a:buChar char="•"/>
              </a:pPr>
              <a:r>
                <a:rPr lang="it-CH" sz="1200" dirty="0">
                  <a:solidFill>
                    <a:srgbClr val="28828B"/>
                  </a:solidFill>
                  <a:latin typeface="+mj-lt"/>
                </a:rPr>
                <a:t>Nessuna tassa, nessuna commissione</a:t>
              </a:r>
            </a:p>
            <a:p>
              <a:pPr marL="171450" lvl="0" indent="-171450" defTabSz="933450">
                <a:lnSpc>
                  <a:spcPct val="90000"/>
                </a:lnSpc>
                <a:spcAft>
                  <a:spcPts val="50"/>
                </a:spcAft>
                <a:buFont typeface="Arial" panose="020B0604020202020204" pitchFamily="34" charset="0"/>
                <a:buChar char="•"/>
              </a:pPr>
              <a:r>
                <a:rPr lang="it-CH" sz="1200" dirty="0">
                  <a:solidFill>
                    <a:srgbClr val="28828B"/>
                  </a:solidFill>
                  <a:latin typeface="+mj-lt"/>
                </a:rPr>
                <a:t>Nessun ammortamento fisso</a:t>
              </a:r>
            </a:p>
          </p:txBody>
        </p:sp>
        <p:sp>
          <p:nvSpPr>
            <p:cNvPr id="146" name="Textfeld 1">
              <a:extLst>
                <a:ext uri="{FF2B5EF4-FFF2-40B4-BE49-F238E27FC236}">
                  <a16:creationId xmlns:a16="http://schemas.microsoft.com/office/drawing/2014/main" id="{A379999D-EA8D-4B4D-B577-9E1CB905199A}"/>
                </a:ext>
              </a:extLst>
            </p:cNvPr>
            <p:cNvSpPr txBox="1"/>
            <p:nvPr/>
          </p:nvSpPr>
          <p:spPr>
            <a:xfrm>
              <a:off x="1259632" y="2808000"/>
              <a:ext cx="1807200" cy="57472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933450">
                <a:lnSpc>
                  <a:spcPct val="90000"/>
                </a:lnSpc>
                <a:spcAft>
                  <a:spcPts val="0"/>
                </a:spcAft>
              </a:pPr>
              <a:r>
                <a:rPr lang="it-CH" sz="1200" b="1" dirty="0">
                  <a:solidFill>
                    <a:schemeClr val="bg1">
                      <a:lumMod val="50000"/>
                    </a:schemeClr>
                  </a:solidFill>
                  <a:latin typeface="+mj-lt"/>
                </a:rPr>
                <a:t>Aumento della liquidità dell’azienda</a:t>
              </a:r>
            </a:p>
            <a:p>
              <a:pPr lvl="0" defTabSz="933450">
                <a:lnSpc>
                  <a:spcPct val="90000"/>
                </a:lnSpc>
                <a:spcAft>
                  <a:spcPts val="0"/>
                </a:spcAft>
              </a:pPr>
              <a:endParaRPr lang="it-CH" sz="1200" dirty="0">
                <a:solidFill>
                  <a:schemeClr val="bg1">
                    <a:lumMod val="50000"/>
                  </a:schemeClr>
                </a:solidFill>
                <a:latin typeface="+mj-lt"/>
              </a:endParaRPr>
            </a:p>
            <a:p>
              <a:pPr marL="171450" lvl="0" indent="-171450" defTabSz="933450">
                <a:lnSpc>
                  <a:spcPct val="90000"/>
                </a:lnSpc>
                <a:spcAft>
                  <a:spcPts val="0"/>
                </a:spcAft>
                <a:buFont typeface="Arial" panose="020B0604020202020204" pitchFamily="34" charset="0"/>
                <a:buChar char="•"/>
              </a:pPr>
              <a:r>
                <a:rPr lang="it-CH" sz="1200" dirty="0">
                  <a:solidFill>
                    <a:schemeClr val="bg1">
                      <a:lumMod val="50000"/>
                    </a:schemeClr>
                  </a:solidFill>
                  <a:latin typeface="+mj-lt"/>
                </a:rPr>
                <a:t>Il credito immediato WIR aumenta la vostra liquidità di 10 000 CHW. </a:t>
              </a:r>
            </a:p>
          </p:txBody>
        </p:sp>
      </p:grpSp>
      <p:grpSp>
        <p:nvGrpSpPr>
          <p:cNvPr id="117" name="Gruppieren 116">
            <a:extLst>
              <a:ext uri="{FF2B5EF4-FFF2-40B4-BE49-F238E27FC236}">
                <a16:creationId xmlns:a16="http://schemas.microsoft.com/office/drawing/2014/main" id="{B13D474F-77DF-4FB7-BDC7-6D966E5BE841}"/>
              </a:ext>
            </a:extLst>
          </p:cNvPr>
          <p:cNvGrpSpPr/>
          <p:nvPr/>
        </p:nvGrpSpPr>
        <p:grpSpPr>
          <a:xfrm>
            <a:off x="4686292" y="3614239"/>
            <a:ext cx="2932052" cy="2661092"/>
            <a:chOff x="1259632" y="2813576"/>
            <a:chExt cx="1831083" cy="2020006"/>
          </a:xfrm>
        </p:grpSpPr>
        <p:sp>
          <p:nvSpPr>
            <p:cNvPr id="141" name="Textfeld 1">
              <a:extLst>
                <a:ext uri="{FF2B5EF4-FFF2-40B4-BE49-F238E27FC236}">
                  <a16:creationId xmlns:a16="http://schemas.microsoft.com/office/drawing/2014/main" id="{F1516466-6083-46D8-84A3-E3FCBFF8F914}"/>
                </a:ext>
              </a:extLst>
            </p:cNvPr>
            <p:cNvSpPr txBox="1"/>
            <p:nvPr/>
          </p:nvSpPr>
          <p:spPr>
            <a:xfrm>
              <a:off x="1259632" y="3851169"/>
              <a:ext cx="1831083" cy="982413"/>
            </a:xfrm>
            <a:prstGeom prst="rect">
              <a:avLst/>
            </a:prstGeom>
            <a:noFill/>
          </p:spPr>
          <p:txBody>
            <a:bodyPr wrap="square" rtlCol="0">
              <a:spAutoFit/>
            </a:bodyPr>
            <a:lstStyle>
              <a:defPPr>
                <a:defRPr lang="de-DE"/>
              </a:defPPr>
              <a:lvl1pPr marL="171450" lvl="0" indent="-171450" defTabSz="933450">
                <a:lnSpc>
                  <a:spcPct val="90000"/>
                </a:lnSpc>
                <a:spcAft>
                  <a:spcPts val="50"/>
                </a:spcAft>
                <a:buFont typeface="Arial" panose="020B0604020202020204" pitchFamily="34" charset="0"/>
                <a:buChar char="•"/>
                <a:defRPr sz="1200">
                  <a:solidFill>
                    <a:srgbClr val="28828B"/>
                  </a:solidFill>
                  <a:latin typeface="+mj-l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CH" dirty="0"/>
                <a:t>Il 50% dell’avere in WIR è pignorabile per un credito di liquidità in CHF</a:t>
              </a:r>
            </a:p>
            <a:p>
              <a:r>
                <a:rPr lang="it-CH" dirty="0"/>
                <a:t>3% d’interesse p.a.</a:t>
              </a:r>
            </a:p>
            <a:p>
              <a:r>
                <a:rPr lang="it-CH" sz="1200" dirty="0">
                  <a:solidFill>
                    <a:srgbClr val="28828B"/>
                  </a:solidFill>
                  <a:latin typeface="+mj-lt"/>
                </a:rPr>
                <a:t>Disponibilità </a:t>
              </a:r>
              <a:r>
                <a:rPr lang="it-CH" dirty="0"/>
                <a:t>di liquidità in CHF r</a:t>
              </a:r>
              <a:r>
                <a:rPr lang="it-CH" sz="1200" dirty="0">
                  <a:solidFill>
                    <a:srgbClr val="28828B"/>
                  </a:solidFill>
                  <a:latin typeface="+mj-lt"/>
                </a:rPr>
                <a:t>apida e non burocratica</a:t>
              </a:r>
            </a:p>
            <a:p>
              <a:r>
                <a:rPr lang="it-CH" dirty="0"/>
                <a:t>Ammortamento pianificabile sull’arco di 3 anni</a:t>
              </a:r>
            </a:p>
          </p:txBody>
        </p:sp>
        <p:sp>
          <p:nvSpPr>
            <p:cNvPr id="142" name="Textfeld 1">
              <a:extLst>
                <a:ext uri="{FF2B5EF4-FFF2-40B4-BE49-F238E27FC236}">
                  <a16:creationId xmlns:a16="http://schemas.microsoft.com/office/drawing/2014/main" id="{2B4CBCD4-2AD7-4DBB-9D7C-97969B3F0D83}"/>
                </a:ext>
              </a:extLst>
            </p:cNvPr>
            <p:cNvSpPr txBox="1"/>
            <p:nvPr/>
          </p:nvSpPr>
          <p:spPr>
            <a:xfrm>
              <a:off x="1259632" y="2813576"/>
              <a:ext cx="1807200" cy="9532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933450">
                <a:lnSpc>
                  <a:spcPct val="90000"/>
                </a:lnSpc>
                <a:spcAft>
                  <a:spcPts val="0"/>
                </a:spcAft>
              </a:pPr>
              <a:r>
                <a:rPr lang="it-CH" sz="1200" b="1" dirty="0">
                  <a:solidFill>
                    <a:schemeClr val="bg1">
                      <a:lumMod val="50000"/>
                    </a:schemeClr>
                  </a:solidFill>
                  <a:latin typeface="+mj-lt"/>
                </a:rPr>
                <a:t>Pignoramento dei miei WIR in cambio di CHF</a:t>
              </a:r>
            </a:p>
            <a:p>
              <a:pPr lvl="0" defTabSz="933450">
                <a:lnSpc>
                  <a:spcPct val="90000"/>
                </a:lnSpc>
                <a:spcAft>
                  <a:spcPts val="0"/>
                </a:spcAft>
              </a:pPr>
              <a:endParaRPr lang="it-CH" sz="1200" b="1" dirty="0">
                <a:solidFill>
                  <a:schemeClr val="bg1">
                    <a:lumMod val="50000"/>
                  </a:schemeClr>
                </a:solidFill>
                <a:latin typeface="+mj-lt"/>
              </a:endParaRPr>
            </a:p>
            <a:p>
              <a:pPr marL="171450" lvl="0" indent="-171450" defTabSz="933450">
                <a:lnSpc>
                  <a:spcPct val="90000"/>
                </a:lnSpc>
                <a:spcAft>
                  <a:spcPts val="0"/>
                </a:spcAft>
                <a:buFont typeface="Arial" panose="020B0604020202020204" pitchFamily="34" charset="0"/>
                <a:buChar char="•"/>
              </a:pPr>
              <a:r>
                <a:rPr lang="it-CH" sz="1200" dirty="0">
                  <a:solidFill>
                    <a:schemeClr val="bg1">
                      <a:lumMod val="50000"/>
                    </a:schemeClr>
                  </a:solidFill>
                  <a:latin typeface="+mj-lt"/>
                </a:rPr>
                <a:t>Il credito di liquidità WIR/CHF accresce immediatamente la vostra liquidità in CHF. A fungere da garanzia è l’avere in WIR.</a:t>
              </a:r>
            </a:p>
          </p:txBody>
        </p:sp>
      </p:grpSp>
      <p:grpSp>
        <p:nvGrpSpPr>
          <p:cNvPr id="118" name="Gruppieren 117">
            <a:extLst>
              <a:ext uri="{FF2B5EF4-FFF2-40B4-BE49-F238E27FC236}">
                <a16:creationId xmlns:a16="http://schemas.microsoft.com/office/drawing/2014/main" id="{08D678ED-F8AE-4DB0-9408-580F62D52C3E}"/>
              </a:ext>
            </a:extLst>
          </p:cNvPr>
          <p:cNvGrpSpPr/>
          <p:nvPr/>
        </p:nvGrpSpPr>
        <p:grpSpPr>
          <a:xfrm>
            <a:off x="8264813" y="3614241"/>
            <a:ext cx="3015763" cy="2335091"/>
            <a:chOff x="1252420" y="2804824"/>
            <a:chExt cx="1858795" cy="1772541"/>
          </a:xfrm>
        </p:grpSpPr>
        <p:sp>
          <p:nvSpPr>
            <p:cNvPr id="137" name="Textfeld 1">
              <a:extLst>
                <a:ext uri="{FF2B5EF4-FFF2-40B4-BE49-F238E27FC236}">
                  <a16:creationId xmlns:a16="http://schemas.microsoft.com/office/drawing/2014/main" id="{DBF4B296-5DA8-460A-B742-A644A578AD8A}"/>
                </a:ext>
              </a:extLst>
            </p:cNvPr>
            <p:cNvSpPr txBox="1"/>
            <p:nvPr/>
          </p:nvSpPr>
          <p:spPr>
            <a:xfrm>
              <a:off x="1259632" y="3866741"/>
              <a:ext cx="1851583" cy="710624"/>
            </a:xfrm>
            <a:prstGeom prst="rect">
              <a:avLst/>
            </a:prstGeom>
            <a:noFill/>
          </p:spPr>
          <p:txBody>
            <a:bodyPr wrap="square" rtlCol="0">
              <a:spAutoFit/>
            </a:bodyPr>
            <a:lstStyle>
              <a:defPPr>
                <a:defRPr lang="de-DE"/>
              </a:defPPr>
              <a:lvl1pPr marL="171450" lvl="0" indent="-171450" defTabSz="933450">
                <a:lnSpc>
                  <a:spcPct val="90000"/>
                </a:lnSpc>
                <a:spcAft>
                  <a:spcPts val="50"/>
                </a:spcAft>
                <a:buFont typeface="Arial" panose="020B0604020202020204" pitchFamily="34" charset="0"/>
                <a:buChar char="•"/>
                <a:defRPr sz="1200">
                  <a:solidFill>
                    <a:srgbClr val="28828B"/>
                  </a:solidFill>
                  <a:latin typeface="+mj-lt"/>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CH" dirty="0"/>
                <a:t>Condizioni molto vantaggiose</a:t>
              </a:r>
            </a:p>
            <a:p>
              <a:r>
                <a:rPr lang="it-CH" dirty="0"/>
                <a:t>Ammortamento tramite le entrate in WIR. Ciò consente una differenziazione nella rete WIR per generare ricavi supplementari.</a:t>
              </a:r>
            </a:p>
          </p:txBody>
        </p:sp>
        <p:sp>
          <p:nvSpPr>
            <p:cNvPr id="138" name="Textfeld 1">
              <a:extLst>
                <a:ext uri="{FF2B5EF4-FFF2-40B4-BE49-F238E27FC236}">
                  <a16:creationId xmlns:a16="http://schemas.microsoft.com/office/drawing/2014/main" id="{AE260D7A-EEE8-4DB5-8132-8EF4B6480E68}"/>
                </a:ext>
              </a:extLst>
            </p:cNvPr>
            <p:cNvSpPr txBox="1"/>
            <p:nvPr/>
          </p:nvSpPr>
          <p:spPr>
            <a:xfrm>
              <a:off x="1252420" y="2804824"/>
              <a:ext cx="1807200" cy="8270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defTabSz="933450">
                <a:lnSpc>
                  <a:spcPct val="90000"/>
                </a:lnSpc>
                <a:spcAft>
                  <a:spcPts val="0"/>
                </a:spcAft>
              </a:pPr>
              <a:r>
                <a:rPr lang="it-CH" sz="1200" b="1" dirty="0">
                  <a:solidFill>
                    <a:schemeClr val="bg1">
                      <a:lumMod val="50000"/>
                    </a:schemeClr>
                  </a:solidFill>
                  <a:latin typeface="+mj-lt"/>
                </a:rPr>
                <a:t>Indebitamento in WIR per poter accettare più WIR in futuro</a:t>
              </a:r>
            </a:p>
            <a:p>
              <a:pPr lvl="0" defTabSz="933450">
                <a:lnSpc>
                  <a:spcPct val="90000"/>
                </a:lnSpc>
                <a:spcAft>
                  <a:spcPts val="0"/>
                </a:spcAft>
              </a:pPr>
              <a:endParaRPr lang="it-CH" sz="1200" dirty="0">
                <a:solidFill>
                  <a:schemeClr val="bg1">
                    <a:lumMod val="50000"/>
                  </a:schemeClr>
                </a:solidFill>
                <a:latin typeface="+mj-lt"/>
              </a:endParaRPr>
            </a:p>
            <a:p>
              <a:pPr marL="171450" lvl="0" indent="-171450" defTabSz="933450">
                <a:lnSpc>
                  <a:spcPct val="90000"/>
                </a:lnSpc>
                <a:spcAft>
                  <a:spcPts val="0"/>
                </a:spcAft>
                <a:buFont typeface="Arial" panose="020B0604020202020204" pitchFamily="34" charset="0"/>
                <a:buChar char="•"/>
              </a:pPr>
              <a:r>
                <a:rPr lang="it-CH" sz="1200" dirty="0">
                  <a:solidFill>
                    <a:schemeClr val="bg1">
                      <a:lumMod val="50000"/>
                    </a:schemeClr>
                  </a:solidFill>
                  <a:latin typeface="+mj-lt"/>
                </a:rPr>
                <a:t>Accensione di un credito in WIR a condizioni vantaggiose. Aumenta così la possibilità di accettare WIR.</a:t>
              </a:r>
            </a:p>
          </p:txBody>
        </p:sp>
      </p:grpSp>
      <p:sp>
        <p:nvSpPr>
          <p:cNvPr id="119" name="Bogen 118">
            <a:extLst>
              <a:ext uri="{FF2B5EF4-FFF2-40B4-BE49-F238E27FC236}">
                <a16:creationId xmlns:a16="http://schemas.microsoft.com/office/drawing/2014/main" id="{66FC6A86-A01E-412E-818D-E91130527AB3}"/>
              </a:ext>
            </a:extLst>
          </p:cNvPr>
          <p:cNvSpPr/>
          <p:nvPr/>
        </p:nvSpPr>
        <p:spPr>
          <a:xfrm rot="3741430">
            <a:off x="6015394" y="2049770"/>
            <a:ext cx="221923" cy="613394"/>
          </a:xfrm>
          <a:prstGeom prst="arc">
            <a:avLst>
              <a:gd name="adj1" fmla="val 17123239"/>
              <a:gd name="adj2" fmla="val 4727621"/>
            </a:avLst>
          </a:prstGeom>
          <a:ln w="12700">
            <a:solidFill>
              <a:srgbClr val="28828B"/>
            </a:solidFill>
            <a:headEnd type="triangl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dirty="0"/>
          </a:p>
        </p:txBody>
      </p:sp>
      <p:cxnSp>
        <p:nvCxnSpPr>
          <p:cNvPr id="120" name="Gerade Verbindung 13">
            <a:extLst>
              <a:ext uri="{FF2B5EF4-FFF2-40B4-BE49-F238E27FC236}">
                <a16:creationId xmlns:a16="http://schemas.microsoft.com/office/drawing/2014/main" id="{A9E9874D-6DA0-4195-8FD6-8C8C94DBACB9}"/>
              </a:ext>
            </a:extLst>
          </p:cNvPr>
          <p:cNvCxnSpPr>
            <a:cxnSpLocks/>
          </p:cNvCxnSpPr>
          <p:nvPr/>
        </p:nvCxnSpPr>
        <p:spPr>
          <a:xfrm flipV="1">
            <a:off x="1042157" y="2618310"/>
            <a:ext cx="2904689" cy="0"/>
          </a:xfrm>
          <a:prstGeom prst="line">
            <a:avLst/>
          </a:prstGeom>
          <a:ln w="12700">
            <a:solidFill>
              <a:srgbClr val="62889D"/>
            </a:solidFill>
            <a:tailEnd type="none" w="lg" len="med"/>
          </a:ln>
        </p:spPr>
        <p:style>
          <a:lnRef idx="1">
            <a:schemeClr val="accent1"/>
          </a:lnRef>
          <a:fillRef idx="0">
            <a:schemeClr val="accent1"/>
          </a:fillRef>
          <a:effectRef idx="0">
            <a:schemeClr val="accent1"/>
          </a:effectRef>
          <a:fontRef idx="minor">
            <a:schemeClr val="tx1"/>
          </a:fontRef>
        </p:style>
      </p:cxnSp>
      <p:sp>
        <p:nvSpPr>
          <p:cNvPr id="121" name="Rechteck 120">
            <a:extLst>
              <a:ext uri="{FF2B5EF4-FFF2-40B4-BE49-F238E27FC236}">
                <a16:creationId xmlns:a16="http://schemas.microsoft.com/office/drawing/2014/main" id="{AEBFD3A4-1750-48B5-962D-54DC33DE3392}"/>
              </a:ext>
            </a:extLst>
          </p:cNvPr>
          <p:cNvSpPr/>
          <p:nvPr/>
        </p:nvSpPr>
        <p:spPr>
          <a:xfrm>
            <a:off x="4699932" y="1364693"/>
            <a:ext cx="2880170" cy="480131"/>
          </a:xfrm>
          <a:prstGeom prst="rect">
            <a:avLst/>
          </a:prstGeom>
          <a:ln>
            <a:noFill/>
          </a:ln>
        </p:spPr>
        <p:txBody>
          <a:bodyPr wrap="square">
            <a:spAutoFit/>
          </a:bodyPr>
          <a:lstStyle/>
          <a:p>
            <a:pPr algn="ctr" defTabSz="933450">
              <a:lnSpc>
                <a:spcPct val="90000"/>
              </a:lnSpc>
              <a:spcAft>
                <a:spcPct val="35000"/>
              </a:spcAft>
            </a:pPr>
            <a:r>
              <a:rPr lang="it-CH" sz="1400" dirty="0">
                <a:solidFill>
                  <a:schemeClr val="bg1">
                    <a:lumMod val="50000"/>
                  </a:schemeClr>
                </a:solidFill>
                <a:latin typeface="HelveticaNeueLT Com 55 Lt"/>
              </a:rPr>
              <a:t>Credito di liquidità WIR/CHF</a:t>
            </a:r>
            <a:br>
              <a:rPr lang="it-CH" sz="1400" dirty="0">
                <a:solidFill>
                  <a:schemeClr val="bg1">
                    <a:lumMod val="50000"/>
                  </a:schemeClr>
                </a:solidFill>
                <a:latin typeface="HelveticaNeueLT Com 55 Roman" pitchFamily="34" charset="0"/>
              </a:rPr>
            </a:br>
            <a:endParaRPr lang="it-CH" sz="1400" b="1" dirty="0">
              <a:solidFill>
                <a:schemeClr val="bg1">
                  <a:lumMod val="50000"/>
                </a:schemeClr>
              </a:solidFill>
              <a:latin typeface="HelveticaNeueLT Com 55 Lt"/>
            </a:endParaRPr>
          </a:p>
        </p:txBody>
      </p:sp>
      <p:sp>
        <p:nvSpPr>
          <p:cNvPr id="122" name="Rechteck 121">
            <a:extLst>
              <a:ext uri="{FF2B5EF4-FFF2-40B4-BE49-F238E27FC236}">
                <a16:creationId xmlns:a16="http://schemas.microsoft.com/office/drawing/2014/main" id="{1F4AFEB3-ED6A-4C60-91F3-8B41B436E2AD}"/>
              </a:ext>
            </a:extLst>
          </p:cNvPr>
          <p:cNvSpPr/>
          <p:nvPr/>
        </p:nvSpPr>
        <p:spPr>
          <a:xfrm>
            <a:off x="1059421" y="1340768"/>
            <a:ext cx="2898774" cy="286231"/>
          </a:xfrm>
          <a:prstGeom prst="rect">
            <a:avLst/>
          </a:prstGeom>
          <a:ln>
            <a:noFill/>
          </a:ln>
        </p:spPr>
        <p:txBody>
          <a:bodyPr wrap="square">
            <a:spAutoFit/>
          </a:bodyPr>
          <a:lstStyle/>
          <a:p>
            <a:pPr algn="ctr" defTabSz="933450">
              <a:lnSpc>
                <a:spcPct val="90000"/>
              </a:lnSpc>
              <a:spcAft>
                <a:spcPct val="35000"/>
              </a:spcAft>
            </a:pPr>
            <a:r>
              <a:rPr lang="it-CH" sz="1400" dirty="0">
                <a:solidFill>
                  <a:schemeClr val="bg1">
                    <a:lumMod val="50000"/>
                  </a:schemeClr>
                </a:solidFill>
                <a:latin typeface="HelveticaNeueLT Com 55 Lt"/>
              </a:rPr>
              <a:t>Credito immediato WIR</a:t>
            </a:r>
            <a:endParaRPr lang="it-CH" sz="1400" b="1" dirty="0">
              <a:solidFill>
                <a:schemeClr val="bg1">
                  <a:lumMod val="50000"/>
                </a:schemeClr>
              </a:solidFill>
              <a:latin typeface="HelveticaNeueLT Com 55 Lt"/>
            </a:endParaRPr>
          </a:p>
        </p:txBody>
      </p:sp>
      <p:sp>
        <p:nvSpPr>
          <p:cNvPr id="123" name="Rechteck 122">
            <a:extLst>
              <a:ext uri="{FF2B5EF4-FFF2-40B4-BE49-F238E27FC236}">
                <a16:creationId xmlns:a16="http://schemas.microsoft.com/office/drawing/2014/main" id="{A759726C-042F-4D70-80BA-EE3DB942AF5F}"/>
              </a:ext>
            </a:extLst>
          </p:cNvPr>
          <p:cNvSpPr/>
          <p:nvPr/>
        </p:nvSpPr>
        <p:spPr>
          <a:xfrm>
            <a:off x="5018525" y="2164174"/>
            <a:ext cx="864780" cy="225256"/>
          </a:xfrm>
          <a:prstGeom prst="rect">
            <a:avLst/>
          </a:prstGeom>
          <a:solidFill>
            <a:srgbClr val="A5BB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it-CH" sz="700" dirty="0">
                <a:solidFill>
                  <a:schemeClr val="bg1"/>
                </a:solidFill>
                <a:latin typeface="HelveticaNeueLT Com 55 Roman" panose="020B0604020202020204" pitchFamily="34" charset="0"/>
              </a:rPr>
              <a:t>10 000</a:t>
            </a:r>
          </a:p>
        </p:txBody>
      </p:sp>
      <p:sp>
        <p:nvSpPr>
          <p:cNvPr id="124" name="Textfeld 123">
            <a:extLst>
              <a:ext uri="{FF2B5EF4-FFF2-40B4-BE49-F238E27FC236}">
                <a16:creationId xmlns:a16="http://schemas.microsoft.com/office/drawing/2014/main" id="{95E36AF1-AC4C-44F1-9022-4219FD64B6E4}"/>
              </a:ext>
            </a:extLst>
          </p:cNvPr>
          <p:cNvSpPr txBox="1"/>
          <p:nvPr/>
        </p:nvSpPr>
        <p:spPr>
          <a:xfrm rot="16200000">
            <a:off x="-156234" y="2437667"/>
            <a:ext cx="1612639" cy="307777"/>
          </a:xfrm>
          <a:prstGeom prst="rect">
            <a:avLst/>
          </a:prstGeom>
          <a:noFill/>
        </p:spPr>
        <p:txBody>
          <a:bodyPr wrap="square" rtlCol="0">
            <a:spAutoFit/>
          </a:bodyPr>
          <a:lstStyle/>
          <a:p>
            <a:pPr algn="ctr"/>
            <a:r>
              <a:rPr lang="it-CH" sz="1400" dirty="0">
                <a:solidFill>
                  <a:schemeClr val="bg1">
                    <a:lumMod val="50000"/>
                  </a:schemeClr>
                </a:solidFill>
                <a:latin typeface="HelveticaNeueLT Com 45 Lt" panose="020B0403020202020204" pitchFamily="34" charset="0"/>
              </a:rPr>
              <a:t>Liquidità</a:t>
            </a:r>
          </a:p>
        </p:txBody>
      </p:sp>
      <p:sp>
        <p:nvSpPr>
          <p:cNvPr id="125" name="Textfeld 124">
            <a:extLst>
              <a:ext uri="{FF2B5EF4-FFF2-40B4-BE49-F238E27FC236}">
                <a16:creationId xmlns:a16="http://schemas.microsoft.com/office/drawing/2014/main" id="{4D63E945-4A3B-4286-9E28-D9754B413DD5}"/>
              </a:ext>
            </a:extLst>
          </p:cNvPr>
          <p:cNvSpPr txBox="1"/>
          <p:nvPr/>
        </p:nvSpPr>
        <p:spPr>
          <a:xfrm rot="16200000">
            <a:off x="29350" y="4041384"/>
            <a:ext cx="1251034" cy="307777"/>
          </a:xfrm>
          <a:prstGeom prst="rect">
            <a:avLst/>
          </a:prstGeom>
          <a:noFill/>
        </p:spPr>
        <p:txBody>
          <a:bodyPr wrap="square" rtlCol="0">
            <a:spAutoFit/>
          </a:bodyPr>
          <a:lstStyle>
            <a:defPPr>
              <a:defRPr lang="de-CH"/>
            </a:defPPr>
            <a:lvl1pPr algn="ctr">
              <a:defRPr sz="1050">
                <a:solidFill>
                  <a:schemeClr val="bg1">
                    <a:lumMod val="50000"/>
                  </a:schemeClr>
                </a:solidFill>
                <a:latin typeface="HelveticaNeueLT Com 45 Lt" panose="020B0403020202020204" pitchFamily="34" charset="0"/>
              </a:defRPr>
            </a:lvl1pPr>
          </a:lstStyle>
          <a:p>
            <a:r>
              <a:rPr lang="it-CH" sz="1400" dirty="0"/>
              <a:t>Bisogno</a:t>
            </a:r>
          </a:p>
        </p:txBody>
      </p:sp>
      <p:sp>
        <p:nvSpPr>
          <p:cNvPr id="126" name="Textfeld 125">
            <a:extLst>
              <a:ext uri="{FF2B5EF4-FFF2-40B4-BE49-F238E27FC236}">
                <a16:creationId xmlns:a16="http://schemas.microsoft.com/office/drawing/2014/main" id="{1C54132E-CC4F-4018-AF3F-404EEE29CA40}"/>
              </a:ext>
            </a:extLst>
          </p:cNvPr>
          <p:cNvSpPr txBox="1"/>
          <p:nvPr/>
        </p:nvSpPr>
        <p:spPr>
          <a:xfrm rot="16200000">
            <a:off x="53728" y="5370503"/>
            <a:ext cx="1202274" cy="307777"/>
          </a:xfrm>
          <a:prstGeom prst="rect">
            <a:avLst/>
          </a:prstGeom>
          <a:noFill/>
        </p:spPr>
        <p:txBody>
          <a:bodyPr wrap="square" rtlCol="0">
            <a:spAutoFit/>
          </a:bodyPr>
          <a:lstStyle>
            <a:defPPr>
              <a:defRPr lang="de-CH"/>
            </a:defPPr>
            <a:lvl1pPr algn="ctr">
              <a:defRPr sz="1050">
                <a:solidFill>
                  <a:schemeClr val="bg1">
                    <a:lumMod val="50000"/>
                  </a:schemeClr>
                </a:solidFill>
                <a:latin typeface="HelveticaNeueLT Com 45 Lt" panose="020B0403020202020204" pitchFamily="34" charset="0"/>
              </a:defRPr>
            </a:lvl1pPr>
          </a:lstStyle>
          <a:p>
            <a:r>
              <a:rPr lang="it-CH" sz="1400" dirty="0"/>
              <a:t>Soluzione</a:t>
            </a:r>
          </a:p>
        </p:txBody>
      </p:sp>
      <p:sp>
        <p:nvSpPr>
          <p:cNvPr id="127" name="Bogen 126">
            <a:extLst>
              <a:ext uri="{FF2B5EF4-FFF2-40B4-BE49-F238E27FC236}">
                <a16:creationId xmlns:a16="http://schemas.microsoft.com/office/drawing/2014/main" id="{5D11C3D3-5919-43BD-B6D3-017441A565E9}"/>
              </a:ext>
            </a:extLst>
          </p:cNvPr>
          <p:cNvSpPr/>
          <p:nvPr/>
        </p:nvSpPr>
        <p:spPr>
          <a:xfrm rot="6378225">
            <a:off x="6070801" y="2350663"/>
            <a:ext cx="221923" cy="613394"/>
          </a:xfrm>
          <a:prstGeom prst="arc">
            <a:avLst>
              <a:gd name="adj1" fmla="val 17123239"/>
              <a:gd name="adj2" fmla="val 4727621"/>
            </a:avLst>
          </a:prstGeom>
          <a:ln w="12700">
            <a:solidFill>
              <a:srgbClr val="28828B"/>
            </a:solidFill>
            <a:headEnd type="triangl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dirty="0"/>
          </a:p>
        </p:txBody>
      </p:sp>
      <p:sp>
        <p:nvSpPr>
          <p:cNvPr id="128" name="Bogen 127">
            <a:extLst>
              <a:ext uri="{FF2B5EF4-FFF2-40B4-BE49-F238E27FC236}">
                <a16:creationId xmlns:a16="http://schemas.microsoft.com/office/drawing/2014/main" id="{594F270F-22F4-48BE-9F6C-D5D8E9802FB6}"/>
              </a:ext>
            </a:extLst>
          </p:cNvPr>
          <p:cNvSpPr/>
          <p:nvPr/>
        </p:nvSpPr>
        <p:spPr>
          <a:xfrm rot="3741430">
            <a:off x="9688443" y="2563565"/>
            <a:ext cx="221923" cy="613394"/>
          </a:xfrm>
          <a:prstGeom prst="arc">
            <a:avLst>
              <a:gd name="adj1" fmla="val 17123239"/>
              <a:gd name="adj2" fmla="val 4727621"/>
            </a:avLst>
          </a:prstGeom>
          <a:ln w="12700">
            <a:solidFill>
              <a:srgbClr val="28828B"/>
            </a:solidFill>
            <a:headEnd type="triangl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dirty="0"/>
          </a:p>
        </p:txBody>
      </p:sp>
      <p:sp>
        <p:nvSpPr>
          <p:cNvPr id="129" name="Bogen 128">
            <a:extLst>
              <a:ext uri="{FF2B5EF4-FFF2-40B4-BE49-F238E27FC236}">
                <a16:creationId xmlns:a16="http://schemas.microsoft.com/office/drawing/2014/main" id="{3F98B0E5-2BE6-47F2-A0E3-51568908945D}"/>
              </a:ext>
            </a:extLst>
          </p:cNvPr>
          <p:cNvSpPr/>
          <p:nvPr/>
        </p:nvSpPr>
        <p:spPr>
          <a:xfrm rot="3741430">
            <a:off x="9650102" y="2000613"/>
            <a:ext cx="221923" cy="613394"/>
          </a:xfrm>
          <a:prstGeom prst="arc">
            <a:avLst>
              <a:gd name="adj1" fmla="val 17123239"/>
              <a:gd name="adj2" fmla="val 4727621"/>
            </a:avLst>
          </a:prstGeom>
          <a:ln w="12700">
            <a:solidFill>
              <a:srgbClr val="28828B"/>
            </a:solidFill>
            <a:headEnd type="triangle"/>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dirty="0"/>
          </a:p>
        </p:txBody>
      </p:sp>
      <p:cxnSp>
        <p:nvCxnSpPr>
          <p:cNvPr id="130" name="Gerade Verbindung 13">
            <a:extLst>
              <a:ext uri="{FF2B5EF4-FFF2-40B4-BE49-F238E27FC236}">
                <a16:creationId xmlns:a16="http://schemas.microsoft.com/office/drawing/2014/main" id="{49E02264-3EEB-4F35-AE75-846EF91238BE}"/>
              </a:ext>
            </a:extLst>
          </p:cNvPr>
          <p:cNvCxnSpPr>
            <a:cxnSpLocks/>
          </p:cNvCxnSpPr>
          <p:nvPr/>
        </p:nvCxnSpPr>
        <p:spPr>
          <a:xfrm flipV="1">
            <a:off x="4699933" y="2618310"/>
            <a:ext cx="2880168" cy="0"/>
          </a:xfrm>
          <a:prstGeom prst="line">
            <a:avLst/>
          </a:prstGeom>
          <a:ln w="12700">
            <a:solidFill>
              <a:srgbClr val="62889D"/>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1" name="Gerade Verbindung 13">
            <a:extLst>
              <a:ext uri="{FF2B5EF4-FFF2-40B4-BE49-F238E27FC236}">
                <a16:creationId xmlns:a16="http://schemas.microsoft.com/office/drawing/2014/main" id="{96FDA945-EF98-4140-B8E7-C9923D67171A}"/>
              </a:ext>
            </a:extLst>
          </p:cNvPr>
          <p:cNvCxnSpPr>
            <a:cxnSpLocks/>
          </p:cNvCxnSpPr>
          <p:nvPr/>
        </p:nvCxnSpPr>
        <p:spPr>
          <a:xfrm>
            <a:off x="8285926" y="2618310"/>
            <a:ext cx="2904847" cy="0"/>
          </a:xfrm>
          <a:prstGeom prst="line">
            <a:avLst/>
          </a:prstGeom>
          <a:ln w="12700">
            <a:solidFill>
              <a:srgbClr val="62889D"/>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2" name="Gerader Verbinder 131">
            <a:extLst>
              <a:ext uri="{FF2B5EF4-FFF2-40B4-BE49-F238E27FC236}">
                <a16:creationId xmlns:a16="http://schemas.microsoft.com/office/drawing/2014/main" id="{B8DE6398-E787-4259-B1BC-E679BFCA895E}"/>
              </a:ext>
            </a:extLst>
          </p:cNvPr>
          <p:cNvCxnSpPr/>
          <p:nvPr/>
        </p:nvCxnSpPr>
        <p:spPr>
          <a:xfrm>
            <a:off x="800622" y="1785236"/>
            <a:ext cx="0" cy="1623637"/>
          </a:xfrm>
          <a:prstGeom prst="line">
            <a:avLst/>
          </a:prstGeom>
          <a:ln w="15875">
            <a:solidFill>
              <a:srgbClr val="B2B2B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DF37D4ED-1172-45D4-B3F2-0E16B1F37061}"/>
              </a:ext>
            </a:extLst>
          </p:cNvPr>
          <p:cNvCxnSpPr>
            <a:cxnSpLocks/>
          </p:cNvCxnSpPr>
          <p:nvPr/>
        </p:nvCxnSpPr>
        <p:spPr>
          <a:xfrm>
            <a:off x="800622" y="3566151"/>
            <a:ext cx="0" cy="1254638"/>
          </a:xfrm>
          <a:prstGeom prst="line">
            <a:avLst/>
          </a:prstGeom>
          <a:ln w="15875">
            <a:solidFill>
              <a:srgbClr val="B2B2B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38881151-D412-4A61-819B-3883FCFC3E91}"/>
              </a:ext>
            </a:extLst>
          </p:cNvPr>
          <p:cNvCxnSpPr>
            <a:cxnSpLocks/>
          </p:cNvCxnSpPr>
          <p:nvPr/>
        </p:nvCxnSpPr>
        <p:spPr>
          <a:xfrm>
            <a:off x="800100" y="4964955"/>
            <a:ext cx="0" cy="1183890"/>
          </a:xfrm>
          <a:prstGeom prst="line">
            <a:avLst/>
          </a:prstGeom>
          <a:ln w="15875">
            <a:solidFill>
              <a:srgbClr val="B2B2B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BC45A59A-DA17-4422-9B0F-5C0F3E4BB793}"/>
              </a:ext>
            </a:extLst>
          </p:cNvPr>
          <p:cNvCxnSpPr/>
          <p:nvPr/>
        </p:nvCxnSpPr>
        <p:spPr>
          <a:xfrm>
            <a:off x="1042157" y="4869160"/>
            <a:ext cx="10148616"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4" name="Gerader Verbinder 63">
            <a:extLst>
              <a:ext uri="{FF2B5EF4-FFF2-40B4-BE49-F238E27FC236}">
                <a16:creationId xmlns:a16="http://schemas.microsoft.com/office/drawing/2014/main" id="{D7100A85-9E9E-4828-A7DD-FFDE0EEB12CD}"/>
              </a:ext>
            </a:extLst>
          </p:cNvPr>
          <p:cNvCxnSpPr/>
          <p:nvPr/>
        </p:nvCxnSpPr>
        <p:spPr>
          <a:xfrm>
            <a:off x="987944" y="3429000"/>
            <a:ext cx="10148616"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95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E1911-9B59-4C14-B47E-6C1CA9649968}"/>
              </a:ext>
            </a:extLst>
          </p:cNvPr>
          <p:cNvSpPr>
            <a:spLocks noGrp="1"/>
          </p:cNvSpPr>
          <p:nvPr>
            <p:ph type="title"/>
          </p:nvPr>
        </p:nvSpPr>
        <p:spPr/>
        <p:txBody>
          <a:bodyPr/>
          <a:lstStyle/>
          <a:p>
            <a:r>
              <a:rPr lang="it-CH" sz="2700" dirty="0"/>
              <a:t>Siamo a vostra disposizione per consigliarvi sulla gestione dei WIR</a:t>
            </a:r>
          </a:p>
        </p:txBody>
      </p:sp>
      <p:sp>
        <p:nvSpPr>
          <p:cNvPr id="6" name="Inhaltsplatzhalter 5">
            <a:extLst>
              <a:ext uri="{FF2B5EF4-FFF2-40B4-BE49-F238E27FC236}">
                <a16:creationId xmlns:a16="http://schemas.microsoft.com/office/drawing/2014/main" id="{3126C0FF-B23D-45CB-B1F5-46159DEA43A8}"/>
              </a:ext>
            </a:extLst>
          </p:cNvPr>
          <p:cNvSpPr>
            <a:spLocks noGrp="1"/>
          </p:cNvSpPr>
          <p:nvPr>
            <p:ph sz="quarter" idx="18"/>
          </p:nvPr>
        </p:nvSpPr>
        <p:spPr>
          <a:xfrm>
            <a:off x="1559496" y="1485288"/>
            <a:ext cx="4032448" cy="4968048"/>
          </a:xfrm>
        </p:spPr>
        <p:txBody>
          <a:bodyPr/>
          <a:lstStyle/>
          <a:p>
            <a:pPr>
              <a:buClr>
                <a:schemeClr val="bg1">
                  <a:lumMod val="50000"/>
                </a:schemeClr>
              </a:buClr>
            </a:pPr>
            <a:r>
              <a:rPr lang="it-CH" sz="1600" b="1" dirty="0"/>
              <a:t>Consulenza alla clientela</a:t>
            </a:r>
          </a:p>
          <a:p>
            <a:pPr lvl="1" indent="0">
              <a:buClr>
                <a:schemeClr val="bg1">
                  <a:lumMod val="50000"/>
                </a:schemeClr>
              </a:buClr>
              <a:buNone/>
            </a:pPr>
            <a:r>
              <a:rPr lang="it-CH" sz="1600" dirty="0"/>
              <a:t>Consulenza personale sulla gestione </a:t>
            </a:r>
            <a:br>
              <a:rPr lang="it-CH" sz="1600" dirty="0"/>
            </a:br>
            <a:r>
              <a:rPr lang="it-CH" sz="1600" dirty="0"/>
              <a:t>dei WIR</a:t>
            </a:r>
          </a:p>
          <a:p>
            <a:pPr marL="557213" lvl="1" indent="-285750">
              <a:buClr>
                <a:schemeClr val="bg1">
                  <a:lumMod val="50000"/>
                </a:schemeClr>
              </a:buClr>
            </a:pPr>
            <a:endParaRPr lang="it-CH" sz="1600" dirty="0"/>
          </a:p>
          <a:p>
            <a:pPr>
              <a:buClr>
                <a:schemeClr val="bg1">
                  <a:lumMod val="50000"/>
                </a:schemeClr>
              </a:buClr>
            </a:pPr>
            <a:endParaRPr lang="it-CH" sz="1600" dirty="0"/>
          </a:p>
          <a:p>
            <a:pPr>
              <a:buClr>
                <a:schemeClr val="bg1">
                  <a:lumMod val="50000"/>
                </a:schemeClr>
              </a:buClr>
            </a:pPr>
            <a:r>
              <a:rPr lang="it-CH" sz="1600" b="1" dirty="0" err="1"/>
              <a:t>WIRmarket</a:t>
            </a:r>
            <a:endParaRPr lang="it-CH" sz="1600" b="1" dirty="0"/>
          </a:p>
          <a:p>
            <a:pPr lvl="1" indent="0">
              <a:buClr>
                <a:schemeClr val="bg1">
                  <a:lumMod val="50000"/>
                </a:schemeClr>
              </a:buClr>
              <a:buNone/>
            </a:pPr>
            <a:r>
              <a:rPr lang="it-CH" sz="1600" dirty="0"/>
              <a:t>La piattaforma digitale dedicati al WIR</a:t>
            </a:r>
            <a:br>
              <a:rPr lang="it-CH" sz="1600" dirty="0"/>
            </a:br>
            <a:endParaRPr lang="it-CH" sz="1600" dirty="0"/>
          </a:p>
          <a:p>
            <a:pPr>
              <a:buClr>
                <a:schemeClr val="bg1">
                  <a:lumMod val="50000"/>
                </a:schemeClr>
              </a:buClr>
            </a:pPr>
            <a:endParaRPr lang="it-CH" sz="1600" dirty="0"/>
          </a:p>
          <a:p>
            <a:pPr>
              <a:buClr>
                <a:schemeClr val="bg1">
                  <a:lumMod val="50000"/>
                </a:schemeClr>
              </a:buClr>
            </a:pPr>
            <a:r>
              <a:rPr lang="it-CH" sz="1600" b="1" dirty="0" err="1"/>
              <a:t>WIRmatching</a:t>
            </a:r>
            <a:endParaRPr lang="it-CH" sz="1600" b="1" dirty="0"/>
          </a:p>
          <a:p>
            <a:pPr marL="557213" lvl="1" indent="-285750">
              <a:buClr>
                <a:schemeClr val="bg1">
                  <a:lumMod val="50000"/>
                </a:schemeClr>
              </a:buClr>
            </a:pPr>
            <a:r>
              <a:rPr lang="it-CH" sz="1600" dirty="0"/>
              <a:t>Vi aiutiamo a cercare partner WIR</a:t>
            </a:r>
          </a:p>
          <a:p>
            <a:pPr marL="557213" lvl="1" indent="-285750">
              <a:buClr>
                <a:schemeClr val="bg1">
                  <a:lumMod val="50000"/>
                </a:schemeClr>
              </a:buClr>
            </a:pPr>
            <a:r>
              <a:rPr lang="it-CH" sz="1600" dirty="0">
                <a:solidFill>
                  <a:schemeClr val="bg1">
                    <a:lumMod val="50000"/>
                  </a:schemeClr>
                </a:solidFill>
              </a:rPr>
              <a:t>www.wir.ch/match o</a:t>
            </a:r>
            <a:br>
              <a:rPr lang="it-CH" sz="1600" dirty="0">
                <a:solidFill>
                  <a:schemeClr val="bg1">
                    <a:lumMod val="50000"/>
                  </a:schemeClr>
                </a:solidFill>
              </a:rPr>
            </a:br>
            <a:r>
              <a:rPr lang="it-CH" sz="1600" dirty="0"/>
              <a:t>personalmente al telefono</a:t>
            </a:r>
          </a:p>
          <a:p>
            <a:pPr marL="285750" indent="-285750"/>
            <a:endParaRPr lang="it-CH" sz="1600" dirty="0"/>
          </a:p>
        </p:txBody>
      </p:sp>
      <p:sp>
        <p:nvSpPr>
          <p:cNvPr id="3" name="Textfeld 2">
            <a:extLst>
              <a:ext uri="{FF2B5EF4-FFF2-40B4-BE49-F238E27FC236}">
                <a16:creationId xmlns:a16="http://schemas.microsoft.com/office/drawing/2014/main" id="{64E5B129-3381-4E48-BBB4-37D47156F804}"/>
              </a:ext>
            </a:extLst>
          </p:cNvPr>
          <p:cNvSpPr txBox="1"/>
          <p:nvPr/>
        </p:nvSpPr>
        <p:spPr bwMode="auto">
          <a:xfrm>
            <a:off x="8904312" y="2132856"/>
            <a:ext cx="457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endParaRPr lang="it-CH" sz="1600" dirty="0">
              <a:solidFill>
                <a:schemeClr val="tx2"/>
              </a:solidFill>
              <a:latin typeface="+mj-lt"/>
            </a:endParaRPr>
          </a:p>
        </p:txBody>
      </p:sp>
      <p:sp>
        <p:nvSpPr>
          <p:cNvPr id="7" name="Inhaltsplatzhalter 5">
            <a:extLst>
              <a:ext uri="{FF2B5EF4-FFF2-40B4-BE49-F238E27FC236}">
                <a16:creationId xmlns:a16="http://schemas.microsoft.com/office/drawing/2014/main" id="{B05530F5-5F8E-40B1-B748-BEAF15C804B4}"/>
              </a:ext>
            </a:extLst>
          </p:cNvPr>
          <p:cNvSpPr txBox="1">
            <a:spLocks/>
          </p:cNvSpPr>
          <p:nvPr/>
        </p:nvSpPr>
        <p:spPr bwMode="auto">
          <a:xfrm>
            <a:off x="6600056" y="1480725"/>
            <a:ext cx="5217727" cy="496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buClr>
                <a:schemeClr val="bg1">
                  <a:lumMod val="50000"/>
                </a:schemeClr>
              </a:buClr>
            </a:pPr>
            <a:r>
              <a:rPr lang="it-CH" sz="1600" b="1" dirty="0"/>
              <a:t>Credito di liquidità WIR in cambio di CHF</a:t>
            </a:r>
          </a:p>
          <a:p>
            <a:pPr lvl="1" indent="0">
              <a:buClr>
                <a:schemeClr val="bg1">
                  <a:lumMod val="50000"/>
                </a:schemeClr>
              </a:buClr>
              <a:buNone/>
            </a:pPr>
            <a:r>
              <a:rPr lang="it-CH" sz="1600" dirty="0"/>
              <a:t>Per più flessibilità nel pianificare la liquidità</a:t>
            </a:r>
            <a:br>
              <a:rPr lang="it-CH" sz="1600" dirty="0"/>
            </a:br>
            <a:endParaRPr lang="it-CH" sz="1600" dirty="0"/>
          </a:p>
          <a:p>
            <a:pPr marL="557213" lvl="1" indent="-285750">
              <a:buClr>
                <a:schemeClr val="bg1">
                  <a:lumMod val="50000"/>
                </a:schemeClr>
              </a:buClr>
            </a:pPr>
            <a:endParaRPr lang="it-CH" sz="1600" dirty="0"/>
          </a:p>
          <a:p>
            <a:pPr>
              <a:buClr>
                <a:schemeClr val="bg1">
                  <a:lumMod val="50000"/>
                </a:schemeClr>
              </a:buClr>
            </a:pPr>
            <a:endParaRPr lang="it-CH" sz="1600" dirty="0"/>
          </a:p>
          <a:p>
            <a:pPr>
              <a:buClr>
                <a:schemeClr val="bg1">
                  <a:lumMod val="50000"/>
                </a:schemeClr>
              </a:buClr>
            </a:pPr>
            <a:r>
              <a:rPr lang="it-CH" sz="1600" b="1" dirty="0"/>
              <a:t>Partenariati</a:t>
            </a:r>
            <a:br>
              <a:rPr lang="it-CH" sz="1600" dirty="0"/>
            </a:br>
            <a:br>
              <a:rPr lang="it-CH" sz="1600" dirty="0"/>
            </a:br>
            <a:br>
              <a:rPr lang="it-CH" sz="1600" dirty="0"/>
            </a:br>
            <a:endParaRPr lang="it-CH" sz="1600" dirty="0"/>
          </a:p>
          <a:p>
            <a:pPr>
              <a:buClr>
                <a:schemeClr val="bg1">
                  <a:lumMod val="50000"/>
                </a:schemeClr>
              </a:buClr>
            </a:pPr>
            <a:endParaRPr lang="it-CH" sz="1600" dirty="0"/>
          </a:p>
          <a:p>
            <a:pPr>
              <a:buClr>
                <a:schemeClr val="bg1">
                  <a:lumMod val="50000"/>
                </a:schemeClr>
              </a:buClr>
            </a:pPr>
            <a:r>
              <a:rPr lang="it-CH" sz="1600" b="1" dirty="0"/>
              <a:t>Eventi riservati alla rete</a:t>
            </a:r>
          </a:p>
          <a:p>
            <a:pPr lvl="1" indent="0">
              <a:buClr>
                <a:schemeClr val="bg1">
                  <a:lumMod val="50000"/>
                </a:schemeClr>
              </a:buClr>
              <a:buNone/>
            </a:pPr>
            <a:r>
              <a:rPr lang="it-CH" sz="1600" dirty="0"/>
              <a:t>Entrate in contatto con altre PMI WIR di successo</a:t>
            </a:r>
          </a:p>
          <a:p>
            <a:pPr marL="285750" indent="-285750"/>
            <a:endParaRPr lang="it-CH" sz="1600" dirty="0"/>
          </a:p>
        </p:txBody>
      </p:sp>
      <p:sp>
        <p:nvSpPr>
          <p:cNvPr id="8" name="Google Shape;93;p13">
            <a:extLst>
              <a:ext uri="{FF2B5EF4-FFF2-40B4-BE49-F238E27FC236}">
                <a16:creationId xmlns:a16="http://schemas.microsoft.com/office/drawing/2014/main" id="{1677B965-8C80-4BA0-B31C-BA5DEB87ECA0}"/>
              </a:ext>
            </a:extLst>
          </p:cNvPr>
          <p:cNvSpPr/>
          <p:nvPr/>
        </p:nvSpPr>
        <p:spPr>
          <a:xfrm>
            <a:off x="524941" y="1628800"/>
            <a:ext cx="602507" cy="347207"/>
          </a:xfrm>
          <a:custGeom>
            <a:avLst/>
            <a:gdLst/>
            <a:ahLst/>
            <a:cxnLst/>
            <a:rect l="l" t="t" r="r" b="b"/>
            <a:pathLst>
              <a:path w="312180" h="179900" extrusionOk="0">
                <a:moveTo>
                  <a:pt x="73548" y="2117"/>
                </a:moveTo>
                <a:cubicBezTo>
                  <a:pt x="72489" y="529"/>
                  <a:pt x="70373" y="0"/>
                  <a:pt x="68785" y="0"/>
                </a:cubicBezTo>
                <a:lnTo>
                  <a:pt x="6349" y="0"/>
                </a:lnTo>
                <a:cubicBezTo>
                  <a:pt x="2646" y="0"/>
                  <a:pt x="0" y="2646"/>
                  <a:pt x="0" y="6349"/>
                </a:cubicBezTo>
                <a:lnTo>
                  <a:pt x="0" y="114290"/>
                </a:lnTo>
                <a:cubicBezTo>
                  <a:pt x="0" y="117994"/>
                  <a:pt x="2646" y="120639"/>
                  <a:pt x="6349" y="120639"/>
                </a:cubicBezTo>
                <a:lnTo>
                  <a:pt x="53441" y="120639"/>
                </a:lnTo>
                <a:cubicBezTo>
                  <a:pt x="56616" y="120639"/>
                  <a:pt x="59261" y="118523"/>
                  <a:pt x="59791" y="115348"/>
                </a:cubicBezTo>
                <a:lnTo>
                  <a:pt x="75135" y="7408"/>
                </a:lnTo>
                <a:cubicBezTo>
                  <a:pt x="75135" y="5291"/>
                  <a:pt x="74606" y="3175"/>
                  <a:pt x="73548" y="2117"/>
                </a:cubicBezTo>
                <a:close/>
                <a:moveTo>
                  <a:pt x="47621" y="107411"/>
                </a:moveTo>
                <a:lnTo>
                  <a:pt x="12699" y="107411"/>
                </a:lnTo>
                <a:lnTo>
                  <a:pt x="12699" y="12170"/>
                </a:lnTo>
                <a:lnTo>
                  <a:pt x="60849" y="12170"/>
                </a:lnTo>
                <a:lnTo>
                  <a:pt x="47621" y="107411"/>
                </a:lnTo>
                <a:close/>
                <a:moveTo>
                  <a:pt x="308476" y="0"/>
                </a:moveTo>
                <a:lnTo>
                  <a:pt x="246040" y="0"/>
                </a:lnTo>
                <a:cubicBezTo>
                  <a:pt x="243924" y="0"/>
                  <a:pt x="242337" y="1058"/>
                  <a:pt x="241278" y="2117"/>
                </a:cubicBezTo>
                <a:cubicBezTo>
                  <a:pt x="240220" y="3704"/>
                  <a:pt x="239691" y="5291"/>
                  <a:pt x="239691" y="7408"/>
                </a:cubicBezTo>
                <a:lnTo>
                  <a:pt x="241278" y="16932"/>
                </a:lnTo>
                <a:lnTo>
                  <a:pt x="171435" y="9524"/>
                </a:lnTo>
                <a:lnTo>
                  <a:pt x="149741" y="8995"/>
                </a:lnTo>
                <a:cubicBezTo>
                  <a:pt x="149741" y="8995"/>
                  <a:pt x="149741" y="8995"/>
                  <a:pt x="149741" y="8995"/>
                </a:cubicBezTo>
                <a:cubicBezTo>
                  <a:pt x="148153" y="8995"/>
                  <a:pt x="146566" y="9524"/>
                  <a:pt x="144979" y="11112"/>
                </a:cubicBezTo>
                <a:lnTo>
                  <a:pt x="137571" y="18519"/>
                </a:lnTo>
                <a:lnTo>
                  <a:pt x="89950" y="18519"/>
                </a:lnTo>
                <a:cubicBezTo>
                  <a:pt x="86246" y="18519"/>
                  <a:pt x="83601" y="21165"/>
                  <a:pt x="83601" y="24869"/>
                </a:cubicBezTo>
                <a:cubicBezTo>
                  <a:pt x="83601" y="28573"/>
                  <a:pt x="86246" y="31218"/>
                  <a:pt x="89950" y="31218"/>
                </a:cubicBezTo>
                <a:lnTo>
                  <a:pt x="124872" y="31218"/>
                </a:lnTo>
                <a:lnTo>
                  <a:pt x="102649" y="53441"/>
                </a:lnTo>
                <a:cubicBezTo>
                  <a:pt x="98945" y="57145"/>
                  <a:pt x="96829" y="61907"/>
                  <a:pt x="96829" y="67198"/>
                </a:cubicBezTo>
                <a:cubicBezTo>
                  <a:pt x="96829" y="72489"/>
                  <a:pt x="98945" y="77252"/>
                  <a:pt x="102649" y="80955"/>
                </a:cubicBezTo>
                <a:cubicBezTo>
                  <a:pt x="106353" y="84659"/>
                  <a:pt x="111115" y="86776"/>
                  <a:pt x="116406" y="86776"/>
                </a:cubicBezTo>
                <a:cubicBezTo>
                  <a:pt x="121697" y="86776"/>
                  <a:pt x="126459" y="84659"/>
                  <a:pt x="129634" y="81484"/>
                </a:cubicBezTo>
                <a:lnTo>
                  <a:pt x="147095" y="67198"/>
                </a:lnTo>
                <a:lnTo>
                  <a:pt x="165614" y="64553"/>
                </a:lnTo>
                <a:lnTo>
                  <a:pt x="202124" y="100533"/>
                </a:lnTo>
                <a:lnTo>
                  <a:pt x="229109" y="127518"/>
                </a:lnTo>
                <a:cubicBezTo>
                  <a:pt x="230167" y="128576"/>
                  <a:pt x="231225" y="130163"/>
                  <a:pt x="231225" y="131751"/>
                </a:cubicBezTo>
                <a:cubicBezTo>
                  <a:pt x="231225" y="133338"/>
                  <a:pt x="230696" y="134925"/>
                  <a:pt x="229109" y="135984"/>
                </a:cubicBezTo>
                <a:cubicBezTo>
                  <a:pt x="226463" y="138629"/>
                  <a:pt x="222759" y="138629"/>
                  <a:pt x="220114" y="135984"/>
                </a:cubicBezTo>
                <a:lnTo>
                  <a:pt x="216939" y="132809"/>
                </a:lnTo>
                <a:cubicBezTo>
                  <a:pt x="216939" y="132809"/>
                  <a:pt x="216939" y="132809"/>
                  <a:pt x="216939" y="132809"/>
                </a:cubicBezTo>
                <a:lnTo>
                  <a:pt x="183604" y="99475"/>
                </a:lnTo>
                <a:cubicBezTo>
                  <a:pt x="180959" y="96829"/>
                  <a:pt x="176726" y="96829"/>
                  <a:pt x="174609" y="99475"/>
                </a:cubicBezTo>
                <a:cubicBezTo>
                  <a:pt x="171964" y="102120"/>
                  <a:pt x="171964" y="106353"/>
                  <a:pt x="174609" y="108469"/>
                </a:cubicBezTo>
                <a:lnTo>
                  <a:pt x="177784" y="111644"/>
                </a:lnTo>
                <a:cubicBezTo>
                  <a:pt x="177784" y="111644"/>
                  <a:pt x="177784" y="111644"/>
                  <a:pt x="177784" y="111644"/>
                </a:cubicBezTo>
                <a:lnTo>
                  <a:pt x="207944" y="141804"/>
                </a:lnTo>
                <a:cubicBezTo>
                  <a:pt x="210589" y="144450"/>
                  <a:pt x="210589" y="148153"/>
                  <a:pt x="207944" y="150799"/>
                </a:cubicBezTo>
                <a:cubicBezTo>
                  <a:pt x="205298" y="153445"/>
                  <a:pt x="201594" y="153445"/>
                  <a:pt x="198949" y="150799"/>
                </a:cubicBezTo>
                <a:lnTo>
                  <a:pt x="189954" y="141804"/>
                </a:lnTo>
                <a:lnTo>
                  <a:pt x="166143" y="117994"/>
                </a:lnTo>
                <a:lnTo>
                  <a:pt x="157148" y="108999"/>
                </a:lnTo>
                <a:cubicBezTo>
                  <a:pt x="154503" y="106353"/>
                  <a:pt x="150270" y="106353"/>
                  <a:pt x="148153" y="108999"/>
                </a:cubicBezTo>
                <a:cubicBezTo>
                  <a:pt x="145508" y="111644"/>
                  <a:pt x="145508" y="115877"/>
                  <a:pt x="148153" y="117994"/>
                </a:cubicBezTo>
                <a:lnTo>
                  <a:pt x="157148" y="126989"/>
                </a:lnTo>
                <a:lnTo>
                  <a:pt x="180959" y="150799"/>
                </a:lnTo>
                <a:cubicBezTo>
                  <a:pt x="182017" y="151857"/>
                  <a:pt x="183075" y="153445"/>
                  <a:pt x="183075" y="155032"/>
                </a:cubicBezTo>
                <a:cubicBezTo>
                  <a:pt x="183075" y="156619"/>
                  <a:pt x="182546" y="158207"/>
                  <a:pt x="180959" y="159265"/>
                </a:cubicBezTo>
                <a:cubicBezTo>
                  <a:pt x="178313" y="161911"/>
                  <a:pt x="174609" y="161911"/>
                  <a:pt x="171964" y="159265"/>
                </a:cubicBezTo>
                <a:lnTo>
                  <a:pt x="159265" y="147624"/>
                </a:lnTo>
                <a:lnTo>
                  <a:pt x="137571" y="125931"/>
                </a:lnTo>
                <a:lnTo>
                  <a:pt x="125930" y="114290"/>
                </a:lnTo>
                <a:cubicBezTo>
                  <a:pt x="123285" y="111644"/>
                  <a:pt x="119052" y="111644"/>
                  <a:pt x="116935" y="114290"/>
                </a:cubicBezTo>
                <a:cubicBezTo>
                  <a:pt x="114290" y="116936"/>
                  <a:pt x="114290" y="121168"/>
                  <a:pt x="116935" y="123285"/>
                </a:cubicBezTo>
                <a:lnTo>
                  <a:pt x="128576" y="134925"/>
                </a:lnTo>
                <a:lnTo>
                  <a:pt x="150270" y="156619"/>
                </a:lnTo>
                <a:cubicBezTo>
                  <a:pt x="152915" y="159265"/>
                  <a:pt x="152915" y="162969"/>
                  <a:pt x="150270" y="165615"/>
                </a:cubicBezTo>
                <a:cubicBezTo>
                  <a:pt x="147624" y="168260"/>
                  <a:pt x="143920" y="168260"/>
                  <a:pt x="141275" y="165615"/>
                </a:cubicBezTo>
                <a:lnTo>
                  <a:pt x="107940" y="132280"/>
                </a:lnTo>
                <a:cubicBezTo>
                  <a:pt x="107940" y="132280"/>
                  <a:pt x="107940" y="132280"/>
                  <a:pt x="107411" y="132280"/>
                </a:cubicBezTo>
                <a:cubicBezTo>
                  <a:pt x="107411" y="132280"/>
                  <a:pt x="107411" y="132280"/>
                  <a:pt x="106882" y="131751"/>
                </a:cubicBezTo>
                <a:lnTo>
                  <a:pt x="80426" y="111115"/>
                </a:lnTo>
                <a:cubicBezTo>
                  <a:pt x="77781" y="108999"/>
                  <a:pt x="73548" y="109528"/>
                  <a:pt x="71431" y="112173"/>
                </a:cubicBezTo>
                <a:cubicBezTo>
                  <a:pt x="69315" y="114819"/>
                  <a:pt x="69844" y="119052"/>
                  <a:pt x="72489" y="121168"/>
                </a:cubicBezTo>
                <a:lnTo>
                  <a:pt x="98416" y="141275"/>
                </a:lnTo>
                <a:lnTo>
                  <a:pt x="131222" y="174080"/>
                </a:lnTo>
                <a:cubicBezTo>
                  <a:pt x="134925" y="177784"/>
                  <a:pt x="139687" y="179900"/>
                  <a:pt x="144979" y="179900"/>
                </a:cubicBezTo>
                <a:cubicBezTo>
                  <a:pt x="149741" y="179900"/>
                  <a:pt x="155032" y="177784"/>
                  <a:pt x="158736" y="174080"/>
                </a:cubicBezTo>
                <a:cubicBezTo>
                  <a:pt x="160323" y="172493"/>
                  <a:pt x="161381" y="170376"/>
                  <a:pt x="162440" y="168260"/>
                </a:cubicBezTo>
                <a:cubicBezTo>
                  <a:pt x="166143" y="171435"/>
                  <a:pt x="170376" y="173022"/>
                  <a:pt x="174609" y="173022"/>
                </a:cubicBezTo>
                <a:cubicBezTo>
                  <a:pt x="179371" y="173022"/>
                  <a:pt x="184663" y="170906"/>
                  <a:pt x="188366" y="167202"/>
                </a:cubicBezTo>
                <a:cubicBezTo>
                  <a:pt x="189954" y="165615"/>
                  <a:pt x="191541" y="163498"/>
                  <a:pt x="192599" y="161381"/>
                </a:cubicBezTo>
                <a:cubicBezTo>
                  <a:pt x="195774" y="162969"/>
                  <a:pt x="198949" y="164027"/>
                  <a:pt x="202124" y="164027"/>
                </a:cubicBezTo>
                <a:cubicBezTo>
                  <a:pt x="207415" y="164027"/>
                  <a:pt x="212177" y="161911"/>
                  <a:pt x="215881" y="158207"/>
                </a:cubicBezTo>
                <a:cubicBezTo>
                  <a:pt x="218526" y="155561"/>
                  <a:pt x="220114" y="151857"/>
                  <a:pt x="220643" y="148683"/>
                </a:cubicBezTo>
                <a:cubicBezTo>
                  <a:pt x="221701" y="148683"/>
                  <a:pt x="222230" y="148683"/>
                  <a:pt x="223288" y="148683"/>
                </a:cubicBezTo>
                <a:cubicBezTo>
                  <a:pt x="228579" y="148683"/>
                  <a:pt x="233342" y="146566"/>
                  <a:pt x="237045" y="142862"/>
                </a:cubicBezTo>
                <a:cubicBezTo>
                  <a:pt x="240749" y="139159"/>
                  <a:pt x="242866" y="134396"/>
                  <a:pt x="242866" y="129105"/>
                </a:cubicBezTo>
                <a:cubicBezTo>
                  <a:pt x="242866" y="128576"/>
                  <a:pt x="242866" y="128047"/>
                  <a:pt x="242866" y="127518"/>
                </a:cubicBezTo>
                <a:lnTo>
                  <a:pt x="255035" y="112703"/>
                </a:lnTo>
                <a:lnTo>
                  <a:pt x="255035" y="113761"/>
                </a:lnTo>
                <a:cubicBezTo>
                  <a:pt x="255565" y="116936"/>
                  <a:pt x="258210" y="119052"/>
                  <a:pt x="261385" y="119052"/>
                </a:cubicBezTo>
                <a:lnTo>
                  <a:pt x="308476" y="119052"/>
                </a:lnTo>
                <a:cubicBezTo>
                  <a:pt x="312180" y="119052"/>
                  <a:pt x="314826" y="116406"/>
                  <a:pt x="314826" y="112703"/>
                </a:cubicBezTo>
                <a:lnTo>
                  <a:pt x="314826" y="4762"/>
                </a:lnTo>
                <a:cubicBezTo>
                  <a:pt x="314826" y="2646"/>
                  <a:pt x="312180" y="0"/>
                  <a:pt x="308476" y="0"/>
                </a:cubicBezTo>
                <a:close/>
                <a:moveTo>
                  <a:pt x="236516" y="116406"/>
                </a:moveTo>
                <a:lnTo>
                  <a:pt x="210060" y="90480"/>
                </a:lnTo>
                <a:lnTo>
                  <a:pt x="204240" y="84659"/>
                </a:lnTo>
                <a:cubicBezTo>
                  <a:pt x="204240" y="84659"/>
                  <a:pt x="204240" y="84659"/>
                  <a:pt x="204240" y="84659"/>
                </a:cubicBezTo>
                <a:lnTo>
                  <a:pt x="171964" y="52383"/>
                </a:lnTo>
                <a:cubicBezTo>
                  <a:pt x="170376" y="50796"/>
                  <a:pt x="168260" y="50266"/>
                  <a:pt x="166143" y="50796"/>
                </a:cubicBezTo>
                <a:lnTo>
                  <a:pt x="142862" y="54500"/>
                </a:lnTo>
                <a:cubicBezTo>
                  <a:pt x="142862" y="54500"/>
                  <a:pt x="142862" y="54500"/>
                  <a:pt x="142333" y="54500"/>
                </a:cubicBezTo>
                <a:cubicBezTo>
                  <a:pt x="141804" y="54500"/>
                  <a:pt x="141275" y="55029"/>
                  <a:pt x="141275" y="55029"/>
                </a:cubicBezTo>
                <a:cubicBezTo>
                  <a:pt x="140746" y="55029"/>
                  <a:pt x="140746" y="55557"/>
                  <a:pt x="140217" y="55557"/>
                </a:cubicBezTo>
                <a:cubicBezTo>
                  <a:pt x="140217" y="55557"/>
                  <a:pt x="140217" y="55557"/>
                  <a:pt x="139687" y="55557"/>
                </a:cubicBezTo>
                <a:lnTo>
                  <a:pt x="120639" y="70902"/>
                </a:lnTo>
                <a:cubicBezTo>
                  <a:pt x="118523" y="73548"/>
                  <a:pt x="114290" y="73548"/>
                  <a:pt x="111644" y="70902"/>
                </a:cubicBezTo>
                <a:cubicBezTo>
                  <a:pt x="110586" y="69844"/>
                  <a:pt x="109528" y="68256"/>
                  <a:pt x="109528" y="66669"/>
                </a:cubicBezTo>
                <a:cubicBezTo>
                  <a:pt x="109528" y="65082"/>
                  <a:pt x="110057" y="63494"/>
                  <a:pt x="111644" y="62436"/>
                </a:cubicBezTo>
                <a:lnTo>
                  <a:pt x="151857" y="22223"/>
                </a:lnTo>
                <a:lnTo>
                  <a:pt x="170376" y="22752"/>
                </a:lnTo>
                <a:lnTo>
                  <a:pt x="242866" y="30689"/>
                </a:lnTo>
                <a:lnTo>
                  <a:pt x="251861" y="98416"/>
                </a:lnTo>
                <a:lnTo>
                  <a:pt x="236516" y="116406"/>
                </a:lnTo>
                <a:close/>
                <a:moveTo>
                  <a:pt x="302127" y="107411"/>
                </a:moveTo>
                <a:lnTo>
                  <a:pt x="267205" y="107411"/>
                </a:lnTo>
                <a:lnTo>
                  <a:pt x="253448" y="12170"/>
                </a:lnTo>
                <a:lnTo>
                  <a:pt x="301598" y="12170"/>
                </a:lnTo>
                <a:lnTo>
                  <a:pt x="301598" y="107411"/>
                </a:ln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9" name="Google Shape;1553;p24">
            <a:extLst>
              <a:ext uri="{FF2B5EF4-FFF2-40B4-BE49-F238E27FC236}">
                <a16:creationId xmlns:a16="http://schemas.microsoft.com/office/drawing/2014/main" id="{4CC49C16-2988-4642-B81C-DDB38FCB8A8D}"/>
              </a:ext>
            </a:extLst>
          </p:cNvPr>
          <p:cNvSpPr/>
          <p:nvPr/>
        </p:nvSpPr>
        <p:spPr>
          <a:xfrm>
            <a:off x="489625" y="2852936"/>
            <a:ext cx="421799" cy="595483"/>
          </a:xfrm>
          <a:custGeom>
            <a:avLst/>
            <a:gdLst/>
            <a:ahLst/>
            <a:cxnLst/>
            <a:rect l="l" t="t" r="r" b="b"/>
            <a:pathLst>
              <a:path w="300" h="425" extrusionOk="0">
                <a:moveTo>
                  <a:pt x="275" y="127"/>
                </a:moveTo>
                <a:lnTo>
                  <a:pt x="275" y="127"/>
                </a:lnTo>
                <a:cubicBezTo>
                  <a:pt x="275" y="122"/>
                  <a:pt x="270" y="120"/>
                  <a:pt x="267" y="120"/>
                </a:cubicBezTo>
                <a:cubicBezTo>
                  <a:pt x="241" y="120"/>
                  <a:pt x="241" y="120"/>
                  <a:pt x="241" y="120"/>
                </a:cubicBezTo>
                <a:cubicBezTo>
                  <a:pt x="241" y="117"/>
                  <a:pt x="241" y="117"/>
                  <a:pt x="241" y="114"/>
                </a:cubicBezTo>
                <a:cubicBezTo>
                  <a:pt x="241" y="93"/>
                  <a:pt x="241" y="93"/>
                  <a:pt x="241" y="93"/>
                </a:cubicBezTo>
                <a:cubicBezTo>
                  <a:pt x="241" y="43"/>
                  <a:pt x="201" y="0"/>
                  <a:pt x="151" y="0"/>
                </a:cubicBezTo>
                <a:cubicBezTo>
                  <a:pt x="98" y="0"/>
                  <a:pt x="58" y="43"/>
                  <a:pt x="58" y="93"/>
                </a:cubicBezTo>
                <a:cubicBezTo>
                  <a:pt x="58" y="114"/>
                  <a:pt x="58" y="114"/>
                  <a:pt x="58" y="114"/>
                </a:cubicBezTo>
                <a:cubicBezTo>
                  <a:pt x="58" y="117"/>
                  <a:pt x="58" y="117"/>
                  <a:pt x="58" y="120"/>
                </a:cubicBezTo>
                <a:cubicBezTo>
                  <a:pt x="32" y="120"/>
                  <a:pt x="32" y="120"/>
                  <a:pt x="32" y="120"/>
                </a:cubicBezTo>
                <a:cubicBezTo>
                  <a:pt x="26" y="120"/>
                  <a:pt x="24" y="122"/>
                  <a:pt x="24" y="127"/>
                </a:cubicBezTo>
                <a:cubicBezTo>
                  <a:pt x="0" y="413"/>
                  <a:pt x="0" y="413"/>
                  <a:pt x="0" y="413"/>
                </a:cubicBezTo>
                <a:cubicBezTo>
                  <a:pt x="0" y="416"/>
                  <a:pt x="0" y="419"/>
                  <a:pt x="3" y="421"/>
                </a:cubicBezTo>
                <a:cubicBezTo>
                  <a:pt x="3" y="424"/>
                  <a:pt x="5" y="424"/>
                  <a:pt x="8" y="424"/>
                </a:cubicBezTo>
                <a:cubicBezTo>
                  <a:pt x="291" y="424"/>
                  <a:pt x="291" y="424"/>
                  <a:pt x="291" y="424"/>
                </a:cubicBezTo>
                <a:cubicBezTo>
                  <a:pt x="294" y="424"/>
                  <a:pt x="296" y="424"/>
                  <a:pt x="296" y="421"/>
                </a:cubicBezTo>
                <a:cubicBezTo>
                  <a:pt x="299" y="419"/>
                  <a:pt x="299" y="416"/>
                  <a:pt x="299" y="413"/>
                </a:cubicBezTo>
                <a:lnTo>
                  <a:pt x="275" y="127"/>
                </a:lnTo>
                <a:close/>
                <a:moveTo>
                  <a:pt x="74" y="114"/>
                </a:moveTo>
                <a:lnTo>
                  <a:pt x="74" y="114"/>
                </a:lnTo>
                <a:cubicBezTo>
                  <a:pt x="74" y="93"/>
                  <a:pt x="74" y="93"/>
                  <a:pt x="74" y="93"/>
                </a:cubicBezTo>
                <a:cubicBezTo>
                  <a:pt x="74" y="53"/>
                  <a:pt x="108" y="19"/>
                  <a:pt x="151" y="19"/>
                </a:cubicBezTo>
                <a:cubicBezTo>
                  <a:pt x="191" y="19"/>
                  <a:pt x="225" y="53"/>
                  <a:pt x="225" y="93"/>
                </a:cubicBezTo>
                <a:cubicBezTo>
                  <a:pt x="225" y="114"/>
                  <a:pt x="225" y="114"/>
                  <a:pt x="225" y="114"/>
                </a:cubicBezTo>
                <a:cubicBezTo>
                  <a:pt x="225" y="117"/>
                  <a:pt x="225" y="117"/>
                  <a:pt x="225" y="120"/>
                </a:cubicBezTo>
                <a:cubicBezTo>
                  <a:pt x="74" y="120"/>
                  <a:pt x="74" y="120"/>
                  <a:pt x="74" y="120"/>
                </a:cubicBezTo>
                <a:cubicBezTo>
                  <a:pt x="74" y="117"/>
                  <a:pt x="74" y="117"/>
                  <a:pt x="74" y="114"/>
                </a:cubicBezTo>
                <a:close/>
                <a:moveTo>
                  <a:pt x="19" y="405"/>
                </a:moveTo>
                <a:lnTo>
                  <a:pt x="19" y="405"/>
                </a:lnTo>
                <a:cubicBezTo>
                  <a:pt x="40" y="135"/>
                  <a:pt x="40" y="135"/>
                  <a:pt x="40" y="135"/>
                </a:cubicBezTo>
                <a:cubicBezTo>
                  <a:pt x="259" y="135"/>
                  <a:pt x="259" y="135"/>
                  <a:pt x="259" y="135"/>
                </a:cubicBezTo>
                <a:cubicBezTo>
                  <a:pt x="280" y="405"/>
                  <a:pt x="280" y="405"/>
                  <a:pt x="280" y="405"/>
                </a:cubicBezTo>
                <a:lnTo>
                  <a:pt x="19" y="405"/>
                </a:ln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2835" dirty="0">
              <a:solidFill>
                <a:srgbClr val="000000"/>
              </a:solidFill>
              <a:latin typeface="Calibri"/>
              <a:ea typeface="Calibri"/>
              <a:cs typeface="Calibri"/>
              <a:sym typeface="Calibri"/>
            </a:endParaRPr>
          </a:p>
        </p:txBody>
      </p:sp>
      <p:sp>
        <p:nvSpPr>
          <p:cNvPr id="11" name="Google Shape;96;p13">
            <a:extLst>
              <a:ext uri="{FF2B5EF4-FFF2-40B4-BE49-F238E27FC236}">
                <a16:creationId xmlns:a16="http://schemas.microsoft.com/office/drawing/2014/main" id="{3AEBE00D-B3C9-4AE5-BA05-98CF3EA79F3F}"/>
              </a:ext>
            </a:extLst>
          </p:cNvPr>
          <p:cNvSpPr/>
          <p:nvPr/>
        </p:nvSpPr>
        <p:spPr>
          <a:xfrm>
            <a:off x="5644039" y="4266653"/>
            <a:ext cx="602507" cy="602507"/>
          </a:xfrm>
          <a:custGeom>
            <a:avLst/>
            <a:gdLst/>
            <a:ahLst/>
            <a:cxnLst/>
            <a:rect l="l" t="t" r="r" b="b"/>
            <a:pathLst>
              <a:path w="312180" h="312180" extrusionOk="0">
                <a:moveTo>
                  <a:pt x="177255" y="60320"/>
                </a:moveTo>
                <a:cubicBezTo>
                  <a:pt x="183075" y="55028"/>
                  <a:pt x="186250" y="47621"/>
                  <a:pt x="186250" y="39684"/>
                </a:cubicBezTo>
                <a:lnTo>
                  <a:pt x="186250" y="28572"/>
                </a:lnTo>
                <a:cubicBezTo>
                  <a:pt x="186250" y="12699"/>
                  <a:pt x="173551" y="0"/>
                  <a:pt x="157677" y="0"/>
                </a:cubicBezTo>
                <a:cubicBezTo>
                  <a:pt x="141804" y="0"/>
                  <a:pt x="129105" y="12699"/>
                  <a:pt x="129105" y="28572"/>
                </a:cubicBezTo>
                <a:lnTo>
                  <a:pt x="129105" y="39684"/>
                </a:lnTo>
                <a:cubicBezTo>
                  <a:pt x="129105" y="47621"/>
                  <a:pt x="132809" y="55028"/>
                  <a:pt x="138100" y="60320"/>
                </a:cubicBezTo>
                <a:cubicBezTo>
                  <a:pt x="125930" y="67198"/>
                  <a:pt x="117993" y="79897"/>
                  <a:pt x="117993" y="94183"/>
                </a:cubicBezTo>
                <a:lnTo>
                  <a:pt x="117993" y="126989"/>
                </a:lnTo>
                <a:cubicBezTo>
                  <a:pt x="117993" y="130692"/>
                  <a:pt x="120639" y="133338"/>
                  <a:pt x="124343" y="133338"/>
                </a:cubicBezTo>
                <a:lnTo>
                  <a:pt x="189954" y="133338"/>
                </a:lnTo>
                <a:cubicBezTo>
                  <a:pt x="193657" y="133338"/>
                  <a:pt x="196303" y="130692"/>
                  <a:pt x="196303" y="126989"/>
                </a:cubicBezTo>
                <a:lnTo>
                  <a:pt x="196303" y="94183"/>
                </a:lnTo>
                <a:cubicBezTo>
                  <a:pt x="197361" y="79897"/>
                  <a:pt x="188896" y="67198"/>
                  <a:pt x="177255" y="60320"/>
                </a:cubicBezTo>
                <a:close/>
                <a:moveTo>
                  <a:pt x="142333" y="39684"/>
                </a:moveTo>
                <a:lnTo>
                  <a:pt x="142333" y="28572"/>
                </a:lnTo>
                <a:cubicBezTo>
                  <a:pt x="142333" y="20107"/>
                  <a:pt x="149212" y="13228"/>
                  <a:pt x="157677" y="13228"/>
                </a:cubicBezTo>
                <a:cubicBezTo>
                  <a:pt x="166143" y="13228"/>
                  <a:pt x="173022" y="20107"/>
                  <a:pt x="173022" y="28572"/>
                </a:cubicBezTo>
                <a:lnTo>
                  <a:pt x="173022" y="39684"/>
                </a:lnTo>
                <a:cubicBezTo>
                  <a:pt x="173022" y="48150"/>
                  <a:pt x="166143" y="55028"/>
                  <a:pt x="157677" y="55028"/>
                </a:cubicBezTo>
                <a:cubicBezTo>
                  <a:pt x="149212" y="55028"/>
                  <a:pt x="142333" y="48150"/>
                  <a:pt x="142333" y="39684"/>
                </a:cubicBezTo>
                <a:close/>
                <a:moveTo>
                  <a:pt x="184133" y="120639"/>
                </a:moveTo>
                <a:lnTo>
                  <a:pt x="131221" y="120639"/>
                </a:lnTo>
                <a:lnTo>
                  <a:pt x="131221" y="94183"/>
                </a:lnTo>
                <a:cubicBezTo>
                  <a:pt x="131221" y="79368"/>
                  <a:pt x="142862" y="67727"/>
                  <a:pt x="157677" y="67727"/>
                </a:cubicBezTo>
                <a:cubicBezTo>
                  <a:pt x="172493" y="67727"/>
                  <a:pt x="184133" y="79368"/>
                  <a:pt x="184133" y="94183"/>
                </a:cubicBezTo>
                <a:lnTo>
                  <a:pt x="184133" y="120639"/>
                </a:lnTo>
                <a:close/>
                <a:moveTo>
                  <a:pt x="295248" y="241278"/>
                </a:moveTo>
                <a:cubicBezTo>
                  <a:pt x="301069" y="235987"/>
                  <a:pt x="304243" y="228579"/>
                  <a:pt x="304243" y="220643"/>
                </a:cubicBezTo>
                <a:lnTo>
                  <a:pt x="304243" y="209531"/>
                </a:lnTo>
                <a:cubicBezTo>
                  <a:pt x="304243" y="193658"/>
                  <a:pt x="291544" y="180959"/>
                  <a:pt x="275671" y="180959"/>
                </a:cubicBezTo>
                <a:cubicBezTo>
                  <a:pt x="259797" y="180959"/>
                  <a:pt x="247099" y="193658"/>
                  <a:pt x="247099" y="209531"/>
                </a:cubicBezTo>
                <a:lnTo>
                  <a:pt x="247099" y="220643"/>
                </a:lnTo>
                <a:cubicBezTo>
                  <a:pt x="247099" y="228579"/>
                  <a:pt x="250802" y="235987"/>
                  <a:pt x="256093" y="241278"/>
                </a:cubicBezTo>
                <a:cubicBezTo>
                  <a:pt x="243924" y="248157"/>
                  <a:pt x="235987" y="260856"/>
                  <a:pt x="235987" y="275142"/>
                </a:cubicBezTo>
                <a:lnTo>
                  <a:pt x="235987" y="307947"/>
                </a:lnTo>
                <a:cubicBezTo>
                  <a:pt x="235987" y="311651"/>
                  <a:pt x="238633" y="314297"/>
                  <a:pt x="242336" y="314297"/>
                </a:cubicBezTo>
                <a:lnTo>
                  <a:pt x="307947" y="314297"/>
                </a:lnTo>
                <a:cubicBezTo>
                  <a:pt x="311651" y="314297"/>
                  <a:pt x="314297" y="311651"/>
                  <a:pt x="314297" y="307947"/>
                </a:cubicBezTo>
                <a:lnTo>
                  <a:pt x="314297" y="275142"/>
                </a:lnTo>
                <a:cubicBezTo>
                  <a:pt x="314826" y="260856"/>
                  <a:pt x="306889" y="248157"/>
                  <a:pt x="295248" y="241278"/>
                </a:cubicBezTo>
                <a:close/>
                <a:moveTo>
                  <a:pt x="260327" y="220643"/>
                </a:moveTo>
                <a:lnTo>
                  <a:pt x="260327" y="209531"/>
                </a:lnTo>
                <a:cubicBezTo>
                  <a:pt x="260327" y="201065"/>
                  <a:pt x="267205" y="194187"/>
                  <a:pt x="275671" y="194187"/>
                </a:cubicBezTo>
                <a:cubicBezTo>
                  <a:pt x="284137" y="194187"/>
                  <a:pt x="291015" y="201065"/>
                  <a:pt x="291015" y="209531"/>
                </a:cubicBezTo>
                <a:lnTo>
                  <a:pt x="291015" y="220643"/>
                </a:lnTo>
                <a:cubicBezTo>
                  <a:pt x="291015" y="229109"/>
                  <a:pt x="284137" y="235987"/>
                  <a:pt x="275671" y="235987"/>
                </a:cubicBezTo>
                <a:cubicBezTo>
                  <a:pt x="267205" y="235987"/>
                  <a:pt x="260327" y="229109"/>
                  <a:pt x="260327" y="220643"/>
                </a:cubicBezTo>
                <a:close/>
                <a:moveTo>
                  <a:pt x="302127" y="301598"/>
                </a:moveTo>
                <a:lnTo>
                  <a:pt x="249215" y="301598"/>
                </a:lnTo>
                <a:lnTo>
                  <a:pt x="249215" y="275142"/>
                </a:lnTo>
                <a:cubicBezTo>
                  <a:pt x="249215" y="260326"/>
                  <a:pt x="260856" y="248686"/>
                  <a:pt x="275671" y="248686"/>
                </a:cubicBezTo>
                <a:cubicBezTo>
                  <a:pt x="290486" y="248686"/>
                  <a:pt x="302127" y="260326"/>
                  <a:pt x="302127" y="275142"/>
                </a:cubicBezTo>
                <a:lnTo>
                  <a:pt x="302127" y="301598"/>
                </a:lnTo>
                <a:close/>
                <a:moveTo>
                  <a:pt x="59261" y="241278"/>
                </a:moveTo>
                <a:cubicBezTo>
                  <a:pt x="65082" y="235987"/>
                  <a:pt x="68256" y="228579"/>
                  <a:pt x="68256" y="220643"/>
                </a:cubicBezTo>
                <a:lnTo>
                  <a:pt x="68256" y="209531"/>
                </a:lnTo>
                <a:cubicBezTo>
                  <a:pt x="68256" y="193658"/>
                  <a:pt x="55557" y="180959"/>
                  <a:pt x="39684" y="180959"/>
                </a:cubicBezTo>
                <a:cubicBezTo>
                  <a:pt x="23810" y="180959"/>
                  <a:pt x="11111" y="193658"/>
                  <a:pt x="11111" y="209531"/>
                </a:cubicBezTo>
                <a:lnTo>
                  <a:pt x="11111" y="220643"/>
                </a:lnTo>
                <a:cubicBezTo>
                  <a:pt x="11111" y="228579"/>
                  <a:pt x="14815" y="235987"/>
                  <a:pt x="20106" y="241278"/>
                </a:cubicBezTo>
                <a:cubicBezTo>
                  <a:pt x="7937" y="248157"/>
                  <a:pt x="0" y="260856"/>
                  <a:pt x="0" y="275142"/>
                </a:cubicBezTo>
                <a:lnTo>
                  <a:pt x="0" y="307947"/>
                </a:lnTo>
                <a:cubicBezTo>
                  <a:pt x="0" y="311651"/>
                  <a:pt x="2646" y="314297"/>
                  <a:pt x="6349" y="314297"/>
                </a:cubicBezTo>
                <a:lnTo>
                  <a:pt x="73018" y="314297"/>
                </a:lnTo>
                <a:cubicBezTo>
                  <a:pt x="76722" y="314297"/>
                  <a:pt x="79368" y="311651"/>
                  <a:pt x="79368" y="307947"/>
                </a:cubicBezTo>
                <a:lnTo>
                  <a:pt x="79368" y="275142"/>
                </a:lnTo>
                <a:cubicBezTo>
                  <a:pt x="79368" y="260856"/>
                  <a:pt x="70902" y="248157"/>
                  <a:pt x="59261" y="241278"/>
                </a:cubicBezTo>
                <a:close/>
                <a:moveTo>
                  <a:pt x="24339" y="220643"/>
                </a:moveTo>
                <a:lnTo>
                  <a:pt x="24339" y="209531"/>
                </a:lnTo>
                <a:cubicBezTo>
                  <a:pt x="24339" y="201065"/>
                  <a:pt x="31218" y="194187"/>
                  <a:pt x="39684" y="194187"/>
                </a:cubicBezTo>
                <a:cubicBezTo>
                  <a:pt x="48150" y="194187"/>
                  <a:pt x="55028" y="201065"/>
                  <a:pt x="55028" y="209531"/>
                </a:cubicBezTo>
                <a:lnTo>
                  <a:pt x="55028" y="220643"/>
                </a:lnTo>
                <a:cubicBezTo>
                  <a:pt x="55028" y="229109"/>
                  <a:pt x="48150" y="235987"/>
                  <a:pt x="39684" y="235987"/>
                </a:cubicBezTo>
                <a:cubicBezTo>
                  <a:pt x="31218" y="235987"/>
                  <a:pt x="24339" y="229109"/>
                  <a:pt x="24339" y="220643"/>
                </a:cubicBezTo>
                <a:close/>
                <a:moveTo>
                  <a:pt x="66140" y="301598"/>
                </a:moveTo>
                <a:lnTo>
                  <a:pt x="13228" y="301598"/>
                </a:lnTo>
                <a:lnTo>
                  <a:pt x="13228" y="275142"/>
                </a:lnTo>
                <a:cubicBezTo>
                  <a:pt x="13228" y="260326"/>
                  <a:pt x="24869" y="248686"/>
                  <a:pt x="39684" y="248686"/>
                </a:cubicBezTo>
                <a:cubicBezTo>
                  <a:pt x="54499" y="248686"/>
                  <a:pt x="66140" y="260326"/>
                  <a:pt x="66140" y="275142"/>
                </a:cubicBezTo>
                <a:lnTo>
                  <a:pt x="66140" y="301598"/>
                </a:lnTo>
                <a:close/>
                <a:moveTo>
                  <a:pt x="104237" y="96829"/>
                </a:moveTo>
                <a:cubicBezTo>
                  <a:pt x="104237" y="100533"/>
                  <a:pt x="101591" y="103178"/>
                  <a:pt x="97887" y="103178"/>
                </a:cubicBezTo>
                <a:lnTo>
                  <a:pt x="43917" y="103178"/>
                </a:lnTo>
                <a:lnTo>
                  <a:pt x="43917" y="157148"/>
                </a:lnTo>
                <a:cubicBezTo>
                  <a:pt x="43917" y="160852"/>
                  <a:pt x="41271" y="163498"/>
                  <a:pt x="37567" y="163498"/>
                </a:cubicBezTo>
                <a:cubicBezTo>
                  <a:pt x="33863" y="163498"/>
                  <a:pt x="31218" y="160852"/>
                  <a:pt x="31218" y="157148"/>
                </a:cubicBezTo>
                <a:lnTo>
                  <a:pt x="31218" y="96829"/>
                </a:lnTo>
                <a:cubicBezTo>
                  <a:pt x="31218" y="93125"/>
                  <a:pt x="33863" y="90479"/>
                  <a:pt x="37567" y="90479"/>
                </a:cubicBezTo>
                <a:lnTo>
                  <a:pt x="97887" y="90479"/>
                </a:lnTo>
                <a:cubicBezTo>
                  <a:pt x="101062" y="90479"/>
                  <a:pt x="104237" y="93654"/>
                  <a:pt x="104237" y="96829"/>
                </a:cubicBezTo>
                <a:close/>
                <a:moveTo>
                  <a:pt x="271967" y="103707"/>
                </a:moveTo>
                <a:lnTo>
                  <a:pt x="217997" y="103707"/>
                </a:lnTo>
                <a:cubicBezTo>
                  <a:pt x="214293" y="103707"/>
                  <a:pt x="211648" y="101062"/>
                  <a:pt x="211648" y="97358"/>
                </a:cubicBezTo>
                <a:cubicBezTo>
                  <a:pt x="211648" y="93654"/>
                  <a:pt x="214293" y="91008"/>
                  <a:pt x="217997" y="91008"/>
                </a:cubicBezTo>
                <a:lnTo>
                  <a:pt x="278316" y="91008"/>
                </a:lnTo>
                <a:cubicBezTo>
                  <a:pt x="279904" y="91008"/>
                  <a:pt x="281491" y="91538"/>
                  <a:pt x="283079" y="93125"/>
                </a:cubicBezTo>
                <a:cubicBezTo>
                  <a:pt x="284137" y="94183"/>
                  <a:pt x="285195" y="95771"/>
                  <a:pt x="285195" y="97887"/>
                </a:cubicBezTo>
                <a:lnTo>
                  <a:pt x="285195" y="158207"/>
                </a:lnTo>
                <a:cubicBezTo>
                  <a:pt x="285195" y="161910"/>
                  <a:pt x="282549" y="164556"/>
                  <a:pt x="278846" y="164556"/>
                </a:cubicBezTo>
                <a:cubicBezTo>
                  <a:pt x="275142" y="164556"/>
                  <a:pt x="272496" y="161910"/>
                  <a:pt x="272496" y="158207"/>
                </a:cubicBezTo>
                <a:lnTo>
                  <a:pt x="272496" y="103707"/>
                </a:ln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12" name="Google Shape;104;p13">
            <a:extLst>
              <a:ext uri="{FF2B5EF4-FFF2-40B4-BE49-F238E27FC236}">
                <a16:creationId xmlns:a16="http://schemas.microsoft.com/office/drawing/2014/main" id="{F95AFC88-F7F6-4D2A-8DF4-1442CC780272}"/>
              </a:ext>
            </a:extLst>
          </p:cNvPr>
          <p:cNvSpPr/>
          <p:nvPr/>
        </p:nvSpPr>
        <p:spPr>
          <a:xfrm>
            <a:off x="5597689" y="1556792"/>
            <a:ext cx="597044" cy="576804"/>
          </a:xfrm>
          <a:custGeom>
            <a:avLst/>
            <a:gdLst/>
            <a:ahLst/>
            <a:cxnLst/>
            <a:rect l="l" t="t" r="r" b="b"/>
            <a:pathLst>
              <a:path w="312180" h="301597" extrusionOk="0">
                <a:moveTo>
                  <a:pt x="253977" y="226822"/>
                </a:moveTo>
                <a:cubicBezTo>
                  <a:pt x="246570" y="219414"/>
                  <a:pt x="234929" y="216769"/>
                  <a:pt x="224876" y="220472"/>
                </a:cubicBezTo>
                <a:lnTo>
                  <a:pt x="181488" y="236875"/>
                </a:lnTo>
                <a:lnTo>
                  <a:pt x="168789" y="222589"/>
                </a:lnTo>
                <a:cubicBezTo>
                  <a:pt x="164556" y="217827"/>
                  <a:pt x="158736" y="214652"/>
                  <a:pt x="152387" y="214123"/>
                </a:cubicBezTo>
                <a:lnTo>
                  <a:pt x="64024" y="203541"/>
                </a:lnTo>
                <a:lnTo>
                  <a:pt x="65082" y="197191"/>
                </a:lnTo>
                <a:cubicBezTo>
                  <a:pt x="65611" y="195075"/>
                  <a:pt x="64553" y="193488"/>
                  <a:pt x="63494" y="191900"/>
                </a:cubicBezTo>
                <a:cubicBezTo>
                  <a:pt x="62436" y="190313"/>
                  <a:pt x="60320" y="189784"/>
                  <a:pt x="58732" y="189784"/>
                </a:cubicBezTo>
                <a:lnTo>
                  <a:pt x="6349" y="189784"/>
                </a:lnTo>
                <a:cubicBezTo>
                  <a:pt x="2646" y="189784"/>
                  <a:pt x="0" y="192429"/>
                  <a:pt x="0" y="196133"/>
                </a:cubicBezTo>
                <a:lnTo>
                  <a:pt x="0" y="286612"/>
                </a:lnTo>
                <a:cubicBezTo>
                  <a:pt x="0" y="290316"/>
                  <a:pt x="2646" y="292962"/>
                  <a:pt x="6349" y="292962"/>
                </a:cubicBezTo>
                <a:lnTo>
                  <a:pt x="45504" y="292962"/>
                </a:lnTo>
                <a:cubicBezTo>
                  <a:pt x="48679" y="292962"/>
                  <a:pt x="51325" y="290845"/>
                  <a:pt x="51854" y="287671"/>
                </a:cubicBezTo>
                <a:lnTo>
                  <a:pt x="52383" y="282379"/>
                </a:lnTo>
                <a:lnTo>
                  <a:pt x="125401" y="303015"/>
                </a:lnTo>
                <a:cubicBezTo>
                  <a:pt x="128576" y="304073"/>
                  <a:pt x="131222" y="304073"/>
                  <a:pt x="134396" y="304073"/>
                </a:cubicBezTo>
                <a:cubicBezTo>
                  <a:pt x="138629" y="304073"/>
                  <a:pt x="142862" y="303544"/>
                  <a:pt x="146566" y="301957"/>
                </a:cubicBezTo>
                <a:lnTo>
                  <a:pt x="267734" y="253278"/>
                </a:lnTo>
                <a:cubicBezTo>
                  <a:pt x="269851" y="252220"/>
                  <a:pt x="271438" y="250632"/>
                  <a:pt x="271438" y="248516"/>
                </a:cubicBezTo>
                <a:cubicBezTo>
                  <a:pt x="271967" y="246399"/>
                  <a:pt x="271438" y="244283"/>
                  <a:pt x="269851" y="242696"/>
                </a:cubicBezTo>
                <a:lnTo>
                  <a:pt x="253977" y="226822"/>
                </a:lnTo>
                <a:close/>
                <a:moveTo>
                  <a:pt x="12699" y="279734"/>
                </a:moveTo>
                <a:lnTo>
                  <a:pt x="12699" y="201953"/>
                </a:lnTo>
                <a:lnTo>
                  <a:pt x="51325" y="201953"/>
                </a:lnTo>
                <a:lnTo>
                  <a:pt x="40213" y="279734"/>
                </a:lnTo>
                <a:lnTo>
                  <a:pt x="12699" y="279734"/>
                </a:lnTo>
                <a:close/>
                <a:moveTo>
                  <a:pt x="142333" y="289787"/>
                </a:moveTo>
                <a:cubicBezTo>
                  <a:pt x="138100" y="291375"/>
                  <a:pt x="133338" y="291904"/>
                  <a:pt x="129105" y="290316"/>
                </a:cubicBezTo>
                <a:lnTo>
                  <a:pt x="54500" y="269151"/>
                </a:lnTo>
                <a:lnTo>
                  <a:pt x="61907" y="215711"/>
                </a:lnTo>
                <a:lnTo>
                  <a:pt x="150799" y="226293"/>
                </a:lnTo>
                <a:cubicBezTo>
                  <a:pt x="153974" y="226822"/>
                  <a:pt x="157148" y="228409"/>
                  <a:pt x="159265" y="230526"/>
                </a:cubicBezTo>
                <a:lnTo>
                  <a:pt x="168789" y="241108"/>
                </a:lnTo>
                <a:lnTo>
                  <a:pt x="142862" y="250632"/>
                </a:lnTo>
                <a:cubicBezTo>
                  <a:pt x="138629" y="252220"/>
                  <a:pt x="133867" y="252220"/>
                  <a:pt x="129634" y="250632"/>
                </a:cubicBezTo>
                <a:lnTo>
                  <a:pt x="99475" y="240579"/>
                </a:lnTo>
                <a:cubicBezTo>
                  <a:pt x="96300" y="239521"/>
                  <a:pt x="92596" y="241108"/>
                  <a:pt x="91538" y="244812"/>
                </a:cubicBezTo>
                <a:cubicBezTo>
                  <a:pt x="90480" y="247987"/>
                  <a:pt x="92067" y="251691"/>
                  <a:pt x="95771" y="252749"/>
                </a:cubicBezTo>
                <a:lnTo>
                  <a:pt x="125931" y="262802"/>
                </a:lnTo>
                <a:cubicBezTo>
                  <a:pt x="133338" y="265448"/>
                  <a:pt x="140746" y="264919"/>
                  <a:pt x="148153" y="262273"/>
                </a:cubicBezTo>
                <a:lnTo>
                  <a:pt x="183075" y="249045"/>
                </a:lnTo>
                <a:cubicBezTo>
                  <a:pt x="183075" y="249045"/>
                  <a:pt x="183075" y="249045"/>
                  <a:pt x="183075" y="249045"/>
                </a:cubicBezTo>
                <a:lnTo>
                  <a:pt x="230696" y="231055"/>
                </a:lnTo>
                <a:cubicBezTo>
                  <a:pt x="235987" y="228939"/>
                  <a:pt x="241807" y="230526"/>
                  <a:pt x="246040" y="234230"/>
                </a:cubicBezTo>
                <a:lnTo>
                  <a:pt x="255565" y="243754"/>
                </a:lnTo>
                <a:lnTo>
                  <a:pt x="142333" y="289787"/>
                </a:lnTo>
                <a:close/>
                <a:moveTo>
                  <a:pt x="308477" y="4063"/>
                </a:moveTo>
                <a:lnTo>
                  <a:pt x="269322" y="4063"/>
                </a:lnTo>
                <a:cubicBezTo>
                  <a:pt x="266147" y="4063"/>
                  <a:pt x="263502" y="6179"/>
                  <a:pt x="262972" y="9354"/>
                </a:cubicBezTo>
                <a:lnTo>
                  <a:pt x="262443" y="14116"/>
                </a:lnTo>
                <a:lnTo>
                  <a:pt x="187837" y="1417"/>
                </a:lnTo>
                <a:cubicBezTo>
                  <a:pt x="171435" y="-1228"/>
                  <a:pt x="153974" y="-170"/>
                  <a:pt x="137571" y="4592"/>
                </a:cubicBezTo>
                <a:cubicBezTo>
                  <a:pt x="133867" y="5650"/>
                  <a:pt x="130163" y="7238"/>
                  <a:pt x="126460" y="9883"/>
                </a:cubicBezTo>
                <a:lnTo>
                  <a:pt x="76722" y="43218"/>
                </a:lnTo>
                <a:cubicBezTo>
                  <a:pt x="74606" y="44805"/>
                  <a:pt x="73548" y="47980"/>
                  <a:pt x="74077" y="50625"/>
                </a:cubicBezTo>
                <a:cubicBezTo>
                  <a:pt x="75135" y="53271"/>
                  <a:pt x="77252" y="55387"/>
                  <a:pt x="80426" y="55387"/>
                </a:cubicBezTo>
                <a:lnTo>
                  <a:pt x="153974" y="55387"/>
                </a:lnTo>
                <a:cubicBezTo>
                  <a:pt x="160852" y="54858"/>
                  <a:pt x="165615" y="57504"/>
                  <a:pt x="168260" y="62795"/>
                </a:cubicBezTo>
                <a:cubicBezTo>
                  <a:pt x="171964" y="70732"/>
                  <a:pt x="170906" y="80256"/>
                  <a:pt x="165085" y="87664"/>
                </a:cubicBezTo>
                <a:lnTo>
                  <a:pt x="142333" y="116236"/>
                </a:lnTo>
                <a:cubicBezTo>
                  <a:pt x="138629" y="119940"/>
                  <a:pt x="136513" y="125231"/>
                  <a:pt x="136513" y="130522"/>
                </a:cubicBezTo>
                <a:cubicBezTo>
                  <a:pt x="136513" y="135813"/>
                  <a:pt x="138629" y="141105"/>
                  <a:pt x="142333" y="144808"/>
                </a:cubicBezTo>
                <a:cubicBezTo>
                  <a:pt x="146037" y="148512"/>
                  <a:pt x="151328" y="150629"/>
                  <a:pt x="156619" y="150629"/>
                </a:cubicBezTo>
                <a:cubicBezTo>
                  <a:pt x="161911" y="150629"/>
                  <a:pt x="167202" y="148512"/>
                  <a:pt x="170906" y="144808"/>
                </a:cubicBezTo>
                <a:lnTo>
                  <a:pt x="205298" y="110416"/>
                </a:lnTo>
                <a:cubicBezTo>
                  <a:pt x="206886" y="108828"/>
                  <a:pt x="209002" y="107770"/>
                  <a:pt x="211119" y="107770"/>
                </a:cubicBezTo>
                <a:cubicBezTo>
                  <a:pt x="220643" y="107770"/>
                  <a:pt x="229638" y="105654"/>
                  <a:pt x="238104" y="101421"/>
                </a:cubicBezTo>
                <a:lnTo>
                  <a:pt x="250803" y="94542"/>
                </a:lnTo>
                <a:lnTo>
                  <a:pt x="250274" y="98775"/>
                </a:lnTo>
                <a:cubicBezTo>
                  <a:pt x="249744" y="100892"/>
                  <a:pt x="250803" y="102479"/>
                  <a:pt x="251861" y="104066"/>
                </a:cubicBezTo>
                <a:cubicBezTo>
                  <a:pt x="252919" y="105654"/>
                  <a:pt x="255035" y="106183"/>
                  <a:pt x="256623" y="106183"/>
                </a:cubicBezTo>
                <a:lnTo>
                  <a:pt x="308477" y="106183"/>
                </a:lnTo>
                <a:cubicBezTo>
                  <a:pt x="312180" y="106183"/>
                  <a:pt x="314826" y="103537"/>
                  <a:pt x="314826" y="99833"/>
                </a:cubicBezTo>
                <a:lnTo>
                  <a:pt x="314826" y="10412"/>
                </a:lnTo>
                <a:cubicBezTo>
                  <a:pt x="314826" y="7238"/>
                  <a:pt x="312180" y="4063"/>
                  <a:pt x="308477" y="4063"/>
                </a:cubicBezTo>
                <a:close/>
                <a:moveTo>
                  <a:pt x="232283" y="90309"/>
                </a:moveTo>
                <a:cubicBezTo>
                  <a:pt x="225934" y="93484"/>
                  <a:pt x="218526" y="95600"/>
                  <a:pt x="211119" y="95600"/>
                </a:cubicBezTo>
                <a:cubicBezTo>
                  <a:pt x="205298" y="95600"/>
                  <a:pt x="200007" y="97717"/>
                  <a:pt x="196303" y="101950"/>
                </a:cubicBezTo>
                <a:lnTo>
                  <a:pt x="161911" y="136343"/>
                </a:lnTo>
                <a:cubicBezTo>
                  <a:pt x="159265" y="138988"/>
                  <a:pt x="154503" y="138988"/>
                  <a:pt x="151857" y="136343"/>
                </a:cubicBezTo>
                <a:cubicBezTo>
                  <a:pt x="150270" y="134755"/>
                  <a:pt x="149741" y="133168"/>
                  <a:pt x="149741" y="131052"/>
                </a:cubicBezTo>
                <a:cubicBezTo>
                  <a:pt x="149741" y="128935"/>
                  <a:pt x="150270" y="127348"/>
                  <a:pt x="152387" y="125231"/>
                </a:cubicBezTo>
                <a:lnTo>
                  <a:pt x="175668" y="96129"/>
                </a:lnTo>
                <a:cubicBezTo>
                  <a:pt x="184663" y="84489"/>
                  <a:pt x="186779" y="69145"/>
                  <a:pt x="180430" y="56975"/>
                </a:cubicBezTo>
                <a:cubicBezTo>
                  <a:pt x="176726" y="49567"/>
                  <a:pt x="168789" y="41630"/>
                  <a:pt x="153974" y="42159"/>
                </a:cubicBezTo>
                <a:lnTo>
                  <a:pt x="102649" y="42159"/>
                </a:lnTo>
                <a:lnTo>
                  <a:pt x="134925" y="20994"/>
                </a:lnTo>
                <a:cubicBezTo>
                  <a:pt x="137042" y="19407"/>
                  <a:pt x="139688" y="18349"/>
                  <a:pt x="142333" y="17291"/>
                </a:cubicBezTo>
                <a:cubicBezTo>
                  <a:pt x="156619" y="13058"/>
                  <a:pt x="171964" y="12000"/>
                  <a:pt x="186779" y="14645"/>
                </a:cubicBezTo>
                <a:lnTo>
                  <a:pt x="261385" y="27344"/>
                </a:lnTo>
                <a:lnTo>
                  <a:pt x="253977" y="79198"/>
                </a:lnTo>
                <a:lnTo>
                  <a:pt x="232283" y="90309"/>
                </a:lnTo>
                <a:close/>
                <a:moveTo>
                  <a:pt x="302127" y="93484"/>
                </a:moveTo>
                <a:lnTo>
                  <a:pt x="264560" y="93484"/>
                </a:lnTo>
                <a:lnTo>
                  <a:pt x="275671" y="16762"/>
                </a:lnTo>
                <a:lnTo>
                  <a:pt x="302656" y="16762"/>
                </a:lnTo>
                <a:lnTo>
                  <a:pt x="302656" y="93484"/>
                </a:lnTo>
                <a:close/>
                <a:moveTo>
                  <a:pt x="51854" y="175497"/>
                </a:moveTo>
                <a:lnTo>
                  <a:pt x="51854" y="74965"/>
                </a:lnTo>
                <a:cubicBezTo>
                  <a:pt x="51854" y="71261"/>
                  <a:pt x="54500" y="68615"/>
                  <a:pt x="58203" y="68615"/>
                </a:cubicBezTo>
                <a:lnTo>
                  <a:pt x="134925" y="68615"/>
                </a:lnTo>
                <a:cubicBezTo>
                  <a:pt x="138629" y="68615"/>
                  <a:pt x="141275" y="71261"/>
                  <a:pt x="141275" y="74965"/>
                </a:cubicBezTo>
                <a:cubicBezTo>
                  <a:pt x="141275" y="78669"/>
                  <a:pt x="138629" y="81314"/>
                  <a:pt x="134925" y="81314"/>
                </a:cubicBezTo>
                <a:lnTo>
                  <a:pt x="64553" y="81314"/>
                </a:lnTo>
                <a:lnTo>
                  <a:pt x="64553" y="168619"/>
                </a:lnTo>
                <a:lnTo>
                  <a:pt x="235987" y="168619"/>
                </a:lnTo>
                <a:lnTo>
                  <a:pt x="235987" y="119940"/>
                </a:lnTo>
                <a:cubicBezTo>
                  <a:pt x="235987" y="116236"/>
                  <a:pt x="238633" y="113590"/>
                  <a:pt x="242337" y="113590"/>
                </a:cubicBezTo>
                <a:cubicBezTo>
                  <a:pt x="246040" y="113590"/>
                  <a:pt x="248686" y="116236"/>
                  <a:pt x="248686" y="119940"/>
                </a:cubicBezTo>
                <a:lnTo>
                  <a:pt x="248686" y="174968"/>
                </a:lnTo>
                <a:cubicBezTo>
                  <a:pt x="248686" y="178672"/>
                  <a:pt x="246040" y="181318"/>
                  <a:pt x="242337" y="181318"/>
                </a:cubicBezTo>
                <a:lnTo>
                  <a:pt x="58203" y="181318"/>
                </a:lnTo>
                <a:cubicBezTo>
                  <a:pt x="55029" y="181847"/>
                  <a:pt x="51854" y="178672"/>
                  <a:pt x="51854" y="175497"/>
                </a:cubicBezTo>
                <a:close/>
                <a:moveTo>
                  <a:pt x="89950" y="109357"/>
                </a:moveTo>
                <a:lnTo>
                  <a:pt x="89950" y="142163"/>
                </a:lnTo>
                <a:lnTo>
                  <a:pt x="98416" y="146396"/>
                </a:lnTo>
                <a:lnTo>
                  <a:pt x="108469" y="146396"/>
                </a:lnTo>
                <a:cubicBezTo>
                  <a:pt x="112173" y="146396"/>
                  <a:pt x="114819" y="149041"/>
                  <a:pt x="114819" y="152745"/>
                </a:cubicBezTo>
                <a:cubicBezTo>
                  <a:pt x="114819" y="156449"/>
                  <a:pt x="112173" y="159095"/>
                  <a:pt x="108469" y="159095"/>
                </a:cubicBezTo>
                <a:lnTo>
                  <a:pt x="96829" y="159095"/>
                </a:lnTo>
                <a:cubicBezTo>
                  <a:pt x="95771" y="159095"/>
                  <a:pt x="94712" y="159095"/>
                  <a:pt x="94183" y="158565"/>
                </a:cubicBezTo>
                <a:lnTo>
                  <a:pt x="80955" y="151687"/>
                </a:lnTo>
                <a:cubicBezTo>
                  <a:pt x="78839" y="150629"/>
                  <a:pt x="77252" y="148512"/>
                  <a:pt x="77252" y="145867"/>
                </a:cubicBezTo>
                <a:lnTo>
                  <a:pt x="77252" y="105654"/>
                </a:lnTo>
                <a:cubicBezTo>
                  <a:pt x="77252" y="103537"/>
                  <a:pt x="78310" y="101421"/>
                  <a:pt x="80426" y="100362"/>
                </a:cubicBezTo>
                <a:lnTo>
                  <a:pt x="93654" y="91897"/>
                </a:lnTo>
                <a:cubicBezTo>
                  <a:pt x="94712" y="91368"/>
                  <a:pt x="95771" y="90838"/>
                  <a:pt x="97358" y="90838"/>
                </a:cubicBezTo>
                <a:lnTo>
                  <a:pt x="108999" y="90838"/>
                </a:lnTo>
                <a:cubicBezTo>
                  <a:pt x="112703" y="90838"/>
                  <a:pt x="115348" y="93484"/>
                  <a:pt x="115348" y="97188"/>
                </a:cubicBezTo>
                <a:cubicBezTo>
                  <a:pt x="115348" y="100892"/>
                  <a:pt x="112703" y="103537"/>
                  <a:pt x="108999" y="103537"/>
                </a:cubicBezTo>
                <a:lnTo>
                  <a:pt x="98945" y="103537"/>
                </a:lnTo>
                <a:lnTo>
                  <a:pt x="89950" y="109357"/>
                </a:lnTo>
                <a:close/>
                <a:moveTo>
                  <a:pt x="191541" y="159095"/>
                </a:moveTo>
                <a:cubicBezTo>
                  <a:pt x="187837" y="159095"/>
                  <a:pt x="185192" y="156449"/>
                  <a:pt x="185192" y="152745"/>
                </a:cubicBezTo>
                <a:cubicBezTo>
                  <a:pt x="185192" y="149041"/>
                  <a:pt x="187837" y="146396"/>
                  <a:pt x="191541" y="146396"/>
                </a:cubicBezTo>
                <a:lnTo>
                  <a:pt x="201595" y="146396"/>
                </a:lnTo>
                <a:lnTo>
                  <a:pt x="210060" y="142163"/>
                </a:lnTo>
                <a:lnTo>
                  <a:pt x="210060" y="119940"/>
                </a:lnTo>
                <a:cubicBezTo>
                  <a:pt x="210060" y="116236"/>
                  <a:pt x="212706" y="113590"/>
                  <a:pt x="216410" y="113590"/>
                </a:cubicBezTo>
                <a:cubicBezTo>
                  <a:pt x="220114" y="113590"/>
                  <a:pt x="222759" y="116236"/>
                  <a:pt x="222759" y="119940"/>
                </a:cubicBezTo>
                <a:lnTo>
                  <a:pt x="222759" y="145867"/>
                </a:lnTo>
                <a:cubicBezTo>
                  <a:pt x="222759" y="148512"/>
                  <a:pt x="221172" y="150629"/>
                  <a:pt x="219055" y="151687"/>
                </a:cubicBezTo>
                <a:lnTo>
                  <a:pt x="205827" y="158565"/>
                </a:lnTo>
                <a:cubicBezTo>
                  <a:pt x="204769" y="159095"/>
                  <a:pt x="203711" y="159095"/>
                  <a:pt x="203182" y="159095"/>
                </a:cubicBezTo>
                <a:lnTo>
                  <a:pt x="191541" y="159095"/>
                </a:lnTo>
                <a:close/>
                <a:moveTo>
                  <a:pt x="145508" y="97717"/>
                </a:moveTo>
                <a:cubicBezTo>
                  <a:pt x="147095" y="100892"/>
                  <a:pt x="145508" y="104596"/>
                  <a:pt x="142333" y="106183"/>
                </a:cubicBezTo>
                <a:cubicBezTo>
                  <a:pt x="134925" y="109357"/>
                  <a:pt x="129634" y="116765"/>
                  <a:pt x="129634" y="125231"/>
                </a:cubicBezTo>
                <a:cubicBezTo>
                  <a:pt x="129634" y="128935"/>
                  <a:pt x="126989" y="131581"/>
                  <a:pt x="123285" y="131581"/>
                </a:cubicBezTo>
                <a:cubicBezTo>
                  <a:pt x="119581" y="131581"/>
                  <a:pt x="116935" y="128935"/>
                  <a:pt x="116935" y="125231"/>
                </a:cubicBezTo>
                <a:cubicBezTo>
                  <a:pt x="116935" y="112003"/>
                  <a:pt x="124872" y="99833"/>
                  <a:pt x="137042" y="94542"/>
                </a:cubicBezTo>
                <a:cubicBezTo>
                  <a:pt x="140217" y="92955"/>
                  <a:pt x="143920" y="94013"/>
                  <a:pt x="145508" y="97717"/>
                </a:cubicBez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CH" sz="800" dirty="0">
              <a:solidFill>
                <a:schemeClr val="dk1"/>
              </a:solidFill>
              <a:latin typeface="Calibri"/>
              <a:ea typeface="Calibri"/>
              <a:cs typeface="Calibri"/>
              <a:sym typeface="Calibri"/>
            </a:endParaRPr>
          </a:p>
        </p:txBody>
      </p:sp>
      <p:grpSp>
        <p:nvGrpSpPr>
          <p:cNvPr id="14" name="Google Shape;725;p15">
            <a:extLst>
              <a:ext uri="{FF2B5EF4-FFF2-40B4-BE49-F238E27FC236}">
                <a16:creationId xmlns:a16="http://schemas.microsoft.com/office/drawing/2014/main" id="{CEBBEC24-87A2-4238-8D0F-911F94BB5983}"/>
              </a:ext>
            </a:extLst>
          </p:cNvPr>
          <p:cNvGrpSpPr/>
          <p:nvPr/>
        </p:nvGrpSpPr>
        <p:grpSpPr>
          <a:xfrm>
            <a:off x="5566850" y="3039012"/>
            <a:ext cx="627883" cy="461996"/>
            <a:chOff x="3773963" y="12458637"/>
            <a:chExt cx="314429" cy="231356"/>
          </a:xfrm>
          <a:solidFill>
            <a:schemeClr val="bg1">
              <a:lumMod val="50000"/>
            </a:schemeClr>
          </a:solidFill>
        </p:grpSpPr>
        <p:sp>
          <p:nvSpPr>
            <p:cNvPr id="15" name="Google Shape;726;p15">
              <a:extLst>
                <a:ext uri="{FF2B5EF4-FFF2-40B4-BE49-F238E27FC236}">
                  <a16:creationId xmlns:a16="http://schemas.microsoft.com/office/drawing/2014/main" id="{EF845428-8428-476B-B275-222C74B03BC5}"/>
                </a:ext>
              </a:extLst>
            </p:cNvPr>
            <p:cNvSpPr/>
            <p:nvPr/>
          </p:nvSpPr>
          <p:spPr>
            <a:xfrm>
              <a:off x="3891956" y="12483505"/>
              <a:ext cx="74077" cy="100533"/>
            </a:xfrm>
            <a:custGeom>
              <a:avLst/>
              <a:gdLst/>
              <a:ahLst/>
              <a:cxnLst/>
              <a:rect l="l" t="t" r="r" b="b"/>
              <a:pathLst>
                <a:path w="74076" h="100532" extrusionOk="0">
                  <a:moveTo>
                    <a:pt x="59261" y="60319"/>
                  </a:moveTo>
                  <a:cubicBezTo>
                    <a:pt x="65082" y="55028"/>
                    <a:pt x="68256" y="47621"/>
                    <a:pt x="68256" y="39684"/>
                  </a:cubicBezTo>
                  <a:lnTo>
                    <a:pt x="68256" y="28572"/>
                  </a:lnTo>
                  <a:cubicBezTo>
                    <a:pt x="68256" y="12698"/>
                    <a:pt x="55557" y="0"/>
                    <a:pt x="39684" y="0"/>
                  </a:cubicBezTo>
                  <a:cubicBezTo>
                    <a:pt x="23810" y="0"/>
                    <a:pt x="11111" y="12698"/>
                    <a:pt x="11111" y="28572"/>
                  </a:cubicBezTo>
                  <a:lnTo>
                    <a:pt x="11111" y="39684"/>
                  </a:lnTo>
                  <a:cubicBezTo>
                    <a:pt x="11111" y="47621"/>
                    <a:pt x="14815" y="55028"/>
                    <a:pt x="20106" y="60319"/>
                  </a:cubicBezTo>
                  <a:cubicBezTo>
                    <a:pt x="7937" y="67198"/>
                    <a:pt x="0" y="79896"/>
                    <a:pt x="0" y="94183"/>
                  </a:cubicBezTo>
                  <a:cubicBezTo>
                    <a:pt x="0" y="97887"/>
                    <a:pt x="2646" y="100533"/>
                    <a:pt x="6349" y="100533"/>
                  </a:cubicBezTo>
                  <a:cubicBezTo>
                    <a:pt x="10053" y="100533"/>
                    <a:pt x="12699" y="97887"/>
                    <a:pt x="12699" y="94183"/>
                  </a:cubicBezTo>
                  <a:cubicBezTo>
                    <a:pt x="12699" y="79368"/>
                    <a:pt x="24339" y="67727"/>
                    <a:pt x="39155" y="67727"/>
                  </a:cubicBezTo>
                  <a:cubicBezTo>
                    <a:pt x="53970" y="67727"/>
                    <a:pt x="65611" y="79368"/>
                    <a:pt x="65611" y="94183"/>
                  </a:cubicBezTo>
                  <a:cubicBezTo>
                    <a:pt x="65611" y="97887"/>
                    <a:pt x="68256" y="100533"/>
                    <a:pt x="71960" y="100533"/>
                  </a:cubicBezTo>
                  <a:cubicBezTo>
                    <a:pt x="75664" y="100533"/>
                    <a:pt x="78310" y="97887"/>
                    <a:pt x="78310" y="94183"/>
                  </a:cubicBezTo>
                  <a:cubicBezTo>
                    <a:pt x="79368" y="79896"/>
                    <a:pt x="70902" y="67198"/>
                    <a:pt x="59261" y="60319"/>
                  </a:cubicBezTo>
                  <a:close/>
                  <a:moveTo>
                    <a:pt x="24339" y="39684"/>
                  </a:moveTo>
                  <a:lnTo>
                    <a:pt x="24339" y="28572"/>
                  </a:lnTo>
                  <a:cubicBezTo>
                    <a:pt x="24339" y="20107"/>
                    <a:pt x="31218" y="13228"/>
                    <a:pt x="39684" y="13228"/>
                  </a:cubicBezTo>
                  <a:cubicBezTo>
                    <a:pt x="48150" y="13228"/>
                    <a:pt x="55029" y="20107"/>
                    <a:pt x="55029" y="28572"/>
                  </a:cubicBezTo>
                  <a:lnTo>
                    <a:pt x="55029" y="39684"/>
                  </a:lnTo>
                  <a:cubicBezTo>
                    <a:pt x="55029" y="48149"/>
                    <a:pt x="48150" y="55028"/>
                    <a:pt x="39684" y="55028"/>
                  </a:cubicBezTo>
                  <a:cubicBezTo>
                    <a:pt x="31218" y="55028"/>
                    <a:pt x="24339" y="48149"/>
                    <a:pt x="24339" y="3968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16" name="Google Shape;727;p15">
              <a:extLst>
                <a:ext uri="{FF2B5EF4-FFF2-40B4-BE49-F238E27FC236}">
                  <a16:creationId xmlns:a16="http://schemas.microsoft.com/office/drawing/2014/main" id="{8F94694D-8008-4D02-80BD-49B35BB235D8}"/>
                </a:ext>
              </a:extLst>
            </p:cNvPr>
            <p:cNvSpPr/>
            <p:nvPr/>
          </p:nvSpPr>
          <p:spPr>
            <a:xfrm>
              <a:off x="4009950" y="12466044"/>
              <a:ext cx="74077" cy="132280"/>
            </a:xfrm>
            <a:custGeom>
              <a:avLst/>
              <a:gdLst/>
              <a:ahLst/>
              <a:cxnLst/>
              <a:rect l="l" t="t" r="r" b="b"/>
              <a:pathLst>
                <a:path w="74076" h="132279" extrusionOk="0">
                  <a:moveTo>
                    <a:pt x="59261" y="60319"/>
                  </a:moveTo>
                  <a:cubicBezTo>
                    <a:pt x="65082" y="55028"/>
                    <a:pt x="68256" y="47621"/>
                    <a:pt x="68256" y="39684"/>
                  </a:cubicBezTo>
                  <a:lnTo>
                    <a:pt x="68256" y="28572"/>
                  </a:lnTo>
                  <a:cubicBezTo>
                    <a:pt x="68256" y="12698"/>
                    <a:pt x="55557" y="0"/>
                    <a:pt x="39684" y="0"/>
                  </a:cubicBezTo>
                  <a:cubicBezTo>
                    <a:pt x="23810" y="0"/>
                    <a:pt x="11112" y="12698"/>
                    <a:pt x="11112" y="28572"/>
                  </a:cubicBezTo>
                  <a:lnTo>
                    <a:pt x="11112" y="39684"/>
                  </a:lnTo>
                  <a:cubicBezTo>
                    <a:pt x="11112" y="47621"/>
                    <a:pt x="14815" y="55028"/>
                    <a:pt x="20106" y="60319"/>
                  </a:cubicBezTo>
                  <a:cubicBezTo>
                    <a:pt x="7937" y="67198"/>
                    <a:pt x="0" y="79897"/>
                    <a:pt x="0" y="94183"/>
                  </a:cubicBezTo>
                  <a:lnTo>
                    <a:pt x="0" y="104766"/>
                  </a:lnTo>
                  <a:cubicBezTo>
                    <a:pt x="0" y="108469"/>
                    <a:pt x="2646" y="111115"/>
                    <a:pt x="6349" y="111115"/>
                  </a:cubicBezTo>
                  <a:cubicBezTo>
                    <a:pt x="10053" y="111115"/>
                    <a:pt x="12699" y="108469"/>
                    <a:pt x="12699" y="104766"/>
                  </a:cubicBezTo>
                  <a:lnTo>
                    <a:pt x="12699" y="94183"/>
                  </a:lnTo>
                  <a:cubicBezTo>
                    <a:pt x="12699" y="79368"/>
                    <a:pt x="24340" y="67727"/>
                    <a:pt x="39155" y="67727"/>
                  </a:cubicBezTo>
                  <a:cubicBezTo>
                    <a:pt x="53970" y="67727"/>
                    <a:pt x="65611" y="79368"/>
                    <a:pt x="65611" y="94183"/>
                  </a:cubicBezTo>
                  <a:lnTo>
                    <a:pt x="65611" y="120639"/>
                  </a:lnTo>
                  <a:lnTo>
                    <a:pt x="34393" y="120639"/>
                  </a:lnTo>
                  <a:cubicBezTo>
                    <a:pt x="30689" y="120639"/>
                    <a:pt x="28043" y="123285"/>
                    <a:pt x="28043" y="126989"/>
                  </a:cubicBezTo>
                  <a:cubicBezTo>
                    <a:pt x="28043" y="130692"/>
                    <a:pt x="30689" y="133338"/>
                    <a:pt x="34393" y="133338"/>
                  </a:cubicBezTo>
                  <a:lnTo>
                    <a:pt x="71960" y="133338"/>
                  </a:lnTo>
                  <a:cubicBezTo>
                    <a:pt x="75664" y="133338"/>
                    <a:pt x="78310" y="130692"/>
                    <a:pt x="78310" y="126989"/>
                  </a:cubicBezTo>
                  <a:lnTo>
                    <a:pt x="78310" y="94183"/>
                  </a:lnTo>
                  <a:cubicBezTo>
                    <a:pt x="78839" y="79897"/>
                    <a:pt x="70902" y="67198"/>
                    <a:pt x="59261" y="60319"/>
                  </a:cubicBezTo>
                  <a:close/>
                  <a:moveTo>
                    <a:pt x="24340" y="39684"/>
                  </a:moveTo>
                  <a:lnTo>
                    <a:pt x="24340" y="28572"/>
                  </a:lnTo>
                  <a:cubicBezTo>
                    <a:pt x="24340" y="20107"/>
                    <a:pt x="31218" y="13228"/>
                    <a:pt x="39684" y="13228"/>
                  </a:cubicBezTo>
                  <a:cubicBezTo>
                    <a:pt x="48150" y="13228"/>
                    <a:pt x="55029" y="20107"/>
                    <a:pt x="55029" y="28572"/>
                  </a:cubicBezTo>
                  <a:lnTo>
                    <a:pt x="55029" y="39684"/>
                  </a:lnTo>
                  <a:cubicBezTo>
                    <a:pt x="55029" y="48150"/>
                    <a:pt x="48150" y="55028"/>
                    <a:pt x="39684" y="55028"/>
                  </a:cubicBezTo>
                  <a:cubicBezTo>
                    <a:pt x="31218" y="55028"/>
                    <a:pt x="24340" y="48150"/>
                    <a:pt x="24340" y="3968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17" name="Google Shape;728;p15">
              <a:extLst>
                <a:ext uri="{FF2B5EF4-FFF2-40B4-BE49-F238E27FC236}">
                  <a16:creationId xmlns:a16="http://schemas.microsoft.com/office/drawing/2014/main" id="{09A60DED-A3BD-4F3D-99E1-700AB67C1958}"/>
                </a:ext>
              </a:extLst>
            </p:cNvPr>
            <p:cNvSpPr/>
            <p:nvPr/>
          </p:nvSpPr>
          <p:spPr>
            <a:xfrm>
              <a:off x="3773963" y="12466044"/>
              <a:ext cx="79368" cy="132280"/>
            </a:xfrm>
            <a:custGeom>
              <a:avLst/>
              <a:gdLst/>
              <a:ahLst/>
              <a:cxnLst/>
              <a:rect l="l" t="t" r="r" b="b"/>
              <a:pathLst>
                <a:path w="79367" h="132279" extrusionOk="0">
                  <a:moveTo>
                    <a:pt x="59261" y="60319"/>
                  </a:moveTo>
                  <a:cubicBezTo>
                    <a:pt x="65082" y="55028"/>
                    <a:pt x="68256" y="47621"/>
                    <a:pt x="68256" y="39684"/>
                  </a:cubicBezTo>
                  <a:lnTo>
                    <a:pt x="68256" y="28572"/>
                  </a:lnTo>
                  <a:cubicBezTo>
                    <a:pt x="68256" y="12698"/>
                    <a:pt x="55557" y="0"/>
                    <a:pt x="39684" y="0"/>
                  </a:cubicBezTo>
                  <a:cubicBezTo>
                    <a:pt x="23810" y="0"/>
                    <a:pt x="11111" y="12698"/>
                    <a:pt x="11111" y="28572"/>
                  </a:cubicBezTo>
                  <a:lnTo>
                    <a:pt x="11111" y="39684"/>
                  </a:lnTo>
                  <a:cubicBezTo>
                    <a:pt x="11111" y="47621"/>
                    <a:pt x="14815" y="55028"/>
                    <a:pt x="20106" y="60319"/>
                  </a:cubicBezTo>
                  <a:cubicBezTo>
                    <a:pt x="7937" y="67198"/>
                    <a:pt x="0" y="79897"/>
                    <a:pt x="0" y="94183"/>
                  </a:cubicBezTo>
                  <a:lnTo>
                    <a:pt x="0" y="126989"/>
                  </a:lnTo>
                  <a:cubicBezTo>
                    <a:pt x="0" y="130692"/>
                    <a:pt x="2646" y="133338"/>
                    <a:pt x="6349" y="133338"/>
                  </a:cubicBezTo>
                  <a:lnTo>
                    <a:pt x="73018" y="133338"/>
                  </a:lnTo>
                  <a:cubicBezTo>
                    <a:pt x="76722" y="133338"/>
                    <a:pt x="79368" y="130692"/>
                    <a:pt x="79368" y="126989"/>
                  </a:cubicBezTo>
                  <a:lnTo>
                    <a:pt x="79368" y="94183"/>
                  </a:lnTo>
                  <a:cubicBezTo>
                    <a:pt x="79368" y="79897"/>
                    <a:pt x="70902" y="67198"/>
                    <a:pt x="59261" y="60319"/>
                  </a:cubicBezTo>
                  <a:close/>
                  <a:moveTo>
                    <a:pt x="24339" y="39684"/>
                  </a:moveTo>
                  <a:lnTo>
                    <a:pt x="24339" y="28572"/>
                  </a:lnTo>
                  <a:cubicBezTo>
                    <a:pt x="24339" y="20107"/>
                    <a:pt x="31218" y="13228"/>
                    <a:pt x="39684" y="13228"/>
                  </a:cubicBezTo>
                  <a:cubicBezTo>
                    <a:pt x="48150" y="13228"/>
                    <a:pt x="55028" y="20107"/>
                    <a:pt x="55028" y="28572"/>
                  </a:cubicBezTo>
                  <a:lnTo>
                    <a:pt x="55028" y="39684"/>
                  </a:lnTo>
                  <a:cubicBezTo>
                    <a:pt x="55028" y="48150"/>
                    <a:pt x="48150" y="55028"/>
                    <a:pt x="39684" y="55028"/>
                  </a:cubicBezTo>
                  <a:cubicBezTo>
                    <a:pt x="31218" y="55028"/>
                    <a:pt x="24339" y="48150"/>
                    <a:pt x="24339" y="39684"/>
                  </a:cubicBezTo>
                  <a:close/>
                  <a:moveTo>
                    <a:pt x="66140" y="121168"/>
                  </a:moveTo>
                  <a:lnTo>
                    <a:pt x="13228" y="121168"/>
                  </a:lnTo>
                  <a:lnTo>
                    <a:pt x="13228" y="94712"/>
                  </a:lnTo>
                  <a:cubicBezTo>
                    <a:pt x="13228" y="79897"/>
                    <a:pt x="24869" y="68256"/>
                    <a:pt x="39684" y="68256"/>
                  </a:cubicBezTo>
                  <a:cubicBezTo>
                    <a:pt x="54499" y="68256"/>
                    <a:pt x="66140" y="79897"/>
                    <a:pt x="66140" y="94712"/>
                  </a:cubicBezTo>
                  <a:lnTo>
                    <a:pt x="66140" y="121168"/>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18" name="Google Shape;729;p15">
              <a:extLst>
                <a:ext uri="{FF2B5EF4-FFF2-40B4-BE49-F238E27FC236}">
                  <a16:creationId xmlns:a16="http://schemas.microsoft.com/office/drawing/2014/main" id="{6A19BE3D-E800-4B54-90A1-679020A672CF}"/>
                </a:ext>
              </a:extLst>
            </p:cNvPr>
            <p:cNvSpPr/>
            <p:nvPr/>
          </p:nvSpPr>
          <p:spPr>
            <a:xfrm>
              <a:off x="3853860" y="12458637"/>
              <a:ext cx="153445" cy="153445"/>
            </a:xfrm>
            <a:custGeom>
              <a:avLst/>
              <a:gdLst/>
              <a:ahLst/>
              <a:cxnLst/>
              <a:rect l="l" t="t" r="r" b="b"/>
              <a:pathLst>
                <a:path w="153444" h="153444" extrusionOk="0">
                  <a:moveTo>
                    <a:pt x="155561" y="77780"/>
                  </a:moveTo>
                  <a:cubicBezTo>
                    <a:pt x="155561" y="34921"/>
                    <a:pt x="120639" y="0"/>
                    <a:pt x="77781" y="0"/>
                  </a:cubicBezTo>
                  <a:cubicBezTo>
                    <a:pt x="34922" y="0"/>
                    <a:pt x="0" y="34921"/>
                    <a:pt x="0" y="77780"/>
                  </a:cubicBezTo>
                  <a:cubicBezTo>
                    <a:pt x="0" y="120638"/>
                    <a:pt x="34922" y="155560"/>
                    <a:pt x="77781" y="155560"/>
                  </a:cubicBezTo>
                  <a:cubicBezTo>
                    <a:pt x="120639" y="155560"/>
                    <a:pt x="155561" y="120638"/>
                    <a:pt x="155561" y="77780"/>
                  </a:cubicBezTo>
                  <a:close/>
                  <a:moveTo>
                    <a:pt x="77781" y="142333"/>
                  </a:moveTo>
                  <a:cubicBezTo>
                    <a:pt x="42330" y="142333"/>
                    <a:pt x="13228" y="113231"/>
                    <a:pt x="13228" y="77780"/>
                  </a:cubicBezTo>
                  <a:cubicBezTo>
                    <a:pt x="13228" y="42330"/>
                    <a:pt x="42330" y="13228"/>
                    <a:pt x="77781" y="13228"/>
                  </a:cubicBezTo>
                  <a:cubicBezTo>
                    <a:pt x="113232" y="13228"/>
                    <a:pt x="142333" y="42330"/>
                    <a:pt x="142333" y="77780"/>
                  </a:cubicBezTo>
                  <a:cubicBezTo>
                    <a:pt x="142333" y="113231"/>
                    <a:pt x="113761" y="142333"/>
                    <a:pt x="77781" y="14233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19" name="Google Shape;730;p15">
              <a:extLst>
                <a:ext uri="{FF2B5EF4-FFF2-40B4-BE49-F238E27FC236}">
                  <a16:creationId xmlns:a16="http://schemas.microsoft.com/office/drawing/2014/main" id="{37F8BBDD-814C-46AD-BE7D-4161CC5FC60E}"/>
                </a:ext>
              </a:extLst>
            </p:cNvPr>
            <p:cNvSpPr/>
            <p:nvPr/>
          </p:nvSpPr>
          <p:spPr>
            <a:xfrm>
              <a:off x="3977277" y="12578878"/>
              <a:ext cx="111115" cy="111115"/>
            </a:xfrm>
            <a:custGeom>
              <a:avLst/>
              <a:gdLst/>
              <a:ahLst/>
              <a:cxnLst/>
              <a:rect l="l" t="t" r="r" b="b"/>
              <a:pathLst>
                <a:path w="111114" h="111114" extrusionOk="0">
                  <a:moveTo>
                    <a:pt x="51722" y="23149"/>
                  </a:moveTo>
                  <a:cubicBezTo>
                    <a:pt x="51722" y="22621"/>
                    <a:pt x="51722" y="22091"/>
                    <a:pt x="51722" y="22091"/>
                  </a:cubicBezTo>
                  <a:cubicBezTo>
                    <a:pt x="51722" y="20503"/>
                    <a:pt x="51192" y="18916"/>
                    <a:pt x="49605" y="17329"/>
                  </a:cubicBezTo>
                  <a:lnTo>
                    <a:pt x="34260" y="1984"/>
                  </a:lnTo>
                  <a:cubicBezTo>
                    <a:pt x="31615" y="-661"/>
                    <a:pt x="27382" y="-661"/>
                    <a:pt x="25266" y="1984"/>
                  </a:cubicBezTo>
                  <a:lnTo>
                    <a:pt x="1984" y="25266"/>
                  </a:lnTo>
                  <a:cubicBezTo>
                    <a:pt x="-661" y="27912"/>
                    <a:pt x="-661" y="32144"/>
                    <a:pt x="1984" y="34261"/>
                  </a:cubicBezTo>
                  <a:lnTo>
                    <a:pt x="17329" y="49605"/>
                  </a:lnTo>
                  <a:cubicBezTo>
                    <a:pt x="18387" y="50663"/>
                    <a:pt x="20503" y="51722"/>
                    <a:pt x="22091" y="51722"/>
                  </a:cubicBezTo>
                  <a:cubicBezTo>
                    <a:pt x="22620" y="51722"/>
                    <a:pt x="23149" y="51722"/>
                    <a:pt x="24207" y="51193"/>
                  </a:cubicBezTo>
                  <a:lnTo>
                    <a:pt x="72886" y="104634"/>
                  </a:lnTo>
                  <a:cubicBezTo>
                    <a:pt x="77119" y="108866"/>
                    <a:pt x="82939" y="111512"/>
                    <a:pt x="89289" y="111512"/>
                  </a:cubicBezTo>
                  <a:cubicBezTo>
                    <a:pt x="89289" y="111512"/>
                    <a:pt x="89289" y="111512"/>
                    <a:pt x="89289" y="111512"/>
                  </a:cubicBezTo>
                  <a:cubicBezTo>
                    <a:pt x="95638" y="111512"/>
                    <a:pt x="100930" y="108866"/>
                    <a:pt x="105691" y="104634"/>
                  </a:cubicBezTo>
                  <a:cubicBezTo>
                    <a:pt x="109925" y="100401"/>
                    <a:pt x="112570" y="94580"/>
                    <a:pt x="112570" y="88231"/>
                  </a:cubicBezTo>
                  <a:cubicBezTo>
                    <a:pt x="112570" y="81882"/>
                    <a:pt x="109925" y="76590"/>
                    <a:pt x="105691" y="71828"/>
                  </a:cubicBezTo>
                  <a:lnTo>
                    <a:pt x="51722" y="23149"/>
                  </a:lnTo>
                  <a:close/>
                  <a:moveTo>
                    <a:pt x="15741" y="29498"/>
                  </a:moveTo>
                  <a:lnTo>
                    <a:pt x="30027" y="15212"/>
                  </a:lnTo>
                  <a:lnTo>
                    <a:pt x="36377" y="21561"/>
                  </a:lnTo>
                  <a:lnTo>
                    <a:pt x="22091" y="35849"/>
                  </a:lnTo>
                  <a:lnTo>
                    <a:pt x="15741" y="29498"/>
                  </a:lnTo>
                  <a:close/>
                  <a:moveTo>
                    <a:pt x="95638" y="95638"/>
                  </a:moveTo>
                  <a:cubicBezTo>
                    <a:pt x="93522" y="97755"/>
                    <a:pt x="91405" y="98813"/>
                    <a:pt x="88760" y="98813"/>
                  </a:cubicBezTo>
                  <a:cubicBezTo>
                    <a:pt x="88760" y="98813"/>
                    <a:pt x="88760" y="98813"/>
                    <a:pt x="88760" y="98813"/>
                  </a:cubicBezTo>
                  <a:cubicBezTo>
                    <a:pt x="86114" y="98813"/>
                    <a:pt x="83469" y="97755"/>
                    <a:pt x="81881" y="96168"/>
                  </a:cubicBezTo>
                  <a:lnTo>
                    <a:pt x="33731" y="42726"/>
                  </a:lnTo>
                  <a:lnTo>
                    <a:pt x="43255" y="33203"/>
                  </a:lnTo>
                  <a:lnTo>
                    <a:pt x="96167" y="81882"/>
                  </a:lnTo>
                  <a:cubicBezTo>
                    <a:pt x="98284" y="83998"/>
                    <a:pt x="99342" y="86115"/>
                    <a:pt x="99342" y="88760"/>
                  </a:cubicBezTo>
                  <a:cubicBezTo>
                    <a:pt x="98813" y="91406"/>
                    <a:pt x="97755" y="93522"/>
                    <a:pt x="95638" y="95638"/>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grpSp>
      <p:grpSp>
        <p:nvGrpSpPr>
          <p:cNvPr id="20" name="Google Shape;1457;p18">
            <a:extLst>
              <a:ext uri="{FF2B5EF4-FFF2-40B4-BE49-F238E27FC236}">
                <a16:creationId xmlns:a16="http://schemas.microsoft.com/office/drawing/2014/main" id="{494E90A7-2ABC-4C9F-BEC1-7D8B7A9C8899}"/>
              </a:ext>
            </a:extLst>
          </p:cNvPr>
          <p:cNvGrpSpPr/>
          <p:nvPr/>
        </p:nvGrpSpPr>
        <p:grpSpPr>
          <a:xfrm>
            <a:off x="539816" y="4437112"/>
            <a:ext cx="561950" cy="557346"/>
            <a:chOff x="5275073" y="23671528"/>
            <a:chExt cx="314959" cy="312378"/>
          </a:xfrm>
          <a:solidFill>
            <a:schemeClr val="bg1">
              <a:lumMod val="50000"/>
            </a:schemeClr>
          </a:solidFill>
        </p:grpSpPr>
        <p:sp>
          <p:nvSpPr>
            <p:cNvPr id="21" name="Google Shape;1458;p18">
              <a:extLst>
                <a:ext uri="{FF2B5EF4-FFF2-40B4-BE49-F238E27FC236}">
                  <a16:creationId xmlns:a16="http://schemas.microsoft.com/office/drawing/2014/main" id="{55A0E50B-CD64-4DB3-A6BD-47EB192EEFFE}"/>
                </a:ext>
              </a:extLst>
            </p:cNvPr>
            <p:cNvSpPr/>
            <p:nvPr/>
          </p:nvSpPr>
          <p:spPr>
            <a:xfrm>
              <a:off x="5305233" y="23701888"/>
              <a:ext cx="253977" cy="253977"/>
            </a:xfrm>
            <a:custGeom>
              <a:avLst/>
              <a:gdLst/>
              <a:ahLst/>
              <a:cxnLst/>
              <a:rect l="l" t="t" r="r" b="b"/>
              <a:pathLst>
                <a:path w="253977" h="253977" extrusionOk="0">
                  <a:moveTo>
                    <a:pt x="200536" y="31218"/>
                  </a:moveTo>
                  <a:cubicBezTo>
                    <a:pt x="202653" y="28042"/>
                    <a:pt x="201594" y="24340"/>
                    <a:pt x="198949" y="22224"/>
                  </a:cubicBezTo>
                  <a:cubicBezTo>
                    <a:pt x="177784" y="7407"/>
                    <a:pt x="152916" y="0"/>
                    <a:pt x="126989" y="0"/>
                  </a:cubicBezTo>
                  <a:cubicBezTo>
                    <a:pt x="57145" y="0"/>
                    <a:pt x="0" y="57144"/>
                    <a:pt x="0" y="126989"/>
                  </a:cubicBezTo>
                  <a:cubicBezTo>
                    <a:pt x="0" y="196833"/>
                    <a:pt x="57145" y="253977"/>
                    <a:pt x="126989" y="253977"/>
                  </a:cubicBezTo>
                  <a:cubicBezTo>
                    <a:pt x="196833" y="253977"/>
                    <a:pt x="253977" y="196833"/>
                    <a:pt x="253977" y="126989"/>
                  </a:cubicBezTo>
                  <a:cubicBezTo>
                    <a:pt x="253977" y="101062"/>
                    <a:pt x="246040" y="76193"/>
                    <a:pt x="231754" y="55028"/>
                  </a:cubicBezTo>
                  <a:cubicBezTo>
                    <a:pt x="229638" y="51853"/>
                    <a:pt x="225934" y="51326"/>
                    <a:pt x="222759" y="53442"/>
                  </a:cubicBezTo>
                  <a:cubicBezTo>
                    <a:pt x="219584" y="55557"/>
                    <a:pt x="219055" y="59262"/>
                    <a:pt x="221172" y="62435"/>
                  </a:cubicBezTo>
                  <a:cubicBezTo>
                    <a:pt x="234400" y="81484"/>
                    <a:pt x="241278" y="103708"/>
                    <a:pt x="241278" y="126989"/>
                  </a:cubicBezTo>
                  <a:cubicBezTo>
                    <a:pt x="241278" y="189953"/>
                    <a:pt x="189954" y="241279"/>
                    <a:pt x="126989" y="241279"/>
                  </a:cubicBezTo>
                  <a:cubicBezTo>
                    <a:pt x="64024" y="241279"/>
                    <a:pt x="12699" y="189953"/>
                    <a:pt x="12699" y="126989"/>
                  </a:cubicBezTo>
                  <a:cubicBezTo>
                    <a:pt x="12699" y="64024"/>
                    <a:pt x="64024" y="12698"/>
                    <a:pt x="126989" y="12698"/>
                  </a:cubicBezTo>
                  <a:cubicBezTo>
                    <a:pt x="150270" y="12698"/>
                    <a:pt x="172493" y="19578"/>
                    <a:pt x="191541" y="32806"/>
                  </a:cubicBezTo>
                  <a:cubicBezTo>
                    <a:pt x="194716" y="34922"/>
                    <a:pt x="198420" y="33863"/>
                    <a:pt x="200536" y="31218"/>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1800" dirty="0">
                <a:solidFill>
                  <a:schemeClr val="dk1"/>
                </a:solidFill>
                <a:latin typeface="Calibri"/>
                <a:ea typeface="Calibri"/>
                <a:cs typeface="Calibri"/>
                <a:sym typeface="Calibri"/>
              </a:endParaRPr>
            </a:p>
          </p:txBody>
        </p:sp>
        <p:sp>
          <p:nvSpPr>
            <p:cNvPr id="22" name="Google Shape;1459;p18">
              <a:extLst>
                <a:ext uri="{FF2B5EF4-FFF2-40B4-BE49-F238E27FC236}">
                  <a16:creationId xmlns:a16="http://schemas.microsoft.com/office/drawing/2014/main" id="{C4ADEF41-76C7-487F-8CAB-CEB07FF3AA00}"/>
                </a:ext>
              </a:extLst>
            </p:cNvPr>
            <p:cNvSpPr/>
            <p:nvPr/>
          </p:nvSpPr>
          <p:spPr>
            <a:xfrm>
              <a:off x="5275073" y="23671727"/>
              <a:ext cx="312180" cy="312180"/>
            </a:xfrm>
            <a:custGeom>
              <a:avLst/>
              <a:gdLst/>
              <a:ahLst/>
              <a:cxnLst/>
              <a:rect l="l" t="t" r="r" b="b"/>
              <a:pathLst>
                <a:path w="312180" h="312180" extrusionOk="0">
                  <a:moveTo>
                    <a:pt x="286253" y="67199"/>
                  </a:moveTo>
                  <a:cubicBezTo>
                    <a:pt x="284137" y="64024"/>
                    <a:pt x="280433" y="63494"/>
                    <a:pt x="277259" y="65613"/>
                  </a:cubicBezTo>
                  <a:cubicBezTo>
                    <a:pt x="274083" y="67729"/>
                    <a:pt x="273554" y="71431"/>
                    <a:pt x="275671" y="74606"/>
                  </a:cubicBezTo>
                  <a:cubicBezTo>
                    <a:pt x="292602" y="98946"/>
                    <a:pt x="301598" y="127518"/>
                    <a:pt x="301598" y="157149"/>
                  </a:cubicBezTo>
                  <a:cubicBezTo>
                    <a:pt x="301598" y="236517"/>
                    <a:pt x="237045" y="301598"/>
                    <a:pt x="157148" y="301598"/>
                  </a:cubicBezTo>
                  <a:cubicBezTo>
                    <a:pt x="77780" y="301598"/>
                    <a:pt x="12699" y="237047"/>
                    <a:pt x="12699" y="157149"/>
                  </a:cubicBezTo>
                  <a:cubicBezTo>
                    <a:pt x="12699" y="77782"/>
                    <a:pt x="77251" y="12701"/>
                    <a:pt x="157148" y="12701"/>
                  </a:cubicBezTo>
                  <a:cubicBezTo>
                    <a:pt x="186779" y="12701"/>
                    <a:pt x="215351" y="21694"/>
                    <a:pt x="239691" y="38627"/>
                  </a:cubicBezTo>
                  <a:cubicBezTo>
                    <a:pt x="242866" y="40743"/>
                    <a:pt x="246569" y="39684"/>
                    <a:pt x="248686" y="37038"/>
                  </a:cubicBezTo>
                  <a:cubicBezTo>
                    <a:pt x="250803" y="33866"/>
                    <a:pt x="250273" y="30161"/>
                    <a:pt x="247098" y="28045"/>
                  </a:cubicBezTo>
                  <a:cubicBezTo>
                    <a:pt x="220642" y="9526"/>
                    <a:pt x="189424" y="0"/>
                    <a:pt x="157148" y="0"/>
                  </a:cubicBezTo>
                  <a:cubicBezTo>
                    <a:pt x="70373" y="0"/>
                    <a:pt x="0" y="70374"/>
                    <a:pt x="0" y="157149"/>
                  </a:cubicBezTo>
                  <a:cubicBezTo>
                    <a:pt x="0" y="243924"/>
                    <a:pt x="70373" y="314299"/>
                    <a:pt x="157148" y="314299"/>
                  </a:cubicBezTo>
                  <a:cubicBezTo>
                    <a:pt x="243924" y="314299"/>
                    <a:pt x="314297" y="243924"/>
                    <a:pt x="314297" y="157149"/>
                  </a:cubicBezTo>
                  <a:cubicBezTo>
                    <a:pt x="314297" y="124873"/>
                    <a:pt x="304772" y="93655"/>
                    <a:pt x="286253" y="6719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1800" dirty="0">
                <a:solidFill>
                  <a:schemeClr val="dk1"/>
                </a:solidFill>
                <a:latin typeface="Calibri"/>
                <a:ea typeface="Calibri"/>
                <a:cs typeface="Calibri"/>
                <a:sym typeface="Calibri"/>
              </a:endParaRPr>
            </a:p>
          </p:txBody>
        </p:sp>
        <p:sp>
          <p:nvSpPr>
            <p:cNvPr id="23" name="Google Shape;1460;p18">
              <a:extLst>
                <a:ext uri="{FF2B5EF4-FFF2-40B4-BE49-F238E27FC236}">
                  <a16:creationId xmlns:a16="http://schemas.microsoft.com/office/drawing/2014/main" id="{AFE6931B-405F-43FF-BB9A-3935C5A3189C}"/>
                </a:ext>
              </a:extLst>
            </p:cNvPr>
            <p:cNvSpPr/>
            <p:nvPr/>
          </p:nvSpPr>
          <p:spPr>
            <a:xfrm>
              <a:off x="5380897" y="23777530"/>
              <a:ext cx="100533" cy="100533"/>
            </a:xfrm>
            <a:custGeom>
              <a:avLst/>
              <a:gdLst/>
              <a:ahLst/>
              <a:cxnLst/>
              <a:rect l="l" t="t" r="r" b="b"/>
              <a:pathLst>
                <a:path w="100532" h="100532" extrusionOk="0">
                  <a:moveTo>
                    <a:pt x="51324" y="12720"/>
                  </a:moveTo>
                  <a:cubicBezTo>
                    <a:pt x="55557" y="12720"/>
                    <a:pt x="59790" y="13247"/>
                    <a:pt x="64023" y="15366"/>
                  </a:cubicBezTo>
                  <a:cubicBezTo>
                    <a:pt x="67198" y="16423"/>
                    <a:pt x="70902" y="14836"/>
                    <a:pt x="72489" y="11661"/>
                  </a:cubicBezTo>
                  <a:cubicBezTo>
                    <a:pt x="73548" y="8486"/>
                    <a:pt x="71960" y="4783"/>
                    <a:pt x="68785" y="3195"/>
                  </a:cubicBezTo>
                  <a:cubicBezTo>
                    <a:pt x="32805" y="-9504"/>
                    <a:pt x="0" y="17482"/>
                    <a:pt x="0" y="51875"/>
                  </a:cubicBezTo>
                  <a:cubicBezTo>
                    <a:pt x="0" y="80446"/>
                    <a:pt x="23281" y="103727"/>
                    <a:pt x="51853" y="103727"/>
                  </a:cubicBezTo>
                  <a:cubicBezTo>
                    <a:pt x="80426" y="103727"/>
                    <a:pt x="103707" y="80446"/>
                    <a:pt x="103707" y="51875"/>
                  </a:cubicBezTo>
                  <a:cubicBezTo>
                    <a:pt x="103707" y="46054"/>
                    <a:pt x="102649" y="40763"/>
                    <a:pt x="100533" y="34412"/>
                  </a:cubicBezTo>
                  <a:cubicBezTo>
                    <a:pt x="99474" y="31239"/>
                    <a:pt x="95770" y="29121"/>
                    <a:pt x="92067" y="30710"/>
                  </a:cubicBezTo>
                  <a:cubicBezTo>
                    <a:pt x="88892" y="31766"/>
                    <a:pt x="86776" y="35471"/>
                    <a:pt x="88363" y="39176"/>
                  </a:cubicBezTo>
                  <a:cubicBezTo>
                    <a:pt x="89950" y="43938"/>
                    <a:pt x="91008" y="48170"/>
                    <a:pt x="91008" y="51875"/>
                  </a:cubicBezTo>
                  <a:cubicBezTo>
                    <a:pt x="91008" y="73039"/>
                    <a:pt x="73548" y="90499"/>
                    <a:pt x="52383" y="90499"/>
                  </a:cubicBezTo>
                  <a:cubicBezTo>
                    <a:pt x="31218" y="90499"/>
                    <a:pt x="13757" y="73039"/>
                    <a:pt x="13757" y="51875"/>
                  </a:cubicBezTo>
                  <a:cubicBezTo>
                    <a:pt x="13757" y="30710"/>
                    <a:pt x="30160" y="12720"/>
                    <a:pt x="51324" y="1272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1800" dirty="0">
                <a:solidFill>
                  <a:schemeClr val="dk1"/>
                </a:solidFill>
                <a:latin typeface="Calibri"/>
                <a:ea typeface="Calibri"/>
                <a:cs typeface="Calibri"/>
                <a:sym typeface="Calibri"/>
              </a:endParaRPr>
            </a:p>
          </p:txBody>
        </p:sp>
        <p:sp>
          <p:nvSpPr>
            <p:cNvPr id="24" name="Google Shape;1461;p18">
              <a:extLst>
                <a:ext uri="{FF2B5EF4-FFF2-40B4-BE49-F238E27FC236}">
                  <a16:creationId xmlns:a16="http://schemas.microsoft.com/office/drawing/2014/main" id="{F7E466B9-22FF-42EE-928D-AA80DA81459A}"/>
                </a:ext>
              </a:extLst>
            </p:cNvPr>
            <p:cNvSpPr/>
            <p:nvPr/>
          </p:nvSpPr>
          <p:spPr>
            <a:xfrm>
              <a:off x="5426005" y="23671528"/>
              <a:ext cx="164027" cy="164027"/>
            </a:xfrm>
            <a:custGeom>
              <a:avLst/>
              <a:gdLst/>
              <a:ahLst/>
              <a:cxnLst/>
              <a:rect l="l" t="t" r="r" b="b"/>
              <a:pathLst>
                <a:path w="164026" h="164026" extrusionOk="0">
                  <a:moveTo>
                    <a:pt x="1984" y="162108"/>
                  </a:moveTo>
                  <a:cubicBezTo>
                    <a:pt x="3042" y="163168"/>
                    <a:pt x="5159" y="164224"/>
                    <a:pt x="6746" y="164224"/>
                  </a:cubicBezTo>
                  <a:cubicBezTo>
                    <a:pt x="8333" y="164224"/>
                    <a:pt x="9921" y="163697"/>
                    <a:pt x="11508" y="162108"/>
                  </a:cubicBezTo>
                  <a:lnTo>
                    <a:pt x="86114" y="87502"/>
                  </a:lnTo>
                  <a:lnTo>
                    <a:pt x="115215" y="58401"/>
                  </a:lnTo>
                  <a:lnTo>
                    <a:pt x="142730" y="58401"/>
                  </a:lnTo>
                  <a:cubicBezTo>
                    <a:pt x="143788" y="58401"/>
                    <a:pt x="144317" y="58401"/>
                    <a:pt x="145375" y="57874"/>
                  </a:cubicBezTo>
                  <a:cubicBezTo>
                    <a:pt x="145904" y="57344"/>
                    <a:pt x="146962" y="57344"/>
                    <a:pt x="147492" y="56285"/>
                  </a:cubicBezTo>
                  <a:lnTo>
                    <a:pt x="147492" y="56285"/>
                  </a:lnTo>
                  <a:lnTo>
                    <a:pt x="162307" y="41470"/>
                  </a:lnTo>
                  <a:cubicBezTo>
                    <a:pt x="163894" y="39881"/>
                    <a:pt x="164423" y="37236"/>
                    <a:pt x="163894" y="35120"/>
                  </a:cubicBezTo>
                  <a:cubicBezTo>
                    <a:pt x="163365" y="33004"/>
                    <a:pt x="161778" y="30888"/>
                    <a:pt x="159661" y="30358"/>
                  </a:cubicBezTo>
                  <a:lnTo>
                    <a:pt x="139026" y="24538"/>
                  </a:lnTo>
                  <a:lnTo>
                    <a:pt x="133734" y="4962"/>
                  </a:lnTo>
                  <a:cubicBezTo>
                    <a:pt x="133205" y="2843"/>
                    <a:pt x="131618" y="727"/>
                    <a:pt x="128973" y="198"/>
                  </a:cubicBezTo>
                  <a:cubicBezTo>
                    <a:pt x="126856" y="-330"/>
                    <a:pt x="124211" y="198"/>
                    <a:pt x="122623" y="1786"/>
                  </a:cubicBezTo>
                  <a:lnTo>
                    <a:pt x="107808" y="16601"/>
                  </a:lnTo>
                  <a:lnTo>
                    <a:pt x="107808" y="16601"/>
                  </a:lnTo>
                  <a:cubicBezTo>
                    <a:pt x="107278" y="17130"/>
                    <a:pt x="106749" y="18190"/>
                    <a:pt x="106220" y="18717"/>
                  </a:cubicBezTo>
                  <a:cubicBezTo>
                    <a:pt x="105691" y="19246"/>
                    <a:pt x="105691" y="20306"/>
                    <a:pt x="105691" y="21362"/>
                  </a:cubicBezTo>
                  <a:cubicBezTo>
                    <a:pt x="105691" y="21362"/>
                    <a:pt x="105691" y="21362"/>
                    <a:pt x="105691" y="21362"/>
                  </a:cubicBezTo>
                  <a:lnTo>
                    <a:pt x="105691" y="48878"/>
                  </a:lnTo>
                  <a:lnTo>
                    <a:pt x="1984" y="152585"/>
                  </a:lnTo>
                  <a:cubicBezTo>
                    <a:pt x="-661" y="155231"/>
                    <a:pt x="-661" y="159463"/>
                    <a:pt x="1984" y="162108"/>
                  </a:cubicBezTo>
                  <a:close/>
                  <a:moveTo>
                    <a:pt x="123682" y="19246"/>
                  </a:moveTo>
                  <a:lnTo>
                    <a:pt x="126856" y="31945"/>
                  </a:lnTo>
                  <a:cubicBezTo>
                    <a:pt x="127385" y="34063"/>
                    <a:pt x="128973" y="35650"/>
                    <a:pt x="131089" y="36709"/>
                  </a:cubicBezTo>
                  <a:lnTo>
                    <a:pt x="144317" y="40411"/>
                  </a:lnTo>
                  <a:lnTo>
                    <a:pt x="139026" y="45702"/>
                  </a:lnTo>
                  <a:lnTo>
                    <a:pt x="117861" y="45702"/>
                  </a:lnTo>
                  <a:lnTo>
                    <a:pt x="117861" y="24538"/>
                  </a:lnTo>
                  <a:lnTo>
                    <a:pt x="123682" y="19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1800" dirty="0">
                <a:solidFill>
                  <a:schemeClr val="dk1"/>
                </a:solidFill>
                <a:latin typeface="Calibri"/>
                <a:ea typeface="Calibri"/>
                <a:cs typeface="Calibri"/>
                <a:sym typeface="Calibri"/>
              </a:endParaRPr>
            </a:p>
          </p:txBody>
        </p:sp>
        <p:sp>
          <p:nvSpPr>
            <p:cNvPr id="25" name="Google Shape;1462;p18">
              <a:extLst>
                <a:ext uri="{FF2B5EF4-FFF2-40B4-BE49-F238E27FC236}">
                  <a16:creationId xmlns:a16="http://schemas.microsoft.com/office/drawing/2014/main" id="{C5B99934-FCE1-4F77-8E47-B6682DF2994A}"/>
                </a:ext>
              </a:extLst>
            </p:cNvPr>
            <p:cNvSpPr/>
            <p:nvPr/>
          </p:nvSpPr>
          <p:spPr>
            <a:xfrm>
              <a:off x="5334335" y="23730458"/>
              <a:ext cx="195774" cy="195774"/>
            </a:xfrm>
            <a:custGeom>
              <a:avLst/>
              <a:gdLst/>
              <a:ahLst/>
              <a:cxnLst/>
              <a:rect l="l" t="t" r="r" b="b"/>
              <a:pathLst>
                <a:path w="195774" h="195774" extrusionOk="0">
                  <a:moveTo>
                    <a:pt x="141275" y="38627"/>
                  </a:moveTo>
                  <a:cubicBezTo>
                    <a:pt x="143391" y="35452"/>
                    <a:pt x="142333" y="31747"/>
                    <a:pt x="139688" y="29631"/>
                  </a:cubicBezTo>
                  <a:cubicBezTo>
                    <a:pt x="131751" y="24340"/>
                    <a:pt x="125931" y="22224"/>
                    <a:pt x="118523" y="20635"/>
                  </a:cubicBezTo>
                  <a:lnTo>
                    <a:pt x="118523" y="6350"/>
                  </a:lnTo>
                  <a:cubicBezTo>
                    <a:pt x="118523" y="2646"/>
                    <a:pt x="115877" y="0"/>
                    <a:pt x="112174" y="0"/>
                  </a:cubicBezTo>
                  <a:lnTo>
                    <a:pt x="84659" y="0"/>
                  </a:lnTo>
                  <a:cubicBezTo>
                    <a:pt x="80955" y="0"/>
                    <a:pt x="78310" y="2646"/>
                    <a:pt x="78310" y="6350"/>
                  </a:cubicBezTo>
                  <a:lnTo>
                    <a:pt x="78310" y="21165"/>
                  </a:lnTo>
                  <a:cubicBezTo>
                    <a:pt x="70902" y="22754"/>
                    <a:pt x="64553" y="25926"/>
                    <a:pt x="58203" y="29631"/>
                  </a:cubicBezTo>
                  <a:lnTo>
                    <a:pt x="47621" y="19049"/>
                  </a:lnTo>
                  <a:cubicBezTo>
                    <a:pt x="44975" y="16403"/>
                    <a:pt x="40742" y="16403"/>
                    <a:pt x="38626" y="19049"/>
                  </a:cubicBezTo>
                  <a:lnTo>
                    <a:pt x="19048" y="38627"/>
                  </a:lnTo>
                  <a:cubicBezTo>
                    <a:pt x="17990" y="39684"/>
                    <a:pt x="16932" y="41273"/>
                    <a:pt x="16932" y="43389"/>
                  </a:cubicBezTo>
                  <a:cubicBezTo>
                    <a:pt x="16932" y="45505"/>
                    <a:pt x="17461" y="46564"/>
                    <a:pt x="19048" y="48150"/>
                  </a:cubicBezTo>
                  <a:lnTo>
                    <a:pt x="29631" y="58733"/>
                  </a:lnTo>
                  <a:cubicBezTo>
                    <a:pt x="25927" y="65083"/>
                    <a:pt x="23281" y="71961"/>
                    <a:pt x="21165" y="78838"/>
                  </a:cubicBezTo>
                  <a:lnTo>
                    <a:pt x="6349" y="78838"/>
                  </a:lnTo>
                  <a:cubicBezTo>
                    <a:pt x="2646" y="78838"/>
                    <a:pt x="0" y="81484"/>
                    <a:pt x="0" y="85189"/>
                  </a:cubicBezTo>
                  <a:lnTo>
                    <a:pt x="0" y="112704"/>
                  </a:lnTo>
                  <a:cubicBezTo>
                    <a:pt x="0" y="116406"/>
                    <a:pt x="2646" y="119052"/>
                    <a:pt x="6349" y="119052"/>
                  </a:cubicBezTo>
                  <a:lnTo>
                    <a:pt x="21165" y="119052"/>
                  </a:lnTo>
                  <a:cubicBezTo>
                    <a:pt x="22752" y="125932"/>
                    <a:pt x="25927" y="132809"/>
                    <a:pt x="29631" y="139160"/>
                  </a:cubicBezTo>
                  <a:lnTo>
                    <a:pt x="19048" y="149742"/>
                  </a:lnTo>
                  <a:cubicBezTo>
                    <a:pt x="17990" y="150799"/>
                    <a:pt x="16932" y="152388"/>
                    <a:pt x="16932" y="154504"/>
                  </a:cubicBezTo>
                  <a:cubicBezTo>
                    <a:pt x="16932" y="156620"/>
                    <a:pt x="17461" y="157679"/>
                    <a:pt x="19048" y="159265"/>
                  </a:cubicBezTo>
                  <a:lnTo>
                    <a:pt x="38626" y="178844"/>
                  </a:lnTo>
                  <a:cubicBezTo>
                    <a:pt x="41272" y="181489"/>
                    <a:pt x="45504" y="181489"/>
                    <a:pt x="47621" y="178844"/>
                  </a:cubicBezTo>
                  <a:lnTo>
                    <a:pt x="58203" y="168261"/>
                  </a:lnTo>
                  <a:cubicBezTo>
                    <a:pt x="64553" y="171964"/>
                    <a:pt x="71431" y="174609"/>
                    <a:pt x="78310" y="176725"/>
                  </a:cubicBezTo>
                  <a:lnTo>
                    <a:pt x="78310" y="191542"/>
                  </a:lnTo>
                  <a:cubicBezTo>
                    <a:pt x="78310" y="195244"/>
                    <a:pt x="80955" y="197890"/>
                    <a:pt x="84659" y="197890"/>
                  </a:cubicBezTo>
                  <a:lnTo>
                    <a:pt x="112174" y="197890"/>
                  </a:lnTo>
                  <a:cubicBezTo>
                    <a:pt x="115877" y="197890"/>
                    <a:pt x="118523" y="195244"/>
                    <a:pt x="118523" y="191542"/>
                  </a:cubicBezTo>
                  <a:lnTo>
                    <a:pt x="118523" y="176725"/>
                  </a:lnTo>
                  <a:cubicBezTo>
                    <a:pt x="125931" y="175139"/>
                    <a:pt x="132280" y="171964"/>
                    <a:pt x="138630" y="168261"/>
                  </a:cubicBezTo>
                  <a:lnTo>
                    <a:pt x="149212" y="178844"/>
                  </a:lnTo>
                  <a:cubicBezTo>
                    <a:pt x="151858" y="181489"/>
                    <a:pt x="156090" y="181489"/>
                    <a:pt x="158207" y="178844"/>
                  </a:cubicBezTo>
                  <a:lnTo>
                    <a:pt x="177784" y="159265"/>
                  </a:lnTo>
                  <a:cubicBezTo>
                    <a:pt x="180429" y="156620"/>
                    <a:pt x="180429" y="152388"/>
                    <a:pt x="177784" y="150269"/>
                  </a:cubicBezTo>
                  <a:lnTo>
                    <a:pt x="167201" y="139687"/>
                  </a:lnTo>
                  <a:cubicBezTo>
                    <a:pt x="170906" y="133339"/>
                    <a:pt x="173551" y="126459"/>
                    <a:pt x="175668" y="119581"/>
                  </a:cubicBezTo>
                  <a:lnTo>
                    <a:pt x="190483" y="119581"/>
                  </a:lnTo>
                  <a:cubicBezTo>
                    <a:pt x="194187" y="119581"/>
                    <a:pt x="196833" y="116936"/>
                    <a:pt x="196833" y="113231"/>
                  </a:cubicBezTo>
                  <a:lnTo>
                    <a:pt x="196833" y="85718"/>
                  </a:lnTo>
                  <a:cubicBezTo>
                    <a:pt x="196833" y="82013"/>
                    <a:pt x="194187" y="79368"/>
                    <a:pt x="190483" y="79368"/>
                  </a:cubicBezTo>
                  <a:lnTo>
                    <a:pt x="176197" y="79368"/>
                  </a:lnTo>
                  <a:cubicBezTo>
                    <a:pt x="174609" y="71431"/>
                    <a:pt x="172493" y="65610"/>
                    <a:pt x="167201" y="58203"/>
                  </a:cubicBezTo>
                  <a:cubicBezTo>
                    <a:pt x="165086" y="55028"/>
                    <a:pt x="161381" y="54501"/>
                    <a:pt x="158207" y="56617"/>
                  </a:cubicBezTo>
                  <a:cubicBezTo>
                    <a:pt x="155032" y="58733"/>
                    <a:pt x="154503" y="62438"/>
                    <a:pt x="156619" y="65610"/>
                  </a:cubicBezTo>
                  <a:cubicBezTo>
                    <a:pt x="161381" y="73020"/>
                    <a:pt x="162969" y="77782"/>
                    <a:pt x="164556" y="86775"/>
                  </a:cubicBezTo>
                  <a:cubicBezTo>
                    <a:pt x="165086" y="89950"/>
                    <a:pt x="167731" y="92066"/>
                    <a:pt x="170906" y="92066"/>
                  </a:cubicBezTo>
                  <a:lnTo>
                    <a:pt x="184134" y="92066"/>
                  </a:lnTo>
                  <a:lnTo>
                    <a:pt x="184134" y="106883"/>
                  </a:lnTo>
                  <a:lnTo>
                    <a:pt x="170906" y="106883"/>
                  </a:lnTo>
                  <a:cubicBezTo>
                    <a:pt x="167731" y="106883"/>
                    <a:pt x="165086" y="108999"/>
                    <a:pt x="164556" y="112174"/>
                  </a:cubicBezTo>
                  <a:cubicBezTo>
                    <a:pt x="162969" y="121168"/>
                    <a:pt x="159265" y="129634"/>
                    <a:pt x="153974" y="137571"/>
                  </a:cubicBezTo>
                  <a:cubicBezTo>
                    <a:pt x="152387" y="140217"/>
                    <a:pt x="152387" y="143392"/>
                    <a:pt x="154503" y="146037"/>
                  </a:cubicBezTo>
                  <a:lnTo>
                    <a:pt x="164027" y="155560"/>
                  </a:lnTo>
                  <a:lnTo>
                    <a:pt x="153445" y="166143"/>
                  </a:lnTo>
                  <a:lnTo>
                    <a:pt x="143921" y="156620"/>
                  </a:lnTo>
                  <a:cubicBezTo>
                    <a:pt x="141804" y="154504"/>
                    <a:pt x="138100" y="153974"/>
                    <a:pt x="135454" y="156090"/>
                  </a:cubicBezTo>
                  <a:cubicBezTo>
                    <a:pt x="128047" y="161381"/>
                    <a:pt x="119581" y="164557"/>
                    <a:pt x="110057" y="166672"/>
                  </a:cubicBezTo>
                  <a:cubicBezTo>
                    <a:pt x="106882" y="167202"/>
                    <a:pt x="104766" y="169848"/>
                    <a:pt x="104766" y="173023"/>
                  </a:cubicBezTo>
                  <a:lnTo>
                    <a:pt x="104766" y="186251"/>
                  </a:lnTo>
                  <a:lnTo>
                    <a:pt x="89950" y="186251"/>
                  </a:lnTo>
                  <a:lnTo>
                    <a:pt x="89950" y="173023"/>
                  </a:lnTo>
                  <a:cubicBezTo>
                    <a:pt x="89950" y="169848"/>
                    <a:pt x="87834" y="167202"/>
                    <a:pt x="84659" y="166672"/>
                  </a:cubicBezTo>
                  <a:cubicBezTo>
                    <a:pt x="75664" y="165086"/>
                    <a:pt x="67198" y="161381"/>
                    <a:pt x="59261" y="156090"/>
                  </a:cubicBezTo>
                  <a:cubicBezTo>
                    <a:pt x="56616" y="154504"/>
                    <a:pt x="53441" y="154504"/>
                    <a:pt x="50796" y="156620"/>
                  </a:cubicBezTo>
                  <a:lnTo>
                    <a:pt x="41272" y="166143"/>
                  </a:lnTo>
                  <a:lnTo>
                    <a:pt x="30689" y="155560"/>
                  </a:lnTo>
                  <a:lnTo>
                    <a:pt x="40213" y="146037"/>
                  </a:lnTo>
                  <a:cubicBezTo>
                    <a:pt x="42330" y="143921"/>
                    <a:pt x="42859" y="140217"/>
                    <a:pt x="40742" y="137571"/>
                  </a:cubicBezTo>
                  <a:cubicBezTo>
                    <a:pt x="35451" y="130164"/>
                    <a:pt x="32276" y="121697"/>
                    <a:pt x="30160" y="112174"/>
                  </a:cubicBezTo>
                  <a:cubicBezTo>
                    <a:pt x="29631" y="108999"/>
                    <a:pt x="26985" y="106883"/>
                    <a:pt x="23810" y="106883"/>
                  </a:cubicBezTo>
                  <a:lnTo>
                    <a:pt x="10582" y="106883"/>
                  </a:lnTo>
                  <a:lnTo>
                    <a:pt x="10582" y="92066"/>
                  </a:lnTo>
                  <a:lnTo>
                    <a:pt x="23810" y="92066"/>
                  </a:lnTo>
                  <a:cubicBezTo>
                    <a:pt x="26985" y="92066"/>
                    <a:pt x="29631" y="89950"/>
                    <a:pt x="30160" y="86775"/>
                  </a:cubicBezTo>
                  <a:cubicBezTo>
                    <a:pt x="31747" y="77782"/>
                    <a:pt x="35451" y="69315"/>
                    <a:pt x="40742" y="61378"/>
                  </a:cubicBezTo>
                  <a:cubicBezTo>
                    <a:pt x="42330" y="58733"/>
                    <a:pt x="42330" y="55557"/>
                    <a:pt x="40213" y="52912"/>
                  </a:cubicBezTo>
                  <a:lnTo>
                    <a:pt x="30689" y="43389"/>
                  </a:lnTo>
                  <a:lnTo>
                    <a:pt x="41272" y="32806"/>
                  </a:lnTo>
                  <a:lnTo>
                    <a:pt x="50796" y="42330"/>
                  </a:lnTo>
                  <a:cubicBezTo>
                    <a:pt x="52912" y="44445"/>
                    <a:pt x="56616" y="44975"/>
                    <a:pt x="59261" y="42859"/>
                  </a:cubicBezTo>
                  <a:cubicBezTo>
                    <a:pt x="66669" y="37568"/>
                    <a:pt x="75135" y="34393"/>
                    <a:pt x="84659" y="32277"/>
                  </a:cubicBezTo>
                  <a:cubicBezTo>
                    <a:pt x="87834" y="31747"/>
                    <a:pt x="89950" y="29102"/>
                    <a:pt x="89950" y="25926"/>
                  </a:cubicBezTo>
                  <a:lnTo>
                    <a:pt x="89950" y="12698"/>
                  </a:lnTo>
                  <a:lnTo>
                    <a:pt x="104766" y="12698"/>
                  </a:lnTo>
                  <a:lnTo>
                    <a:pt x="104766" y="25926"/>
                  </a:lnTo>
                  <a:cubicBezTo>
                    <a:pt x="104766" y="29102"/>
                    <a:pt x="106882" y="31747"/>
                    <a:pt x="110057" y="32277"/>
                  </a:cubicBezTo>
                  <a:cubicBezTo>
                    <a:pt x="119581" y="33863"/>
                    <a:pt x="124343" y="35452"/>
                    <a:pt x="131222" y="40214"/>
                  </a:cubicBezTo>
                  <a:cubicBezTo>
                    <a:pt x="134925" y="42330"/>
                    <a:pt x="139159" y="41800"/>
                    <a:pt x="141275" y="386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18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0507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7D00FE4-024F-685B-EDC8-6EDB047DF941}"/>
              </a:ext>
            </a:extLst>
          </p:cNvPr>
          <p:cNvGraphicFramePr>
            <a:graphicFrameLocks noChangeAspect="1"/>
          </p:cNvGraphicFramePr>
          <p:nvPr>
            <p:custDataLst>
              <p:tags r:id="rId1"/>
            </p:custDataLst>
            <p:extLst>
              <p:ext uri="{D42A27DB-BD31-4B8C-83A1-F6EECF244321}">
                <p14:modId xmlns:p14="http://schemas.microsoft.com/office/powerpoint/2010/main" val="743009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95" imgH="95" progId="TCLayout.ActiveDocument.1">
                  <p:embed/>
                </p:oleObj>
              </mc:Choice>
              <mc:Fallback>
                <p:oleObj name="think-cell Folie" r:id="rId3" imgW="95" imgH="95" progId="TCLayout.ActiveDocument.1">
                  <p:embed/>
                  <p:pic>
                    <p:nvPicPr>
                      <p:cNvPr id="7" name="Objekt 6" hidden="1">
                        <a:extLst>
                          <a:ext uri="{FF2B5EF4-FFF2-40B4-BE49-F238E27FC236}">
                            <a16:creationId xmlns:a16="http://schemas.microsoft.com/office/drawing/2014/main" id="{67D00FE4-024F-685B-EDC8-6EDB047DF9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Grafik 13">
            <a:extLst>
              <a:ext uri="{FF2B5EF4-FFF2-40B4-BE49-F238E27FC236}">
                <a16:creationId xmlns:a16="http://schemas.microsoft.com/office/drawing/2014/main" id="{98D8D486-A245-547A-5B07-43C77140EE89}"/>
              </a:ext>
            </a:extLst>
          </p:cNvPr>
          <p:cNvPicPr>
            <a:picLocks noChangeAspect="1"/>
          </p:cNvPicPr>
          <p:nvPr/>
        </p:nvPicPr>
        <p:blipFill>
          <a:blip r:embed="rId5"/>
          <a:srcRect/>
          <a:stretch/>
        </p:blipFill>
        <p:spPr>
          <a:xfrm>
            <a:off x="8139980" y="-2130"/>
            <a:ext cx="4076700" cy="6858000"/>
          </a:xfrm>
          <a:prstGeom prst="rect">
            <a:avLst/>
          </a:prstGeom>
        </p:spPr>
      </p:pic>
      <p:sp>
        <p:nvSpPr>
          <p:cNvPr id="2" name="Titel 1">
            <a:extLst>
              <a:ext uri="{FF2B5EF4-FFF2-40B4-BE49-F238E27FC236}">
                <a16:creationId xmlns:a16="http://schemas.microsoft.com/office/drawing/2014/main" id="{31231511-D2C3-3884-F05F-BF6A355255BA}"/>
              </a:ext>
            </a:extLst>
          </p:cNvPr>
          <p:cNvSpPr>
            <a:spLocks noGrp="1"/>
          </p:cNvSpPr>
          <p:nvPr>
            <p:ph type="title"/>
          </p:nvPr>
        </p:nvSpPr>
        <p:spPr/>
        <p:txBody>
          <a:bodyPr vert="horz"/>
          <a:lstStyle/>
          <a:p>
            <a:r>
              <a:rPr lang="de-CH" dirty="0" err="1"/>
              <a:t>WIRmatching</a:t>
            </a:r>
            <a:r>
              <a:rPr lang="de-CH" dirty="0"/>
              <a:t> – </a:t>
            </a:r>
            <a:r>
              <a:rPr lang="de-CH" dirty="0" err="1"/>
              <a:t>il</a:t>
            </a:r>
            <a:r>
              <a:rPr lang="de-CH" dirty="0"/>
              <a:t> </a:t>
            </a:r>
            <a:r>
              <a:rPr lang="de-CH" dirty="0" err="1"/>
              <a:t>servizio</a:t>
            </a:r>
            <a:endParaRPr lang="de-CH" dirty="0"/>
          </a:p>
        </p:txBody>
      </p:sp>
      <p:sp>
        <p:nvSpPr>
          <p:cNvPr id="3" name="Inhaltsplatzhalter 2">
            <a:extLst>
              <a:ext uri="{FF2B5EF4-FFF2-40B4-BE49-F238E27FC236}">
                <a16:creationId xmlns:a16="http://schemas.microsoft.com/office/drawing/2014/main" id="{28F9EB0E-DDD6-E061-967A-680E4928DD38}"/>
              </a:ext>
            </a:extLst>
          </p:cNvPr>
          <p:cNvSpPr>
            <a:spLocks noGrp="1"/>
          </p:cNvSpPr>
          <p:nvPr>
            <p:ph sz="quarter" idx="18"/>
          </p:nvPr>
        </p:nvSpPr>
        <p:spPr>
          <a:xfrm>
            <a:off x="1640362" y="1494773"/>
            <a:ext cx="5895798" cy="8640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p>
            <a:pPr defTabSz="914400">
              <a:spcAft>
                <a:spcPts val="800"/>
              </a:spcAft>
            </a:pPr>
            <a:r>
              <a:rPr lang="it-IT" sz="1600" dirty="0" err="1">
                <a:solidFill>
                  <a:schemeClr val="bg1">
                    <a:lumMod val="50000"/>
                  </a:schemeClr>
                </a:solidFill>
                <a:ea typeface="+mn-ea"/>
                <a:cs typeface="+mn-cs"/>
              </a:rPr>
              <a:t>WIRmatching</a:t>
            </a:r>
            <a:r>
              <a:rPr lang="it-IT" sz="1600" dirty="0">
                <a:solidFill>
                  <a:schemeClr val="bg1">
                    <a:lumMod val="50000"/>
                  </a:schemeClr>
                </a:solidFill>
                <a:ea typeface="+mn-ea"/>
                <a:cs typeface="+mn-cs"/>
              </a:rPr>
              <a:t> è un servizio per le PMI che vogliono investire e sono alla ricerca di maggiori opportunità di collocare WIR – ma anche per piccoli ordini di ricerca, quando non trovate ciò che cercate in </a:t>
            </a:r>
            <a:r>
              <a:rPr lang="it-IT" sz="1600" dirty="0" err="1">
                <a:solidFill>
                  <a:schemeClr val="bg1">
                    <a:lumMod val="50000"/>
                  </a:schemeClr>
                </a:solidFill>
                <a:ea typeface="+mn-ea"/>
                <a:cs typeface="+mn-cs"/>
              </a:rPr>
              <a:t>WIRmarket</a:t>
            </a:r>
            <a:r>
              <a:rPr lang="it-IT" sz="1600" dirty="0">
                <a:solidFill>
                  <a:schemeClr val="bg1">
                    <a:lumMod val="50000"/>
                  </a:schemeClr>
                </a:solidFill>
                <a:ea typeface="+mn-ea"/>
                <a:cs typeface="+mn-cs"/>
              </a:rPr>
              <a:t>.</a:t>
            </a:r>
            <a:endParaRPr lang="de-CH" sz="1600" dirty="0">
              <a:solidFill>
                <a:schemeClr val="bg1">
                  <a:lumMod val="50000"/>
                </a:schemeClr>
              </a:solidFill>
              <a:ea typeface="+mn-ea"/>
              <a:cs typeface="+mn-cs"/>
            </a:endParaRPr>
          </a:p>
        </p:txBody>
      </p:sp>
      <p:sp>
        <p:nvSpPr>
          <p:cNvPr id="5" name="Inhaltsplatzhalter 2">
            <a:extLst>
              <a:ext uri="{FF2B5EF4-FFF2-40B4-BE49-F238E27FC236}">
                <a16:creationId xmlns:a16="http://schemas.microsoft.com/office/drawing/2014/main" id="{03B58E14-1576-815C-1ED8-9893BBECB354}"/>
              </a:ext>
            </a:extLst>
          </p:cNvPr>
          <p:cNvSpPr txBox="1">
            <a:spLocks/>
          </p:cNvSpPr>
          <p:nvPr/>
        </p:nvSpPr>
        <p:spPr bwMode="auto">
          <a:xfrm>
            <a:off x="1634749" y="2621841"/>
            <a:ext cx="4740391" cy="87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defTabSz="914400">
              <a:spcAft>
                <a:spcPts val="800"/>
              </a:spcAft>
            </a:pPr>
            <a:r>
              <a:rPr lang="it-IT" sz="1600" dirty="0">
                <a:solidFill>
                  <a:schemeClr val="bg1">
                    <a:lumMod val="50000"/>
                  </a:schemeClr>
                </a:solidFill>
                <a:ea typeface="+mn-ea"/>
                <a:cs typeface="+mn-cs"/>
              </a:rPr>
              <a:t>Più precisamente formulate la vostra richiesta, meglio possiamo effettuare i necessari chiarimenti.</a:t>
            </a:r>
            <a:endParaRPr lang="de-CH" sz="1600" dirty="0">
              <a:solidFill>
                <a:schemeClr val="bg1">
                  <a:lumMod val="50000"/>
                </a:schemeClr>
              </a:solidFill>
              <a:ea typeface="+mn-ea"/>
              <a:cs typeface="+mn-cs"/>
            </a:endParaRPr>
          </a:p>
          <a:p>
            <a:pPr defTabSz="914400">
              <a:spcAft>
                <a:spcPts val="800"/>
              </a:spcAft>
            </a:pPr>
            <a:endParaRPr lang="de-CH" sz="1600" dirty="0">
              <a:solidFill>
                <a:schemeClr val="bg1">
                  <a:lumMod val="50000"/>
                </a:schemeClr>
              </a:solidFill>
              <a:ea typeface="+mn-ea"/>
              <a:cs typeface="+mn-cs"/>
            </a:endParaRPr>
          </a:p>
        </p:txBody>
      </p:sp>
      <p:sp>
        <p:nvSpPr>
          <p:cNvPr id="6" name="Inhaltsplatzhalter 2">
            <a:extLst>
              <a:ext uri="{FF2B5EF4-FFF2-40B4-BE49-F238E27FC236}">
                <a16:creationId xmlns:a16="http://schemas.microsoft.com/office/drawing/2014/main" id="{7616D053-6F62-9FA9-BD66-47D15771B6F9}"/>
              </a:ext>
            </a:extLst>
          </p:cNvPr>
          <p:cNvSpPr txBox="1">
            <a:spLocks/>
          </p:cNvSpPr>
          <p:nvPr/>
        </p:nvSpPr>
        <p:spPr bwMode="auto">
          <a:xfrm>
            <a:off x="1647056" y="3573016"/>
            <a:ext cx="486054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defTabSz="914400">
              <a:spcAft>
                <a:spcPts val="800"/>
              </a:spcAft>
            </a:pPr>
            <a:r>
              <a:rPr lang="it-IT" sz="1600" dirty="0">
                <a:solidFill>
                  <a:schemeClr val="bg1">
                    <a:lumMod val="50000"/>
                  </a:schemeClr>
                </a:solidFill>
                <a:ea typeface="+mn-ea"/>
                <a:cs typeface="+mn-cs"/>
              </a:rPr>
              <a:t>Per le piccole spese quotidiane in WIR è a vostra disposizione il </a:t>
            </a:r>
            <a:r>
              <a:rPr lang="it-IT" sz="1600" dirty="0" err="1">
                <a:solidFill>
                  <a:schemeClr val="bg1">
                    <a:lumMod val="50000"/>
                  </a:schemeClr>
                </a:solidFill>
                <a:ea typeface="+mn-ea"/>
                <a:cs typeface="+mn-cs"/>
              </a:rPr>
              <a:t>WIRmarket</a:t>
            </a:r>
            <a:r>
              <a:rPr lang="it-IT" sz="1600" dirty="0">
                <a:solidFill>
                  <a:schemeClr val="bg1">
                    <a:lumMod val="50000"/>
                  </a:schemeClr>
                </a:solidFill>
                <a:ea typeface="+mn-ea"/>
                <a:cs typeface="+mn-cs"/>
              </a:rPr>
              <a:t>: wirmarket.ch</a:t>
            </a:r>
            <a:endParaRPr lang="de-CH" sz="1600" dirty="0">
              <a:solidFill>
                <a:schemeClr val="bg1">
                  <a:lumMod val="50000"/>
                </a:schemeClr>
              </a:solidFill>
              <a:ea typeface="+mn-ea"/>
              <a:cs typeface="+mn-cs"/>
            </a:endParaRPr>
          </a:p>
        </p:txBody>
      </p:sp>
      <p:sp>
        <p:nvSpPr>
          <p:cNvPr id="15" name="Inhaltsplatzhalter 2">
            <a:extLst>
              <a:ext uri="{FF2B5EF4-FFF2-40B4-BE49-F238E27FC236}">
                <a16:creationId xmlns:a16="http://schemas.microsoft.com/office/drawing/2014/main" id="{D7914D42-43F9-14D6-7D63-477C60165FE5}"/>
              </a:ext>
            </a:extLst>
          </p:cNvPr>
          <p:cNvSpPr txBox="1">
            <a:spLocks/>
          </p:cNvSpPr>
          <p:nvPr/>
        </p:nvSpPr>
        <p:spPr bwMode="auto">
          <a:xfrm>
            <a:off x="1619842" y="4293096"/>
            <a:ext cx="589579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defTabSz="914400">
              <a:spcAft>
                <a:spcPts val="800"/>
              </a:spcAft>
            </a:pPr>
            <a:r>
              <a:rPr lang="it-IT" sz="1600" dirty="0">
                <a:solidFill>
                  <a:schemeClr val="bg1">
                    <a:lumMod val="50000"/>
                  </a:schemeClr>
                </a:solidFill>
                <a:ea typeface="+mn-ea"/>
                <a:cs typeface="+mn-cs"/>
              </a:rPr>
              <a:t>Comunicateci le vostre esigenze utilizzando il modulo di domanda su wir.ch/match. Dopo aver inviato la vostra richiesta, il team di </a:t>
            </a:r>
            <a:r>
              <a:rPr lang="it-IT" sz="1600" dirty="0" err="1">
                <a:solidFill>
                  <a:schemeClr val="bg1">
                    <a:lumMod val="50000"/>
                  </a:schemeClr>
                </a:solidFill>
                <a:ea typeface="+mn-ea"/>
                <a:cs typeface="+mn-cs"/>
              </a:rPr>
              <a:t>WIRmatching</a:t>
            </a:r>
            <a:r>
              <a:rPr lang="it-IT" sz="1600" dirty="0">
                <a:solidFill>
                  <a:schemeClr val="bg1">
                    <a:lumMod val="50000"/>
                  </a:schemeClr>
                </a:solidFill>
                <a:ea typeface="+mn-ea"/>
                <a:cs typeface="+mn-cs"/>
              </a:rPr>
              <a:t> si mette subito al lavoro.</a:t>
            </a:r>
            <a:endParaRPr lang="de-CH" sz="1600" dirty="0">
              <a:solidFill>
                <a:schemeClr val="bg1">
                  <a:lumMod val="50000"/>
                </a:schemeClr>
              </a:solidFill>
              <a:ea typeface="+mn-ea"/>
              <a:cs typeface="+mn-cs"/>
            </a:endParaRPr>
          </a:p>
        </p:txBody>
      </p:sp>
      <p:sp>
        <p:nvSpPr>
          <p:cNvPr id="16" name="Inhaltsplatzhalter 2">
            <a:extLst>
              <a:ext uri="{FF2B5EF4-FFF2-40B4-BE49-F238E27FC236}">
                <a16:creationId xmlns:a16="http://schemas.microsoft.com/office/drawing/2014/main" id="{34101860-8C80-4E7D-A508-A8F0B584478C}"/>
              </a:ext>
            </a:extLst>
          </p:cNvPr>
          <p:cNvSpPr txBox="1">
            <a:spLocks/>
          </p:cNvSpPr>
          <p:nvPr/>
        </p:nvSpPr>
        <p:spPr bwMode="auto">
          <a:xfrm>
            <a:off x="1634749" y="5301208"/>
            <a:ext cx="486054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defTabSz="914400">
              <a:spcAft>
                <a:spcPts val="800"/>
              </a:spcAft>
            </a:pPr>
            <a:r>
              <a:rPr lang="it-IT" sz="1600" dirty="0">
                <a:solidFill>
                  <a:schemeClr val="bg1">
                    <a:lumMod val="50000"/>
                  </a:schemeClr>
                </a:solidFill>
                <a:ea typeface="+mn-ea"/>
                <a:cs typeface="+mn-cs"/>
              </a:rPr>
              <a:t>Di regola, sarete informati sui partner adatti entro pochi giorni e potrete contattarli voi stessi.</a:t>
            </a:r>
            <a:endParaRPr lang="de-CH" sz="1600" dirty="0">
              <a:solidFill>
                <a:schemeClr val="bg1">
                  <a:lumMod val="50000"/>
                </a:schemeClr>
              </a:solidFill>
              <a:ea typeface="+mn-ea"/>
              <a:cs typeface="+mn-cs"/>
            </a:endParaRPr>
          </a:p>
        </p:txBody>
      </p:sp>
      <p:grpSp>
        <p:nvGrpSpPr>
          <p:cNvPr id="17" name="Google Shape;122;p13">
            <a:extLst>
              <a:ext uri="{FF2B5EF4-FFF2-40B4-BE49-F238E27FC236}">
                <a16:creationId xmlns:a16="http://schemas.microsoft.com/office/drawing/2014/main" id="{448C5068-0DB8-C204-B157-EC736D680A43}"/>
              </a:ext>
            </a:extLst>
          </p:cNvPr>
          <p:cNvGrpSpPr/>
          <p:nvPr/>
        </p:nvGrpSpPr>
        <p:grpSpPr>
          <a:xfrm>
            <a:off x="650762" y="4509120"/>
            <a:ext cx="386468" cy="541976"/>
            <a:chOff x="3648129" y="5460938"/>
            <a:chExt cx="386468" cy="541976"/>
          </a:xfrm>
          <a:solidFill>
            <a:schemeClr val="bg1">
              <a:lumMod val="50000"/>
            </a:schemeClr>
          </a:solidFill>
        </p:grpSpPr>
        <p:sp>
          <p:nvSpPr>
            <p:cNvPr id="18" name="Google Shape;123;p13">
              <a:extLst>
                <a:ext uri="{FF2B5EF4-FFF2-40B4-BE49-F238E27FC236}">
                  <a16:creationId xmlns:a16="http://schemas.microsoft.com/office/drawing/2014/main" id="{A11B1D14-F6F0-00C3-9548-B3FE9427DE9A}"/>
                </a:ext>
              </a:extLst>
            </p:cNvPr>
            <p:cNvSpPr/>
            <p:nvPr/>
          </p:nvSpPr>
          <p:spPr>
            <a:xfrm>
              <a:off x="3648129" y="5515229"/>
              <a:ext cx="386468" cy="487685"/>
            </a:xfrm>
            <a:custGeom>
              <a:avLst/>
              <a:gdLst/>
              <a:ahLst/>
              <a:cxnLst/>
              <a:rect l="l" t="t" r="r" b="b"/>
              <a:pathLst>
                <a:path w="222229" h="280433" extrusionOk="0">
                  <a:moveTo>
                    <a:pt x="215881" y="0"/>
                  </a:moveTo>
                  <a:lnTo>
                    <a:pt x="194187" y="0"/>
                  </a:lnTo>
                  <a:cubicBezTo>
                    <a:pt x="190483" y="0"/>
                    <a:pt x="187837" y="2646"/>
                    <a:pt x="187837" y="6349"/>
                  </a:cubicBezTo>
                  <a:cubicBezTo>
                    <a:pt x="187837" y="10053"/>
                    <a:pt x="190483" y="12699"/>
                    <a:pt x="194187" y="12699"/>
                  </a:cubicBezTo>
                  <a:lnTo>
                    <a:pt x="209531" y="12699"/>
                  </a:lnTo>
                  <a:lnTo>
                    <a:pt x="209531" y="271438"/>
                  </a:lnTo>
                  <a:lnTo>
                    <a:pt x="12699" y="271438"/>
                  </a:lnTo>
                  <a:lnTo>
                    <a:pt x="12699" y="13228"/>
                  </a:lnTo>
                  <a:lnTo>
                    <a:pt x="28572" y="13228"/>
                  </a:lnTo>
                  <a:cubicBezTo>
                    <a:pt x="32276" y="13228"/>
                    <a:pt x="34922" y="10582"/>
                    <a:pt x="34922" y="6878"/>
                  </a:cubicBezTo>
                  <a:cubicBezTo>
                    <a:pt x="34922" y="3175"/>
                    <a:pt x="32276" y="529"/>
                    <a:pt x="28572" y="529"/>
                  </a:cubicBezTo>
                  <a:lnTo>
                    <a:pt x="6349" y="529"/>
                  </a:lnTo>
                  <a:cubicBezTo>
                    <a:pt x="2646" y="529"/>
                    <a:pt x="0" y="3175"/>
                    <a:pt x="0" y="6878"/>
                  </a:cubicBezTo>
                  <a:lnTo>
                    <a:pt x="0" y="278316"/>
                  </a:lnTo>
                  <a:cubicBezTo>
                    <a:pt x="0" y="282020"/>
                    <a:pt x="2646" y="284666"/>
                    <a:pt x="6349" y="284666"/>
                  </a:cubicBezTo>
                  <a:lnTo>
                    <a:pt x="215881" y="284666"/>
                  </a:lnTo>
                  <a:cubicBezTo>
                    <a:pt x="219584" y="284666"/>
                    <a:pt x="222230" y="282020"/>
                    <a:pt x="222230" y="278316"/>
                  </a:cubicBezTo>
                  <a:lnTo>
                    <a:pt x="222230" y="6878"/>
                  </a:lnTo>
                  <a:cubicBezTo>
                    <a:pt x="222759" y="2646"/>
                    <a:pt x="219584" y="0"/>
                    <a:pt x="215881" y="0"/>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19" name="Google Shape;124;p13">
              <a:extLst>
                <a:ext uri="{FF2B5EF4-FFF2-40B4-BE49-F238E27FC236}">
                  <a16:creationId xmlns:a16="http://schemas.microsoft.com/office/drawing/2014/main" id="{34C55AF7-195B-799C-94C7-D8D9D5CE8663}"/>
                </a:ext>
              </a:extLst>
            </p:cNvPr>
            <p:cNvSpPr/>
            <p:nvPr/>
          </p:nvSpPr>
          <p:spPr>
            <a:xfrm>
              <a:off x="3724502" y="5460938"/>
              <a:ext cx="230041" cy="101218"/>
            </a:xfrm>
            <a:custGeom>
              <a:avLst/>
              <a:gdLst/>
              <a:ahLst/>
              <a:cxnLst/>
              <a:rect l="l" t="t" r="r" b="b"/>
              <a:pathLst>
                <a:path w="132279" h="58203" extrusionOk="0">
                  <a:moveTo>
                    <a:pt x="6349" y="59790"/>
                  </a:moveTo>
                  <a:lnTo>
                    <a:pt x="127518" y="59790"/>
                  </a:lnTo>
                  <a:cubicBezTo>
                    <a:pt x="127518" y="59790"/>
                    <a:pt x="127518" y="59790"/>
                    <a:pt x="127518" y="59790"/>
                  </a:cubicBezTo>
                  <a:cubicBezTo>
                    <a:pt x="129105" y="59790"/>
                    <a:pt x="130692" y="59261"/>
                    <a:pt x="132280" y="57674"/>
                  </a:cubicBezTo>
                  <a:cubicBezTo>
                    <a:pt x="133338" y="56616"/>
                    <a:pt x="134396" y="55029"/>
                    <a:pt x="134396" y="52912"/>
                  </a:cubicBezTo>
                  <a:lnTo>
                    <a:pt x="134396" y="21694"/>
                  </a:lnTo>
                  <a:cubicBezTo>
                    <a:pt x="134396" y="20106"/>
                    <a:pt x="133867" y="18519"/>
                    <a:pt x="132280" y="16932"/>
                  </a:cubicBezTo>
                  <a:cubicBezTo>
                    <a:pt x="131221" y="15874"/>
                    <a:pt x="129634" y="14815"/>
                    <a:pt x="127518" y="14815"/>
                  </a:cubicBezTo>
                  <a:lnTo>
                    <a:pt x="86775" y="14815"/>
                  </a:lnTo>
                  <a:cubicBezTo>
                    <a:pt x="84130" y="6349"/>
                    <a:pt x="76193" y="0"/>
                    <a:pt x="66669" y="0"/>
                  </a:cubicBezTo>
                  <a:cubicBezTo>
                    <a:pt x="57145" y="0"/>
                    <a:pt x="49208" y="6349"/>
                    <a:pt x="46562" y="14815"/>
                  </a:cubicBezTo>
                  <a:lnTo>
                    <a:pt x="6349" y="14815"/>
                  </a:lnTo>
                  <a:cubicBezTo>
                    <a:pt x="2646" y="14815"/>
                    <a:pt x="0" y="17461"/>
                    <a:pt x="0" y="21165"/>
                  </a:cubicBezTo>
                  <a:lnTo>
                    <a:pt x="0" y="51854"/>
                  </a:lnTo>
                  <a:cubicBezTo>
                    <a:pt x="0" y="57145"/>
                    <a:pt x="2646" y="59790"/>
                    <a:pt x="6349" y="59790"/>
                  </a:cubicBezTo>
                  <a:close/>
                  <a:moveTo>
                    <a:pt x="12699" y="29102"/>
                  </a:moveTo>
                  <a:lnTo>
                    <a:pt x="51854" y="29102"/>
                  </a:lnTo>
                  <a:cubicBezTo>
                    <a:pt x="55557" y="29102"/>
                    <a:pt x="58203" y="26456"/>
                    <a:pt x="58203" y="22752"/>
                  </a:cubicBezTo>
                  <a:cubicBezTo>
                    <a:pt x="58203" y="17990"/>
                    <a:pt x="61907" y="14286"/>
                    <a:pt x="66669" y="14286"/>
                  </a:cubicBezTo>
                  <a:cubicBezTo>
                    <a:pt x="71431" y="14286"/>
                    <a:pt x="75135" y="17990"/>
                    <a:pt x="75135" y="22752"/>
                  </a:cubicBezTo>
                  <a:cubicBezTo>
                    <a:pt x="75135" y="24340"/>
                    <a:pt x="75664" y="25927"/>
                    <a:pt x="77251" y="27514"/>
                  </a:cubicBezTo>
                  <a:cubicBezTo>
                    <a:pt x="78310" y="28573"/>
                    <a:pt x="79897" y="29631"/>
                    <a:pt x="82013" y="29631"/>
                  </a:cubicBezTo>
                  <a:lnTo>
                    <a:pt x="121697" y="29631"/>
                  </a:lnTo>
                  <a:lnTo>
                    <a:pt x="121697" y="47621"/>
                  </a:lnTo>
                  <a:lnTo>
                    <a:pt x="13757" y="47621"/>
                  </a:lnTo>
                  <a:lnTo>
                    <a:pt x="13757" y="29102"/>
                  </a:ln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20" name="Google Shape;125;p13">
              <a:extLst>
                <a:ext uri="{FF2B5EF4-FFF2-40B4-BE49-F238E27FC236}">
                  <a16:creationId xmlns:a16="http://schemas.microsoft.com/office/drawing/2014/main" id="{F612FEE7-A878-B655-C70D-59897AD156BF}"/>
                </a:ext>
              </a:extLst>
            </p:cNvPr>
            <p:cNvSpPr/>
            <p:nvPr/>
          </p:nvSpPr>
          <p:spPr>
            <a:xfrm>
              <a:off x="3699281" y="5622519"/>
              <a:ext cx="73614" cy="64411"/>
            </a:xfrm>
            <a:custGeom>
              <a:avLst/>
              <a:gdLst/>
              <a:ahLst/>
              <a:cxnLst/>
              <a:rect l="l" t="t" r="r" b="b"/>
              <a:pathLst>
                <a:path w="42329" h="37038" extrusionOk="0">
                  <a:moveTo>
                    <a:pt x="746" y="23493"/>
                  </a:moveTo>
                  <a:lnTo>
                    <a:pt x="9212" y="38837"/>
                  </a:lnTo>
                  <a:cubicBezTo>
                    <a:pt x="10270" y="40954"/>
                    <a:pt x="12386" y="42012"/>
                    <a:pt x="14503" y="42012"/>
                  </a:cubicBezTo>
                  <a:cubicBezTo>
                    <a:pt x="14503" y="42012"/>
                    <a:pt x="15032" y="42012"/>
                    <a:pt x="15032" y="42012"/>
                  </a:cubicBezTo>
                  <a:cubicBezTo>
                    <a:pt x="17149" y="42012"/>
                    <a:pt x="19265" y="40954"/>
                    <a:pt x="20323" y="39366"/>
                  </a:cubicBezTo>
                  <a:lnTo>
                    <a:pt x="41488" y="10265"/>
                  </a:lnTo>
                  <a:cubicBezTo>
                    <a:pt x="43605" y="7619"/>
                    <a:pt x="43075" y="3386"/>
                    <a:pt x="39901" y="1270"/>
                  </a:cubicBezTo>
                  <a:cubicBezTo>
                    <a:pt x="37255" y="-847"/>
                    <a:pt x="33022" y="-318"/>
                    <a:pt x="30906" y="2857"/>
                  </a:cubicBezTo>
                  <a:lnTo>
                    <a:pt x="15561" y="24022"/>
                  </a:lnTo>
                  <a:lnTo>
                    <a:pt x="11857" y="17673"/>
                  </a:lnTo>
                  <a:cubicBezTo>
                    <a:pt x="10270" y="14498"/>
                    <a:pt x="6037" y="13440"/>
                    <a:pt x="2862" y="15027"/>
                  </a:cubicBezTo>
                  <a:cubicBezTo>
                    <a:pt x="217" y="16614"/>
                    <a:pt x="-842" y="20318"/>
                    <a:pt x="746" y="23493"/>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21" name="Google Shape;126;p13">
              <a:extLst>
                <a:ext uri="{FF2B5EF4-FFF2-40B4-BE49-F238E27FC236}">
                  <a16:creationId xmlns:a16="http://schemas.microsoft.com/office/drawing/2014/main" id="{169B3374-2950-9756-9A38-A3ED86F72E9C}"/>
                </a:ext>
              </a:extLst>
            </p:cNvPr>
            <p:cNvSpPr/>
            <p:nvPr/>
          </p:nvSpPr>
          <p:spPr>
            <a:xfrm>
              <a:off x="3699309" y="5726497"/>
              <a:ext cx="73614" cy="73614"/>
            </a:xfrm>
            <a:custGeom>
              <a:avLst/>
              <a:gdLst/>
              <a:ahLst/>
              <a:cxnLst/>
              <a:rect l="l" t="t" r="r" b="b"/>
              <a:pathLst>
                <a:path w="42329" h="42329" extrusionOk="0">
                  <a:moveTo>
                    <a:pt x="40413" y="1270"/>
                  </a:moveTo>
                  <a:cubicBezTo>
                    <a:pt x="37768" y="-847"/>
                    <a:pt x="33535" y="-318"/>
                    <a:pt x="31418" y="2857"/>
                  </a:cubicBezTo>
                  <a:lnTo>
                    <a:pt x="16074" y="24022"/>
                  </a:lnTo>
                  <a:lnTo>
                    <a:pt x="12370" y="17673"/>
                  </a:lnTo>
                  <a:cubicBezTo>
                    <a:pt x="10783" y="14498"/>
                    <a:pt x="6550" y="13440"/>
                    <a:pt x="3375" y="15027"/>
                  </a:cubicBezTo>
                  <a:cubicBezTo>
                    <a:pt x="200" y="16614"/>
                    <a:pt x="-858" y="20847"/>
                    <a:pt x="729" y="24022"/>
                  </a:cubicBezTo>
                  <a:lnTo>
                    <a:pt x="9195" y="39366"/>
                  </a:lnTo>
                  <a:cubicBezTo>
                    <a:pt x="10253" y="41483"/>
                    <a:pt x="12370" y="42541"/>
                    <a:pt x="14486" y="42541"/>
                  </a:cubicBezTo>
                  <a:cubicBezTo>
                    <a:pt x="14486" y="42541"/>
                    <a:pt x="15015" y="42541"/>
                    <a:pt x="15015" y="42541"/>
                  </a:cubicBezTo>
                  <a:cubicBezTo>
                    <a:pt x="17132" y="42541"/>
                    <a:pt x="19248" y="41483"/>
                    <a:pt x="20307" y="39896"/>
                  </a:cubicBezTo>
                  <a:lnTo>
                    <a:pt x="41471" y="10794"/>
                  </a:lnTo>
                  <a:cubicBezTo>
                    <a:pt x="43588" y="7619"/>
                    <a:pt x="43059" y="3386"/>
                    <a:pt x="40413" y="1270"/>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22" name="Google Shape;127;p13">
              <a:extLst>
                <a:ext uri="{FF2B5EF4-FFF2-40B4-BE49-F238E27FC236}">
                  <a16:creationId xmlns:a16="http://schemas.microsoft.com/office/drawing/2014/main" id="{6346D70C-0F11-1F24-49FD-61B06A40536D}"/>
                </a:ext>
              </a:extLst>
            </p:cNvPr>
            <p:cNvSpPr/>
            <p:nvPr/>
          </p:nvSpPr>
          <p:spPr>
            <a:xfrm>
              <a:off x="3699656" y="5852927"/>
              <a:ext cx="64411" cy="64411"/>
            </a:xfrm>
            <a:custGeom>
              <a:avLst/>
              <a:gdLst/>
              <a:ahLst/>
              <a:cxnLst/>
              <a:rect l="l" t="t" r="r" b="b"/>
              <a:pathLst>
                <a:path w="37038" h="37038" extrusionOk="0">
                  <a:moveTo>
                    <a:pt x="6349" y="0"/>
                  </a:moveTo>
                  <a:cubicBezTo>
                    <a:pt x="2646" y="0"/>
                    <a:pt x="0" y="2646"/>
                    <a:pt x="0" y="6349"/>
                  </a:cubicBezTo>
                  <a:lnTo>
                    <a:pt x="0" y="34922"/>
                  </a:lnTo>
                  <a:cubicBezTo>
                    <a:pt x="0" y="38626"/>
                    <a:pt x="2646" y="41271"/>
                    <a:pt x="6349" y="41271"/>
                  </a:cubicBezTo>
                  <a:lnTo>
                    <a:pt x="34922" y="41271"/>
                  </a:lnTo>
                  <a:cubicBezTo>
                    <a:pt x="38626" y="41271"/>
                    <a:pt x="41271" y="38626"/>
                    <a:pt x="41271" y="34922"/>
                  </a:cubicBezTo>
                  <a:lnTo>
                    <a:pt x="41271" y="6349"/>
                  </a:lnTo>
                  <a:cubicBezTo>
                    <a:pt x="41271" y="2646"/>
                    <a:pt x="38626" y="0"/>
                    <a:pt x="34922" y="0"/>
                  </a:cubicBezTo>
                  <a:lnTo>
                    <a:pt x="6349" y="0"/>
                  </a:lnTo>
                  <a:close/>
                  <a:moveTo>
                    <a:pt x="28043" y="28572"/>
                  </a:moveTo>
                  <a:lnTo>
                    <a:pt x="12170" y="28572"/>
                  </a:lnTo>
                  <a:lnTo>
                    <a:pt x="12170" y="12699"/>
                  </a:lnTo>
                  <a:lnTo>
                    <a:pt x="28043" y="12699"/>
                  </a:lnTo>
                  <a:lnTo>
                    <a:pt x="28043" y="28572"/>
                  </a:ln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23" name="Google Shape;128;p13">
              <a:extLst>
                <a:ext uri="{FF2B5EF4-FFF2-40B4-BE49-F238E27FC236}">
                  <a16:creationId xmlns:a16="http://schemas.microsoft.com/office/drawing/2014/main" id="{F3FE9A32-2720-EE98-2068-5C21C0A485DD}"/>
                </a:ext>
              </a:extLst>
            </p:cNvPr>
            <p:cNvSpPr/>
            <p:nvPr/>
          </p:nvSpPr>
          <p:spPr>
            <a:xfrm>
              <a:off x="3803636" y="5644971"/>
              <a:ext cx="156427" cy="18403"/>
            </a:xfrm>
            <a:custGeom>
              <a:avLst/>
              <a:gdLst/>
              <a:ahLst/>
              <a:cxnLst/>
              <a:rect l="l" t="t" r="r" b="b"/>
              <a:pathLst>
                <a:path w="89950" h="10582" extrusionOk="0">
                  <a:moveTo>
                    <a:pt x="6349" y="0"/>
                  </a:moveTo>
                  <a:cubicBezTo>
                    <a:pt x="2646" y="0"/>
                    <a:pt x="0" y="2646"/>
                    <a:pt x="0" y="6349"/>
                  </a:cubicBezTo>
                  <a:cubicBezTo>
                    <a:pt x="0" y="10053"/>
                    <a:pt x="2646" y="12699"/>
                    <a:pt x="6349" y="12699"/>
                  </a:cubicBezTo>
                  <a:lnTo>
                    <a:pt x="88363" y="12699"/>
                  </a:lnTo>
                  <a:cubicBezTo>
                    <a:pt x="92067" y="12699"/>
                    <a:pt x="94712" y="10053"/>
                    <a:pt x="94712" y="6349"/>
                  </a:cubicBezTo>
                  <a:cubicBezTo>
                    <a:pt x="94712" y="2646"/>
                    <a:pt x="92067" y="0"/>
                    <a:pt x="88363" y="0"/>
                  </a:cubicBezTo>
                  <a:lnTo>
                    <a:pt x="6349" y="0"/>
                  </a:ln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sp>
          <p:nvSpPr>
            <p:cNvPr id="24" name="Google Shape;129;p13">
              <a:extLst>
                <a:ext uri="{FF2B5EF4-FFF2-40B4-BE49-F238E27FC236}">
                  <a16:creationId xmlns:a16="http://schemas.microsoft.com/office/drawing/2014/main" id="{9DC45EAB-AD46-1662-77CF-267A93094557}"/>
                </a:ext>
              </a:extLst>
            </p:cNvPr>
            <p:cNvSpPr/>
            <p:nvPr/>
          </p:nvSpPr>
          <p:spPr>
            <a:xfrm>
              <a:off x="3803636" y="5751709"/>
              <a:ext cx="156427" cy="18403"/>
            </a:xfrm>
            <a:custGeom>
              <a:avLst/>
              <a:gdLst/>
              <a:ahLst/>
              <a:cxnLst/>
              <a:rect l="l" t="t" r="r" b="b"/>
              <a:pathLst>
                <a:path w="89950" h="10582" extrusionOk="0">
                  <a:moveTo>
                    <a:pt x="88363" y="0"/>
                  </a:moveTo>
                  <a:lnTo>
                    <a:pt x="6349" y="0"/>
                  </a:lnTo>
                  <a:cubicBezTo>
                    <a:pt x="2646" y="0"/>
                    <a:pt x="0" y="2646"/>
                    <a:pt x="0" y="6349"/>
                  </a:cubicBezTo>
                  <a:cubicBezTo>
                    <a:pt x="0" y="10053"/>
                    <a:pt x="2646" y="12699"/>
                    <a:pt x="6349" y="12699"/>
                  </a:cubicBezTo>
                  <a:lnTo>
                    <a:pt x="88363" y="12699"/>
                  </a:lnTo>
                  <a:cubicBezTo>
                    <a:pt x="92067" y="12699"/>
                    <a:pt x="94712" y="10053"/>
                    <a:pt x="94712" y="6349"/>
                  </a:cubicBezTo>
                  <a:cubicBezTo>
                    <a:pt x="94712" y="2646"/>
                    <a:pt x="92067" y="0"/>
                    <a:pt x="88363" y="0"/>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dirty="0">
                <a:solidFill>
                  <a:schemeClr val="dk1"/>
                </a:solidFill>
                <a:latin typeface="Calibri"/>
                <a:ea typeface="Calibri"/>
                <a:cs typeface="Calibri"/>
                <a:sym typeface="Calibri"/>
              </a:endParaRPr>
            </a:p>
          </p:txBody>
        </p:sp>
        <p:sp>
          <p:nvSpPr>
            <p:cNvPr id="25" name="Google Shape;130;p13">
              <a:extLst>
                <a:ext uri="{FF2B5EF4-FFF2-40B4-BE49-F238E27FC236}">
                  <a16:creationId xmlns:a16="http://schemas.microsoft.com/office/drawing/2014/main" id="{E5819CC5-52EA-87DF-E1AE-C16CC96B049D}"/>
                </a:ext>
              </a:extLst>
            </p:cNvPr>
            <p:cNvSpPr/>
            <p:nvPr/>
          </p:nvSpPr>
          <p:spPr>
            <a:xfrm>
              <a:off x="3803636" y="5881453"/>
              <a:ext cx="156427" cy="18403"/>
            </a:xfrm>
            <a:custGeom>
              <a:avLst/>
              <a:gdLst/>
              <a:ahLst/>
              <a:cxnLst/>
              <a:rect l="l" t="t" r="r" b="b"/>
              <a:pathLst>
                <a:path w="89950" h="10582" extrusionOk="0">
                  <a:moveTo>
                    <a:pt x="88363" y="0"/>
                  </a:moveTo>
                  <a:lnTo>
                    <a:pt x="6349" y="0"/>
                  </a:lnTo>
                  <a:cubicBezTo>
                    <a:pt x="2646" y="0"/>
                    <a:pt x="0" y="2646"/>
                    <a:pt x="0" y="6349"/>
                  </a:cubicBezTo>
                  <a:cubicBezTo>
                    <a:pt x="0" y="10053"/>
                    <a:pt x="2646" y="12699"/>
                    <a:pt x="6349" y="12699"/>
                  </a:cubicBezTo>
                  <a:lnTo>
                    <a:pt x="88363" y="12699"/>
                  </a:lnTo>
                  <a:cubicBezTo>
                    <a:pt x="92067" y="12699"/>
                    <a:pt x="94712" y="10053"/>
                    <a:pt x="94712" y="6349"/>
                  </a:cubicBezTo>
                  <a:cubicBezTo>
                    <a:pt x="94712" y="2646"/>
                    <a:pt x="92067" y="0"/>
                    <a:pt x="88363" y="0"/>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p:txBody>
        </p:sp>
      </p:grpSp>
      <p:sp>
        <p:nvSpPr>
          <p:cNvPr id="44" name="Forma libre 42">
            <a:extLst>
              <a:ext uri="{FF2B5EF4-FFF2-40B4-BE49-F238E27FC236}">
                <a16:creationId xmlns:a16="http://schemas.microsoft.com/office/drawing/2014/main" id="{03349FEE-4FEA-B25A-D4BF-F6EAE34B0461}"/>
              </a:ext>
            </a:extLst>
          </p:cNvPr>
          <p:cNvSpPr/>
          <p:nvPr/>
        </p:nvSpPr>
        <p:spPr>
          <a:xfrm>
            <a:off x="577899" y="2728121"/>
            <a:ext cx="577114" cy="556863"/>
          </a:xfrm>
          <a:custGeom>
            <a:avLst/>
            <a:gdLst>
              <a:gd name="connsiteX0" fmla="*/ 128576 w 301597"/>
              <a:gd name="connsiteY0" fmla="*/ 265089 h 291015"/>
              <a:gd name="connsiteX1" fmla="*/ 129634 w 301597"/>
              <a:gd name="connsiteY1" fmla="*/ 268263 h 291015"/>
              <a:gd name="connsiteX2" fmla="*/ 129634 w 301597"/>
              <a:gd name="connsiteY2" fmla="*/ 288899 h 291015"/>
              <a:gd name="connsiteX3" fmla="*/ 123285 w 301597"/>
              <a:gd name="connsiteY3" fmla="*/ 295248 h 291015"/>
              <a:gd name="connsiteX4" fmla="*/ 77780 w 301597"/>
              <a:gd name="connsiteY4" fmla="*/ 295248 h 291015"/>
              <a:gd name="connsiteX5" fmla="*/ 71431 w 301597"/>
              <a:gd name="connsiteY5" fmla="*/ 290486 h 291015"/>
              <a:gd name="connsiteX6" fmla="*/ 65082 w 301597"/>
              <a:gd name="connsiteY6" fmla="*/ 269851 h 291015"/>
              <a:gd name="connsiteX7" fmla="*/ 64553 w 301597"/>
              <a:gd name="connsiteY7" fmla="*/ 267734 h 291015"/>
              <a:gd name="connsiteX8" fmla="*/ 64553 w 301597"/>
              <a:gd name="connsiteY8" fmla="*/ 208473 h 291015"/>
              <a:gd name="connsiteX9" fmla="*/ 50266 w 301597"/>
              <a:gd name="connsiteY9" fmla="*/ 189954 h 291015"/>
              <a:gd name="connsiteX10" fmla="*/ 51325 w 301597"/>
              <a:gd name="connsiteY10" fmla="*/ 180959 h 291015"/>
              <a:gd name="connsiteX11" fmla="*/ 60320 w 301597"/>
              <a:gd name="connsiteY11" fmla="*/ 182017 h 291015"/>
              <a:gd name="connsiteX12" fmla="*/ 75664 w 301597"/>
              <a:gd name="connsiteY12" fmla="*/ 202653 h 291015"/>
              <a:gd name="connsiteX13" fmla="*/ 76722 w 301597"/>
              <a:gd name="connsiteY13" fmla="*/ 206356 h 291015"/>
              <a:gd name="connsiteX14" fmla="*/ 76722 w 301597"/>
              <a:gd name="connsiteY14" fmla="*/ 266676 h 291015"/>
              <a:gd name="connsiteX15" fmla="*/ 81484 w 301597"/>
              <a:gd name="connsiteY15" fmla="*/ 281491 h 291015"/>
              <a:gd name="connsiteX16" fmla="*/ 115877 w 301597"/>
              <a:gd name="connsiteY16" fmla="*/ 281491 h 291015"/>
              <a:gd name="connsiteX17" fmla="*/ 115877 w 301597"/>
              <a:gd name="connsiteY17" fmla="*/ 269322 h 291015"/>
              <a:gd name="connsiteX18" fmla="*/ 104766 w 301597"/>
              <a:gd name="connsiteY18" fmla="*/ 250273 h 291015"/>
              <a:gd name="connsiteX19" fmla="*/ 103707 w 301597"/>
              <a:gd name="connsiteY19" fmla="*/ 247099 h 291015"/>
              <a:gd name="connsiteX20" fmla="*/ 103707 w 301597"/>
              <a:gd name="connsiteY20" fmla="*/ 206356 h 291015"/>
              <a:gd name="connsiteX21" fmla="*/ 104766 w 301597"/>
              <a:gd name="connsiteY21" fmla="*/ 203182 h 291015"/>
              <a:gd name="connsiteX22" fmla="*/ 111644 w 301597"/>
              <a:gd name="connsiteY22" fmla="*/ 191012 h 291015"/>
              <a:gd name="connsiteX23" fmla="*/ 120639 w 301597"/>
              <a:gd name="connsiteY23" fmla="*/ 188896 h 291015"/>
              <a:gd name="connsiteX24" fmla="*/ 122756 w 301597"/>
              <a:gd name="connsiteY24" fmla="*/ 197891 h 291015"/>
              <a:gd name="connsiteX25" fmla="*/ 116406 w 301597"/>
              <a:gd name="connsiteY25" fmla="*/ 208473 h 291015"/>
              <a:gd name="connsiteX26" fmla="*/ 116406 w 301597"/>
              <a:gd name="connsiteY26" fmla="*/ 246040 h 291015"/>
              <a:gd name="connsiteX27" fmla="*/ 128576 w 301597"/>
              <a:gd name="connsiteY27" fmla="*/ 265089 h 291015"/>
              <a:gd name="connsiteX28" fmla="*/ 294719 w 301597"/>
              <a:gd name="connsiteY28" fmla="*/ 170905 h 291015"/>
              <a:gd name="connsiteX29" fmla="*/ 254506 w 301597"/>
              <a:gd name="connsiteY29" fmla="*/ 233341 h 291015"/>
              <a:gd name="connsiteX30" fmla="*/ 244982 w 301597"/>
              <a:gd name="connsiteY30" fmla="*/ 231225 h 291015"/>
              <a:gd name="connsiteX31" fmla="*/ 244982 w 301597"/>
              <a:gd name="connsiteY31" fmla="*/ 231225 h 291015"/>
              <a:gd name="connsiteX32" fmla="*/ 244453 w 301597"/>
              <a:gd name="connsiteY32" fmla="*/ 231225 h 291015"/>
              <a:gd name="connsiteX33" fmla="*/ 243924 w 301597"/>
              <a:gd name="connsiteY33" fmla="*/ 230696 h 291015"/>
              <a:gd name="connsiteX34" fmla="*/ 150270 w 301597"/>
              <a:gd name="connsiteY34" fmla="*/ 189425 h 291015"/>
              <a:gd name="connsiteX35" fmla="*/ 71960 w 301597"/>
              <a:gd name="connsiteY35" fmla="*/ 167731 h 291015"/>
              <a:gd name="connsiteX36" fmla="*/ 49208 w 301597"/>
              <a:gd name="connsiteY36" fmla="*/ 167731 h 291015"/>
              <a:gd name="connsiteX37" fmla="*/ 0 w 301597"/>
              <a:gd name="connsiteY37" fmla="*/ 118523 h 291015"/>
              <a:gd name="connsiteX38" fmla="*/ 0 w 301597"/>
              <a:gd name="connsiteY38" fmla="*/ 115348 h 291015"/>
              <a:gd name="connsiteX39" fmla="*/ 49208 w 301597"/>
              <a:gd name="connsiteY39" fmla="*/ 66140 h 291015"/>
              <a:gd name="connsiteX40" fmla="*/ 72489 w 301597"/>
              <a:gd name="connsiteY40" fmla="*/ 66140 h 291015"/>
              <a:gd name="connsiteX41" fmla="*/ 150270 w 301597"/>
              <a:gd name="connsiteY41" fmla="*/ 48150 h 291015"/>
              <a:gd name="connsiteX42" fmla="*/ 243395 w 301597"/>
              <a:gd name="connsiteY42" fmla="*/ 3704 h 291015"/>
              <a:gd name="connsiteX43" fmla="*/ 243924 w 301597"/>
              <a:gd name="connsiteY43" fmla="*/ 3175 h 291015"/>
              <a:gd name="connsiteX44" fmla="*/ 246040 w 301597"/>
              <a:gd name="connsiteY44" fmla="*/ 2117 h 291015"/>
              <a:gd name="connsiteX45" fmla="*/ 254506 w 301597"/>
              <a:gd name="connsiteY45" fmla="*/ 0 h 291015"/>
              <a:gd name="connsiteX46" fmla="*/ 294719 w 301597"/>
              <a:gd name="connsiteY46" fmla="*/ 62436 h 291015"/>
              <a:gd name="connsiteX47" fmla="*/ 289428 w 301597"/>
              <a:gd name="connsiteY47" fmla="*/ 69844 h 291015"/>
              <a:gd name="connsiteX48" fmla="*/ 282020 w 301597"/>
              <a:gd name="connsiteY48" fmla="*/ 64553 h 291015"/>
              <a:gd name="connsiteX49" fmla="*/ 254506 w 301597"/>
              <a:gd name="connsiteY49" fmla="*/ 12170 h 291015"/>
              <a:gd name="connsiteX50" fmla="*/ 249744 w 301597"/>
              <a:gd name="connsiteY50" fmla="*/ 13757 h 291015"/>
              <a:gd name="connsiteX51" fmla="*/ 249215 w 301597"/>
              <a:gd name="connsiteY51" fmla="*/ 14286 h 291015"/>
              <a:gd name="connsiteX52" fmla="*/ 222759 w 301597"/>
              <a:gd name="connsiteY52" fmla="*/ 115877 h 291015"/>
              <a:gd name="connsiteX53" fmla="*/ 255035 w 301597"/>
              <a:gd name="connsiteY53" fmla="*/ 219584 h 291015"/>
              <a:gd name="connsiteX54" fmla="*/ 282550 w 301597"/>
              <a:gd name="connsiteY54" fmla="*/ 167201 h 291015"/>
              <a:gd name="connsiteX55" fmla="*/ 289957 w 301597"/>
              <a:gd name="connsiteY55" fmla="*/ 161910 h 291015"/>
              <a:gd name="connsiteX56" fmla="*/ 294719 w 301597"/>
              <a:gd name="connsiteY56" fmla="*/ 170905 h 291015"/>
              <a:gd name="connsiteX57" fmla="*/ 66140 w 301597"/>
              <a:gd name="connsiteY57" fmla="*/ 79368 h 291015"/>
              <a:gd name="connsiteX58" fmla="*/ 49208 w 301597"/>
              <a:gd name="connsiteY58" fmla="*/ 79368 h 291015"/>
              <a:gd name="connsiteX59" fmla="*/ 13228 w 301597"/>
              <a:gd name="connsiteY59" fmla="*/ 115348 h 291015"/>
              <a:gd name="connsiteX60" fmla="*/ 13228 w 301597"/>
              <a:gd name="connsiteY60" fmla="*/ 118523 h 291015"/>
              <a:gd name="connsiteX61" fmla="*/ 49208 w 301597"/>
              <a:gd name="connsiteY61" fmla="*/ 154503 h 291015"/>
              <a:gd name="connsiteX62" fmla="*/ 66140 w 301597"/>
              <a:gd name="connsiteY62" fmla="*/ 154503 h 291015"/>
              <a:gd name="connsiteX63" fmla="*/ 66140 w 301597"/>
              <a:gd name="connsiteY63" fmla="*/ 79368 h 291015"/>
              <a:gd name="connsiteX64" fmla="*/ 224876 w 301597"/>
              <a:gd name="connsiteY64" fmla="*/ 206356 h 291015"/>
              <a:gd name="connsiteX65" fmla="*/ 209531 w 301597"/>
              <a:gd name="connsiteY65" fmla="*/ 116935 h 291015"/>
              <a:gd name="connsiteX66" fmla="*/ 223817 w 301597"/>
              <a:gd name="connsiteY66" fmla="*/ 30160 h 291015"/>
              <a:gd name="connsiteX67" fmla="*/ 154503 w 301597"/>
              <a:gd name="connsiteY67" fmla="*/ 60320 h 291015"/>
              <a:gd name="connsiteX68" fmla="*/ 79368 w 301597"/>
              <a:gd name="connsiteY68" fmla="*/ 78310 h 291015"/>
              <a:gd name="connsiteX69" fmla="*/ 79368 w 301597"/>
              <a:gd name="connsiteY69" fmla="*/ 155561 h 291015"/>
              <a:gd name="connsiteX70" fmla="*/ 154503 w 301597"/>
              <a:gd name="connsiteY70" fmla="*/ 176726 h 291015"/>
              <a:gd name="connsiteX71" fmla="*/ 224876 w 301597"/>
              <a:gd name="connsiteY71" fmla="*/ 206356 h 291015"/>
              <a:gd name="connsiteX72" fmla="*/ 254506 w 301597"/>
              <a:gd name="connsiteY72" fmla="*/ 153445 h 291015"/>
              <a:gd name="connsiteX73" fmla="*/ 248157 w 301597"/>
              <a:gd name="connsiteY73" fmla="*/ 159794 h 291015"/>
              <a:gd name="connsiteX74" fmla="*/ 254506 w 301597"/>
              <a:gd name="connsiteY74" fmla="*/ 166144 h 291015"/>
              <a:gd name="connsiteX75" fmla="*/ 304243 w 301597"/>
              <a:gd name="connsiteY75" fmla="*/ 116406 h 291015"/>
              <a:gd name="connsiteX76" fmla="*/ 254506 w 301597"/>
              <a:gd name="connsiteY76" fmla="*/ 66669 h 291015"/>
              <a:gd name="connsiteX77" fmla="*/ 248157 w 301597"/>
              <a:gd name="connsiteY77" fmla="*/ 73018 h 291015"/>
              <a:gd name="connsiteX78" fmla="*/ 254506 w 301597"/>
              <a:gd name="connsiteY78" fmla="*/ 79368 h 291015"/>
              <a:gd name="connsiteX79" fmla="*/ 291545 w 301597"/>
              <a:gd name="connsiteY79" fmla="*/ 116406 h 291015"/>
              <a:gd name="connsiteX80" fmla="*/ 254506 w 301597"/>
              <a:gd name="connsiteY80" fmla="*/ 153445 h 29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01597" h="291015">
                <a:moveTo>
                  <a:pt x="128576" y="265089"/>
                </a:moveTo>
                <a:cubicBezTo>
                  <a:pt x="129105" y="266147"/>
                  <a:pt x="129634" y="267205"/>
                  <a:pt x="129634" y="268263"/>
                </a:cubicBezTo>
                <a:lnTo>
                  <a:pt x="129634" y="288899"/>
                </a:lnTo>
                <a:cubicBezTo>
                  <a:pt x="129634" y="292603"/>
                  <a:pt x="126989" y="295248"/>
                  <a:pt x="123285" y="295248"/>
                </a:cubicBezTo>
                <a:lnTo>
                  <a:pt x="77780" y="295248"/>
                </a:lnTo>
                <a:cubicBezTo>
                  <a:pt x="75135" y="295248"/>
                  <a:pt x="72489" y="293661"/>
                  <a:pt x="71431" y="290486"/>
                </a:cubicBezTo>
                <a:lnTo>
                  <a:pt x="65082" y="269851"/>
                </a:lnTo>
                <a:cubicBezTo>
                  <a:pt x="65082" y="269322"/>
                  <a:pt x="64553" y="268792"/>
                  <a:pt x="64553" y="267734"/>
                </a:cubicBezTo>
                <a:lnTo>
                  <a:pt x="64553" y="208473"/>
                </a:lnTo>
                <a:lnTo>
                  <a:pt x="50266" y="189954"/>
                </a:lnTo>
                <a:cubicBezTo>
                  <a:pt x="48150" y="187308"/>
                  <a:pt x="48679" y="183075"/>
                  <a:pt x="51325" y="180959"/>
                </a:cubicBezTo>
                <a:cubicBezTo>
                  <a:pt x="53970" y="178842"/>
                  <a:pt x="58203" y="179371"/>
                  <a:pt x="60320" y="182017"/>
                </a:cubicBezTo>
                <a:lnTo>
                  <a:pt x="75664" y="202653"/>
                </a:lnTo>
                <a:cubicBezTo>
                  <a:pt x="76722" y="203711"/>
                  <a:pt x="76722" y="205298"/>
                  <a:pt x="76722" y="206356"/>
                </a:cubicBezTo>
                <a:lnTo>
                  <a:pt x="76722" y="266676"/>
                </a:lnTo>
                <a:lnTo>
                  <a:pt x="81484" y="281491"/>
                </a:lnTo>
                <a:lnTo>
                  <a:pt x="115877" y="281491"/>
                </a:lnTo>
                <a:lnTo>
                  <a:pt x="115877" y="269322"/>
                </a:lnTo>
                <a:lnTo>
                  <a:pt x="104766" y="250273"/>
                </a:lnTo>
                <a:cubicBezTo>
                  <a:pt x="104236" y="249215"/>
                  <a:pt x="103707" y="248157"/>
                  <a:pt x="103707" y="247099"/>
                </a:cubicBezTo>
                <a:lnTo>
                  <a:pt x="103707" y="206356"/>
                </a:lnTo>
                <a:cubicBezTo>
                  <a:pt x="103707" y="205298"/>
                  <a:pt x="104236" y="204240"/>
                  <a:pt x="104766" y="203182"/>
                </a:cubicBezTo>
                <a:lnTo>
                  <a:pt x="111644" y="191012"/>
                </a:lnTo>
                <a:cubicBezTo>
                  <a:pt x="113231" y="187837"/>
                  <a:pt x="117464" y="186779"/>
                  <a:pt x="120639" y="188896"/>
                </a:cubicBezTo>
                <a:cubicBezTo>
                  <a:pt x="123814" y="190483"/>
                  <a:pt x="124872" y="194716"/>
                  <a:pt x="122756" y="197891"/>
                </a:cubicBezTo>
                <a:lnTo>
                  <a:pt x="116406" y="208473"/>
                </a:lnTo>
                <a:lnTo>
                  <a:pt x="116406" y="246040"/>
                </a:lnTo>
                <a:lnTo>
                  <a:pt x="128576" y="265089"/>
                </a:lnTo>
                <a:close/>
                <a:moveTo>
                  <a:pt x="294719" y="170905"/>
                </a:moveTo>
                <a:cubicBezTo>
                  <a:pt x="287312" y="210589"/>
                  <a:pt x="272496" y="233341"/>
                  <a:pt x="254506" y="233341"/>
                </a:cubicBezTo>
                <a:cubicBezTo>
                  <a:pt x="251332" y="233341"/>
                  <a:pt x="248157" y="232283"/>
                  <a:pt x="244982" y="231225"/>
                </a:cubicBezTo>
                <a:cubicBezTo>
                  <a:pt x="244982" y="231225"/>
                  <a:pt x="244982" y="231225"/>
                  <a:pt x="244982" y="231225"/>
                </a:cubicBezTo>
                <a:cubicBezTo>
                  <a:pt x="244982" y="231225"/>
                  <a:pt x="244982" y="231225"/>
                  <a:pt x="244453" y="231225"/>
                </a:cubicBezTo>
                <a:cubicBezTo>
                  <a:pt x="244453" y="231225"/>
                  <a:pt x="243924" y="231225"/>
                  <a:pt x="243924" y="230696"/>
                </a:cubicBezTo>
                <a:cubicBezTo>
                  <a:pt x="213235" y="213764"/>
                  <a:pt x="184133" y="201065"/>
                  <a:pt x="150270" y="189425"/>
                </a:cubicBezTo>
                <a:cubicBezTo>
                  <a:pt x="124872" y="180429"/>
                  <a:pt x="98416" y="173551"/>
                  <a:pt x="71960" y="167731"/>
                </a:cubicBezTo>
                <a:lnTo>
                  <a:pt x="49208" y="167731"/>
                </a:lnTo>
                <a:cubicBezTo>
                  <a:pt x="22223" y="167731"/>
                  <a:pt x="0" y="145508"/>
                  <a:pt x="0" y="118523"/>
                </a:cubicBezTo>
                <a:lnTo>
                  <a:pt x="0" y="115348"/>
                </a:lnTo>
                <a:cubicBezTo>
                  <a:pt x="0" y="88363"/>
                  <a:pt x="22223" y="66140"/>
                  <a:pt x="49208" y="66140"/>
                </a:cubicBezTo>
                <a:lnTo>
                  <a:pt x="72489" y="66140"/>
                </a:lnTo>
                <a:cubicBezTo>
                  <a:pt x="98945" y="62436"/>
                  <a:pt x="125401" y="56616"/>
                  <a:pt x="150270" y="48150"/>
                </a:cubicBezTo>
                <a:cubicBezTo>
                  <a:pt x="192070" y="34393"/>
                  <a:pt x="221172" y="17990"/>
                  <a:pt x="243395" y="3704"/>
                </a:cubicBezTo>
                <a:cubicBezTo>
                  <a:pt x="243395" y="3704"/>
                  <a:pt x="243924" y="3175"/>
                  <a:pt x="243924" y="3175"/>
                </a:cubicBezTo>
                <a:cubicBezTo>
                  <a:pt x="244453" y="2646"/>
                  <a:pt x="245511" y="2646"/>
                  <a:pt x="246040" y="2117"/>
                </a:cubicBezTo>
                <a:cubicBezTo>
                  <a:pt x="248686" y="1058"/>
                  <a:pt x="251332" y="0"/>
                  <a:pt x="254506" y="0"/>
                </a:cubicBezTo>
                <a:cubicBezTo>
                  <a:pt x="272496" y="0"/>
                  <a:pt x="287312" y="22752"/>
                  <a:pt x="294719" y="62436"/>
                </a:cubicBezTo>
                <a:cubicBezTo>
                  <a:pt x="295248" y="66140"/>
                  <a:pt x="293132" y="69314"/>
                  <a:pt x="289428" y="69844"/>
                </a:cubicBezTo>
                <a:cubicBezTo>
                  <a:pt x="286253" y="70373"/>
                  <a:pt x="282550" y="68256"/>
                  <a:pt x="282020" y="64553"/>
                </a:cubicBezTo>
                <a:cubicBezTo>
                  <a:pt x="275142" y="28573"/>
                  <a:pt x="262972" y="12170"/>
                  <a:pt x="254506" y="12170"/>
                </a:cubicBezTo>
                <a:cubicBezTo>
                  <a:pt x="252919" y="12170"/>
                  <a:pt x="251332" y="12699"/>
                  <a:pt x="249744" y="13757"/>
                </a:cubicBezTo>
                <a:cubicBezTo>
                  <a:pt x="249744" y="13757"/>
                  <a:pt x="249215" y="13757"/>
                  <a:pt x="249215" y="14286"/>
                </a:cubicBezTo>
                <a:cubicBezTo>
                  <a:pt x="236516" y="22752"/>
                  <a:pt x="222759" y="60320"/>
                  <a:pt x="222759" y="115877"/>
                </a:cubicBezTo>
                <a:cubicBezTo>
                  <a:pt x="222759" y="179900"/>
                  <a:pt x="241278" y="219584"/>
                  <a:pt x="255035" y="219584"/>
                </a:cubicBezTo>
                <a:cubicBezTo>
                  <a:pt x="263501" y="219584"/>
                  <a:pt x="275671" y="203182"/>
                  <a:pt x="282550" y="167201"/>
                </a:cubicBezTo>
                <a:cubicBezTo>
                  <a:pt x="283079" y="163498"/>
                  <a:pt x="286782" y="161381"/>
                  <a:pt x="289957" y="161910"/>
                </a:cubicBezTo>
                <a:cubicBezTo>
                  <a:pt x="293132" y="164027"/>
                  <a:pt x="295248" y="167201"/>
                  <a:pt x="294719" y="170905"/>
                </a:cubicBezTo>
                <a:close/>
                <a:moveTo>
                  <a:pt x="66140" y="79368"/>
                </a:moveTo>
                <a:lnTo>
                  <a:pt x="49208" y="79368"/>
                </a:lnTo>
                <a:cubicBezTo>
                  <a:pt x="29102" y="79368"/>
                  <a:pt x="13228" y="95770"/>
                  <a:pt x="13228" y="115348"/>
                </a:cubicBezTo>
                <a:lnTo>
                  <a:pt x="13228" y="118523"/>
                </a:lnTo>
                <a:cubicBezTo>
                  <a:pt x="13228" y="138629"/>
                  <a:pt x="29631" y="154503"/>
                  <a:pt x="49208" y="154503"/>
                </a:cubicBezTo>
                <a:lnTo>
                  <a:pt x="66140" y="154503"/>
                </a:lnTo>
                <a:lnTo>
                  <a:pt x="66140" y="79368"/>
                </a:lnTo>
                <a:close/>
                <a:moveTo>
                  <a:pt x="224876" y="206356"/>
                </a:moveTo>
                <a:cubicBezTo>
                  <a:pt x="214822" y="183604"/>
                  <a:pt x="209531" y="149741"/>
                  <a:pt x="209531" y="116935"/>
                </a:cubicBezTo>
                <a:cubicBezTo>
                  <a:pt x="209531" y="85717"/>
                  <a:pt x="214293" y="52912"/>
                  <a:pt x="223817" y="30160"/>
                </a:cubicBezTo>
                <a:cubicBezTo>
                  <a:pt x="205298" y="40213"/>
                  <a:pt x="182546" y="51325"/>
                  <a:pt x="154503" y="60320"/>
                </a:cubicBezTo>
                <a:cubicBezTo>
                  <a:pt x="130163" y="68256"/>
                  <a:pt x="104766" y="74606"/>
                  <a:pt x="79368" y="78310"/>
                </a:cubicBezTo>
                <a:lnTo>
                  <a:pt x="79368" y="155561"/>
                </a:lnTo>
                <a:cubicBezTo>
                  <a:pt x="104766" y="160852"/>
                  <a:pt x="130163" y="168260"/>
                  <a:pt x="154503" y="176726"/>
                </a:cubicBezTo>
                <a:cubicBezTo>
                  <a:pt x="179371" y="185721"/>
                  <a:pt x="202123" y="195245"/>
                  <a:pt x="224876" y="206356"/>
                </a:cubicBezTo>
                <a:close/>
                <a:moveTo>
                  <a:pt x="254506" y="153445"/>
                </a:moveTo>
                <a:cubicBezTo>
                  <a:pt x="250802" y="153445"/>
                  <a:pt x="248157" y="156090"/>
                  <a:pt x="248157" y="159794"/>
                </a:cubicBezTo>
                <a:cubicBezTo>
                  <a:pt x="248157" y="163498"/>
                  <a:pt x="250802" y="166144"/>
                  <a:pt x="254506" y="166144"/>
                </a:cubicBezTo>
                <a:cubicBezTo>
                  <a:pt x="282020" y="166144"/>
                  <a:pt x="304243" y="143920"/>
                  <a:pt x="304243" y="116406"/>
                </a:cubicBezTo>
                <a:cubicBezTo>
                  <a:pt x="304243" y="88892"/>
                  <a:pt x="282020" y="66669"/>
                  <a:pt x="254506" y="66669"/>
                </a:cubicBezTo>
                <a:cubicBezTo>
                  <a:pt x="250802" y="66669"/>
                  <a:pt x="248157" y="69314"/>
                  <a:pt x="248157" y="73018"/>
                </a:cubicBezTo>
                <a:cubicBezTo>
                  <a:pt x="248157" y="76722"/>
                  <a:pt x="250802" y="79368"/>
                  <a:pt x="254506" y="79368"/>
                </a:cubicBezTo>
                <a:cubicBezTo>
                  <a:pt x="274613" y="79368"/>
                  <a:pt x="291545" y="95770"/>
                  <a:pt x="291545" y="116406"/>
                </a:cubicBezTo>
                <a:cubicBezTo>
                  <a:pt x="291015" y="137042"/>
                  <a:pt x="274613" y="153445"/>
                  <a:pt x="254506" y="153445"/>
                </a:cubicBezTo>
                <a:close/>
              </a:path>
            </a:pathLst>
          </a:custGeom>
          <a:solidFill>
            <a:schemeClr val="bg1">
              <a:lumMod val="50000"/>
            </a:schemeClr>
          </a:solidFill>
          <a:ln w="5286" cap="flat">
            <a:noFill/>
            <a:prstDash val="solid"/>
            <a:miter/>
          </a:ln>
        </p:spPr>
        <p:txBody>
          <a:bodyPr rtlCol="0" anchor="ctr"/>
          <a:lstStyle/>
          <a:p>
            <a:endParaRPr lang="es-MX" dirty="0"/>
          </a:p>
        </p:txBody>
      </p:sp>
      <p:grpSp>
        <p:nvGrpSpPr>
          <p:cNvPr id="45" name="Google Shape;1457;p18">
            <a:extLst>
              <a:ext uri="{FF2B5EF4-FFF2-40B4-BE49-F238E27FC236}">
                <a16:creationId xmlns:a16="http://schemas.microsoft.com/office/drawing/2014/main" id="{999D3E81-F987-BDA8-26B8-05A5F0B1FAD4}"/>
              </a:ext>
            </a:extLst>
          </p:cNvPr>
          <p:cNvGrpSpPr/>
          <p:nvPr/>
        </p:nvGrpSpPr>
        <p:grpSpPr>
          <a:xfrm>
            <a:off x="598164" y="1700808"/>
            <a:ext cx="561950" cy="557346"/>
            <a:chOff x="5275073" y="23671528"/>
            <a:chExt cx="314959" cy="312378"/>
          </a:xfrm>
          <a:solidFill>
            <a:schemeClr val="bg1">
              <a:lumMod val="50000"/>
            </a:schemeClr>
          </a:solidFill>
        </p:grpSpPr>
        <p:sp>
          <p:nvSpPr>
            <p:cNvPr id="46" name="Google Shape;1458;p18">
              <a:extLst>
                <a:ext uri="{FF2B5EF4-FFF2-40B4-BE49-F238E27FC236}">
                  <a16:creationId xmlns:a16="http://schemas.microsoft.com/office/drawing/2014/main" id="{82E1E319-74D3-86ED-40F8-9C273AD9D707}"/>
                </a:ext>
              </a:extLst>
            </p:cNvPr>
            <p:cNvSpPr/>
            <p:nvPr/>
          </p:nvSpPr>
          <p:spPr>
            <a:xfrm>
              <a:off x="5305233" y="23701888"/>
              <a:ext cx="253977" cy="253977"/>
            </a:xfrm>
            <a:custGeom>
              <a:avLst/>
              <a:gdLst/>
              <a:ahLst/>
              <a:cxnLst/>
              <a:rect l="l" t="t" r="r" b="b"/>
              <a:pathLst>
                <a:path w="253977" h="253977" extrusionOk="0">
                  <a:moveTo>
                    <a:pt x="200536" y="31218"/>
                  </a:moveTo>
                  <a:cubicBezTo>
                    <a:pt x="202653" y="28042"/>
                    <a:pt x="201594" y="24340"/>
                    <a:pt x="198949" y="22224"/>
                  </a:cubicBezTo>
                  <a:cubicBezTo>
                    <a:pt x="177784" y="7407"/>
                    <a:pt x="152916" y="0"/>
                    <a:pt x="126989" y="0"/>
                  </a:cubicBezTo>
                  <a:cubicBezTo>
                    <a:pt x="57145" y="0"/>
                    <a:pt x="0" y="57144"/>
                    <a:pt x="0" y="126989"/>
                  </a:cubicBezTo>
                  <a:cubicBezTo>
                    <a:pt x="0" y="196833"/>
                    <a:pt x="57145" y="253977"/>
                    <a:pt x="126989" y="253977"/>
                  </a:cubicBezTo>
                  <a:cubicBezTo>
                    <a:pt x="196833" y="253977"/>
                    <a:pt x="253977" y="196833"/>
                    <a:pt x="253977" y="126989"/>
                  </a:cubicBezTo>
                  <a:cubicBezTo>
                    <a:pt x="253977" y="101062"/>
                    <a:pt x="246040" y="76193"/>
                    <a:pt x="231754" y="55028"/>
                  </a:cubicBezTo>
                  <a:cubicBezTo>
                    <a:pt x="229638" y="51853"/>
                    <a:pt x="225934" y="51326"/>
                    <a:pt x="222759" y="53442"/>
                  </a:cubicBezTo>
                  <a:cubicBezTo>
                    <a:pt x="219584" y="55557"/>
                    <a:pt x="219055" y="59262"/>
                    <a:pt x="221172" y="62435"/>
                  </a:cubicBezTo>
                  <a:cubicBezTo>
                    <a:pt x="234400" y="81484"/>
                    <a:pt x="241278" y="103708"/>
                    <a:pt x="241278" y="126989"/>
                  </a:cubicBezTo>
                  <a:cubicBezTo>
                    <a:pt x="241278" y="189953"/>
                    <a:pt x="189954" y="241279"/>
                    <a:pt x="126989" y="241279"/>
                  </a:cubicBezTo>
                  <a:cubicBezTo>
                    <a:pt x="64024" y="241279"/>
                    <a:pt x="12699" y="189953"/>
                    <a:pt x="12699" y="126989"/>
                  </a:cubicBezTo>
                  <a:cubicBezTo>
                    <a:pt x="12699" y="64024"/>
                    <a:pt x="64024" y="12698"/>
                    <a:pt x="126989" y="12698"/>
                  </a:cubicBezTo>
                  <a:cubicBezTo>
                    <a:pt x="150270" y="12698"/>
                    <a:pt x="172493" y="19578"/>
                    <a:pt x="191541" y="32806"/>
                  </a:cubicBezTo>
                  <a:cubicBezTo>
                    <a:pt x="194716" y="34922"/>
                    <a:pt x="198420" y="33863"/>
                    <a:pt x="200536" y="31218"/>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459;p18">
              <a:extLst>
                <a:ext uri="{FF2B5EF4-FFF2-40B4-BE49-F238E27FC236}">
                  <a16:creationId xmlns:a16="http://schemas.microsoft.com/office/drawing/2014/main" id="{578DCE90-6DAA-E5DE-D6E4-A28A4763DB08}"/>
                </a:ext>
              </a:extLst>
            </p:cNvPr>
            <p:cNvSpPr/>
            <p:nvPr/>
          </p:nvSpPr>
          <p:spPr>
            <a:xfrm>
              <a:off x="5275073" y="23671727"/>
              <a:ext cx="312180" cy="312180"/>
            </a:xfrm>
            <a:custGeom>
              <a:avLst/>
              <a:gdLst/>
              <a:ahLst/>
              <a:cxnLst/>
              <a:rect l="l" t="t" r="r" b="b"/>
              <a:pathLst>
                <a:path w="312180" h="312180" extrusionOk="0">
                  <a:moveTo>
                    <a:pt x="286253" y="67199"/>
                  </a:moveTo>
                  <a:cubicBezTo>
                    <a:pt x="284137" y="64024"/>
                    <a:pt x="280433" y="63494"/>
                    <a:pt x="277259" y="65613"/>
                  </a:cubicBezTo>
                  <a:cubicBezTo>
                    <a:pt x="274083" y="67729"/>
                    <a:pt x="273554" y="71431"/>
                    <a:pt x="275671" y="74606"/>
                  </a:cubicBezTo>
                  <a:cubicBezTo>
                    <a:pt x="292602" y="98946"/>
                    <a:pt x="301598" y="127518"/>
                    <a:pt x="301598" y="157149"/>
                  </a:cubicBezTo>
                  <a:cubicBezTo>
                    <a:pt x="301598" y="236517"/>
                    <a:pt x="237045" y="301598"/>
                    <a:pt x="157148" y="301598"/>
                  </a:cubicBezTo>
                  <a:cubicBezTo>
                    <a:pt x="77780" y="301598"/>
                    <a:pt x="12699" y="237047"/>
                    <a:pt x="12699" y="157149"/>
                  </a:cubicBezTo>
                  <a:cubicBezTo>
                    <a:pt x="12699" y="77782"/>
                    <a:pt x="77251" y="12701"/>
                    <a:pt x="157148" y="12701"/>
                  </a:cubicBezTo>
                  <a:cubicBezTo>
                    <a:pt x="186779" y="12701"/>
                    <a:pt x="215351" y="21694"/>
                    <a:pt x="239691" y="38627"/>
                  </a:cubicBezTo>
                  <a:cubicBezTo>
                    <a:pt x="242866" y="40743"/>
                    <a:pt x="246569" y="39684"/>
                    <a:pt x="248686" y="37038"/>
                  </a:cubicBezTo>
                  <a:cubicBezTo>
                    <a:pt x="250803" y="33866"/>
                    <a:pt x="250273" y="30161"/>
                    <a:pt x="247098" y="28045"/>
                  </a:cubicBezTo>
                  <a:cubicBezTo>
                    <a:pt x="220642" y="9526"/>
                    <a:pt x="189424" y="0"/>
                    <a:pt x="157148" y="0"/>
                  </a:cubicBezTo>
                  <a:cubicBezTo>
                    <a:pt x="70373" y="0"/>
                    <a:pt x="0" y="70374"/>
                    <a:pt x="0" y="157149"/>
                  </a:cubicBezTo>
                  <a:cubicBezTo>
                    <a:pt x="0" y="243924"/>
                    <a:pt x="70373" y="314299"/>
                    <a:pt x="157148" y="314299"/>
                  </a:cubicBezTo>
                  <a:cubicBezTo>
                    <a:pt x="243924" y="314299"/>
                    <a:pt x="314297" y="243924"/>
                    <a:pt x="314297" y="157149"/>
                  </a:cubicBezTo>
                  <a:cubicBezTo>
                    <a:pt x="314297" y="124873"/>
                    <a:pt x="304772" y="93655"/>
                    <a:pt x="286253" y="6719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1460;p18">
              <a:extLst>
                <a:ext uri="{FF2B5EF4-FFF2-40B4-BE49-F238E27FC236}">
                  <a16:creationId xmlns:a16="http://schemas.microsoft.com/office/drawing/2014/main" id="{1FDD0B82-F7FA-D9A4-BA09-220A975FEF5A}"/>
                </a:ext>
              </a:extLst>
            </p:cNvPr>
            <p:cNvSpPr/>
            <p:nvPr/>
          </p:nvSpPr>
          <p:spPr>
            <a:xfrm>
              <a:off x="5380897" y="23777530"/>
              <a:ext cx="100533" cy="100533"/>
            </a:xfrm>
            <a:custGeom>
              <a:avLst/>
              <a:gdLst/>
              <a:ahLst/>
              <a:cxnLst/>
              <a:rect l="l" t="t" r="r" b="b"/>
              <a:pathLst>
                <a:path w="100532" h="100532" extrusionOk="0">
                  <a:moveTo>
                    <a:pt x="51324" y="12720"/>
                  </a:moveTo>
                  <a:cubicBezTo>
                    <a:pt x="55557" y="12720"/>
                    <a:pt x="59790" y="13247"/>
                    <a:pt x="64023" y="15366"/>
                  </a:cubicBezTo>
                  <a:cubicBezTo>
                    <a:pt x="67198" y="16423"/>
                    <a:pt x="70902" y="14836"/>
                    <a:pt x="72489" y="11661"/>
                  </a:cubicBezTo>
                  <a:cubicBezTo>
                    <a:pt x="73548" y="8486"/>
                    <a:pt x="71960" y="4783"/>
                    <a:pt x="68785" y="3195"/>
                  </a:cubicBezTo>
                  <a:cubicBezTo>
                    <a:pt x="32805" y="-9504"/>
                    <a:pt x="0" y="17482"/>
                    <a:pt x="0" y="51875"/>
                  </a:cubicBezTo>
                  <a:cubicBezTo>
                    <a:pt x="0" y="80446"/>
                    <a:pt x="23281" y="103727"/>
                    <a:pt x="51853" y="103727"/>
                  </a:cubicBezTo>
                  <a:cubicBezTo>
                    <a:pt x="80426" y="103727"/>
                    <a:pt x="103707" y="80446"/>
                    <a:pt x="103707" y="51875"/>
                  </a:cubicBezTo>
                  <a:cubicBezTo>
                    <a:pt x="103707" y="46054"/>
                    <a:pt x="102649" y="40763"/>
                    <a:pt x="100533" y="34412"/>
                  </a:cubicBezTo>
                  <a:cubicBezTo>
                    <a:pt x="99474" y="31239"/>
                    <a:pt x="95770" y="29121"/>
                    <a:pt x="92067" y="30710"/>
                  </a:cubicBezTo>
                  <a:cubicBezTo>
                    <a:pt x="88892" y="31766"/>
                    <a:pt x="86776" y="35471"/>
                    <a:pt x="88363" y="39176"/>
                  </a:cubicBezTo>
                  <a:cubicBezTo>
                    <a:pt x="89950" y="43938"/>
                    <a:pt x="91008" y="48170"/>
                    <a:pt x="91008" y="51875"/>
                  </a:cubicBezTo>
                  <a:cubicBezTo>
                    <a:pt x="91008" y="73039"/>
                    <a:pt x="73548" y="90499"/>
                    <a:pt x="52383" y="90499"/>
                  </a:cubicBezTo>
                  <a:cubicBezTo>
                    <a:pt x="31218" y="90499"/>
                    <a:pt x="13757" y="73039"/>
                    <a:pt x="13757" y="51875"/>
                  </a:cubicBezTo>
                  <a:cubicBezTo>
                    <a:pt x="13757" y="30710"/>
                    <a:pt x="30160" y="12720"/>
                    <a:pt x="51324" y="1272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461;p18">
              <a:extLst>
                <a:ext uri="{FF2B5EF4-FFF2-40B4-BE49-F238E27FC236}">
                  <a16:creationId xmlns:a16="http://schemas.microsoft.com/office/drawing/2014/main" id="{8DFE701B-7981-D889-5439-D8F56D60EEF6}"/>
                </a:ext>
              </a:extLst>
            </p:cNvPr>
            <p:cNvSpPr/>
            <p:nvPr/>
          </p:nvSpPr>
          <p:spPr>
            <a:xfrm>
              <a:off x="5426005" y="23671528"/>
              <a:ext cx="164027" cy="164027"/>
            </a:xfrm>
            <a:custGeom>
              <a:avLst/>
              <a:gdLst/>
              <a:ahLst/>
              <a:cxnLst/>
              <a:rect l="l" t="t" r="r" b="b"/>
              <a:pathLst>
                <a:path w="164026" h="164026" extrusionOk="0">
                  <a:moveTo>
                    <a:pt x="1984" y="162108"/>
                  </a:moveTo>
                  <a:cubicBezTo>
                    <a:pt x="3042" y="163168"/>
                    <a:pt x="5159" y="164224"/>
                    <a:pt x="6746" y="164224"/>
                  </a:cubicBezTo>
                  <a:cubicBezTo>
                    <a:pt x="8333" y="164224"/>
                    <a:pt x="9921" y="163697"/>
                    <a:pt x="11508" y="162108"/>
                  </a:cubicBezTo>
                  <a:lnTo>
                    <a:pt x="86114" y="87502"/>
                  </a:lnTo>
                  <a:lnTo>
                    <a:pt x="115215" y="58401"/>
                  </a:lnTo>
                  <a:lnTo>
                    <a:pt x="142730" y="58401"/>
                  </a:lnTo>
                  <a:cubicBezTo>
                    <a:pt x="143788" y="58401"/>
                    <a:pt x="144317" y="58401"/>
                    <a:pt x="145375" y="57874"/>
                  </a:cubicBezTo>
                  <a:cubicBezTo>
                    <a:pt x="145904" y="57344"/>
                    <a:pt x="146962" y="57344"/>
                    <a:pt x="147492" y="56285"/>
                  </a:cubicBezTo>
                  <a:lnTo>
                    <a:pt x="147492" y="56285"/>
                  </a:lnTo>
                  <a:lnTo>
                    <a:pt x="162307" y="41470"/>
                  </a:lnTo>
                  <a:cubicBezTo>
                    <a:pt x="163894" y="39881"/>
                    <a:pt x="164423" y="37236"/>
                    <a:pt x="163894" y="35120"/>
                  </a:cubicBezTo>
                  <a:cubicBezTo>
                    <a:pt x="163365" y="33004"/>
                    <a:pt x="161778" y="30888"/>
                    <a:pt x="159661" y="30358"/>
                  </a:cubicBezTo>
                  <a:lnTo>
                    <a:pt x="139026" y="24538"/>
                  </a:lnTo>
                  <a:lnTo>
                    <a:pt x="133734" y="4962"/>
                  </a:lnTo>
                  <a:cubicBezTo>
                    <a:pt x="133205" y="2843"/>
                    <a:pt x="131618" y="727"/>
                    <a:pt x="128973" y="198"/>
                  </a:cubicBezTo>
                  <a:cubicBezTo>
                    <a:pt x="126856" y="-330"/>
                    <a:pt x="124211" y="198"/>
                    <a:pt x="122623" y="1786"/>
                  </a:cubicBezTo>
                  <a:lnTo>
                    <a:pt x="107808" y="16601"/>
                  </a:lnTo>
                  <a:lnTo>
                    <a:pt x="107808" y="16601"/>
                  </a:lnTo>
                  <a:cubicBezTo>
                    <a:pt x="107278" y="17130"/>
                    <a:pt x="106749" y="18190"/>
                    <a:pt x="106220" y="18717"/>
                  </a:cubicBezTo>
                  <a:cubicBezTo>
                    <a:pt x="105691" y="19246"/>
                    <a:pt x="105691" y="20306"/>
                    <a:pt x="105691" y="21362"/>
                  </a:cubicBezTo>
                  <a:cubicBezTo>
                    <a:pt x="105691" y="21362"/>
                    <a:pt x="105691" y="21362"/>
                    <a:pt x="105691" y="21362"/>
                  </a:cubicBezTo>
                  <a:lnTo>
                    <a:pt x="105691" y="48878"/>
                  </a:lnTo>
                  <a:lnTo>
                    <a:pt x="1984" y="152585"/>
                  </a:lnTo>
                  <a:cubicBezTo>
                    <a:pt x="-661" y="155231"/>
                    <a:pt x="-661" y="159463"/>
                    <a:pt x="1984" y="162108"/>
                  </a:cubicBezTo>
                  <a:close/>
                  <a:moveTo>
                    <a:pt x="123682" y="19246"/>
                  </a:moveTo>
                  <a:lnTo>
                    <a:pt x="126856" y="31945"/>
                  </a:lnTo>
                  <a:cubicBezTo>
                    <a:pt x="127385" y="34063"/>
                    <a:pt x="128973" y="35650"/>
                    <a:pt x="131089" y="36709"/>
                  </a:cubicBezTo>
                  <a:lnTo>
                    <a:pt x="144317" y="40411"/>
                  </a:lnTo>
                  <a:lnTo>
                    <a:pt x="139026" y="45702"/>
                  </a:lnTo>
                  <a:lnTo>
                    <a:pt x="117861" y="45702"/>
                  </a:lnTo>
                  <a:lnTo>
                    <a:pt x="117861" y="24538"/>
                  </a:lnTo>
                  <a:lnTo>
                    <a:pt x="123682" y="19246"/>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1462;p18">
              <a:extLst>
                <a:ext uri="{FF2B5EF4-FFF2-40B4-BE49-F238E27FC236}">
                  <a16:creationId xmlns:a16="http://schemas.microsoft.com/office/drawing/2014/main" id="{BFBD01C1-F8AF-2611-4951-6249DF689E4A}"/>
                </a:ext>
              </a:extLst>
            </p:cNvPr>
            <p:cNvSpPr/>
            <p:nvPr/>
          </p:nvSpPr>
          <p:spPr>
            <a:xfrm>
              <a:off x="5334335" y="23730458"/>
              <a:ext cx="195774" cy="195774"/>
            </a:xfrm>
            <a:custGeom>
              <a:avLst/>
              <a:gdLst/>
              <a:ahLst/>
              <a:cxnLst/>
              <a:rect l="l" t="t" r="r" b="b"/>
              <a:pathLst>
                <a:path w="195774" h="195774" extrusionOk="0">
                  <a:moveTo>
                    <a:pt x="141275" y="38627"/>
                  </a:moveTo>
                  <a:cubicBezTo>
                    <a:pt x="143391" y="35452"/>
                    <a:pt x="142333" y="31747"/>
                    <a:pt x="139688" y="29631"/>
                  </a:cubicBezTo>
                  <a:cubicBezTo>
                    <a:pt x="131751" y="24340"/>
                    <a:pt x="125931" y="22224"/>
                    <a:pt x="118523" y="20635"/>
                  </a:cubicBezTo>
                  <a:lnTo>
                    <a:pt x="118523" y="6350"/>
                  </a:lnTo>
                  <a:cubicBezTo>
                    <a:pt x="118523" y="2646"/>
                    <a:pt x="115877" y="0"/>
                    <a:pt x="112174" y="0"/>
                  </a:cubicBezTo>
                  <a:lnTo>
                    <a:pt x="84659" y="0"/>
                  </a:lnTo>
                  <a:cubicBezTo>
                    <a:pt x="80955" y="0"/>
                    <a:pt x="78310" y="2646"/>
                    <a:pt x="78310" y="6350"/>
                  </a:cubicBezTo>
                  <a:lnTo>
                    <a:pt x="78310" y="21165"/>
                  </a:lnTo>
                  <a:cubicBezTo>
                    <a:pt x="70902" y="22754"/>
                    <a:pt x="64553" y="25926"/>
                    <a:pt x="58203" y="29631"/>
                  </a:cubicBezTo>
                  <a:lnTo>
                    <a:pt x="47621" y="19049"/>
                  </a:lnTo>
                  <a:cubicBezTo>
                    <a:pt x="44975" y="16403"/>
                    <a:pt x="40742" y="16403"/>
                    <a:pt x="38626" y="19049"/>
                  </a:cubicBezTo>
                  <a:lnTo>
                    <a:pt x="19048" y="38627"/>
                  </a:lnTo>
                  <a:cubicBezTo>
                    <a:pt x="17990" y="39684"/>
                    <a:pt x="16932" y="41273"/>
                    <a:pt x="16932" y="43389"/>
                  </a:cubicBezTo>
                  <a:cubicBezTo>
                    <a:pt x="16932" y="45505"/>
                    <a:pt x="17461" y="46564"/>
                    <a:pt x="19048" y="48150"/>
                  </a:cubicBezTo>
                  <a:lnTo>
                    <a:pt x="29631" y="58733"/>
                  </a:lnTo>
                  <a:cubicBezTo>
                    <a:pt x="25927" y="65083"/>
                    <a:pt x="23281" y="71961"/>
                    <a:pt x="21165" y="78838"/>
                  </a:cubicBezTo>
                  <a:lnTo>
                    <a:pt x="6349" y="78838"/>
                  </a:lnTo>
                  <a:cubicBezTo>
                    <a:pt x="2646" y="78838"/>
                    <a:pt x="0" y="81484"/>
                    <a:pt x="0" y="85189"/>
                  </a:cubicBezTo>
                  <a:lnTo>
                    <a:pt x="0" y="112704"/>
                  </a:lnTo>
                  <a:cubicBezTo>
                    <a:pt x="0" y="116406"/>
                    <a:pt x="2646" y="119052"/>
                    <a:pt x="6349" y="119052"/>
                  </a:cubicBezTo>
                  <a:lnTo>
                    <a:pt x="21165" y="119052"/>
                  </a:lnTo>
                  <a:cubicBezTo>
                    <a:pt x="22752" y="125932"/>
                    <a:pt x="25927" y="132809"/>
                    <a:pt x="29631" y="139160"/>
                  </a:cubicBezTo>
                  <a:lnTo>
                    <a:pt x="19048" y="149742"/>
                  </a:lnTo>
                  <a:cubicBezTo>
                    <a:pt x="17990" y="150799"/>
                    <a:pt x="16932" y="152388"/>
                    <a:pt x="16932" y="154504"/>
                  </a:cubicBezTo>
                  <a:cubicBezTo>
                    <a:pt x="16932" y="156620"/>
                    <a:pt x="17461" y="157679"/>
                    <a:pt x="19048" y="159265"/>
                  </a:cubicBezTo>
                  <a:lnTo>
                    <a:pt x="38626" y="178844"/>
                  </a:lnTo>
                  <a:cubicBezTo>
                    <a:pt x="41272" y="181489"/>
                    <a:pt x="45504" y="181489"/>
                    <a:pt x="47621" y="178844"/>
                  </a:cubicBezTo>
                  <a:lnTo>
                    <a:pt x="58203" y="168261"/>
                  </a:lnTo>
                  <a:cubicBezTo>
                    <a:pt x="64553" y="171964"/>
                    <a:pt x="71431" y="174609"/>
                    <a:pt x="78310" y="176725"/>
                  </a:cubicBezTo>
                  <a:lnTo>
                    <a:pt x="78310" y="191542"/>
                  </a:lnTo>
                  <a:cubicBezTo>
                    <a:pt x="78310" y="195244"/>
                    <a:pt x="80955" y="197890"/>
                    <a:pt x="84659" y="197890"/>
                  </a:cubicBezTo>
                  <a:lnTo>
                    <a:pt x="112174" y="197890"/>
                  </a:lnTo>
                  <a:cubicBezTo>
                    <a:pt x="115877" y="197890"/>
                    <a:pt x="118523" y="195244"/>
                    <a:pt x="118523" y="191542"/>
                  </a:cubicBezTo>
                  <a:lnTo>
                    <a:pt x="118523" y="176725"/>
                  </a:lnTo>
                  <a:cubicBezTo>
                    <a:pt x="125931" y="175139"/>
                    <a:pt x="132280" y="171964"/>
                    <a:pt x="138630" y="168261"/>
                  </a:cubicBezTo>
                  <a:lnTo>
                    <a:pt x="149212" y="178844"/>
                  </a:lnTo>
                  <a:cubicBezTo>
                    <a:pt x="151858" y="181489"/>
                    <a:pt x="156090" y="181489"/>
                    <a:pt x="158207" y="178844"/>
                  </a:cubicBezTo>
                  <a:lnTo>
                    <a:pt x="177784" y="159265"/>
                  </a:lnTo>
                  <a:cubicBezTo>
                    <a:pt x="180429" y="156620"/>
                    <a:pt x="180429" y="152388"/>
                    <a:pt x="177784" y="150269"/>
                  </a:cubicBezTo>
                  <a:lnTo>
                    <a:pt x="167201" y="139687"/>
                  </a:lnTo>
                  <a:cubicBezTo>
                    <a:pt x="170906" y="133339"/>
                    <a:pt x="173551" y="126459"/>
                    <a:pt x="175668" y="119581"/>
                  </a:cubicBezTo>
                  <a:lnTo>
                    <a:pt x="190483" y="119581"/>
                  </a:lnTo>
                  <a:cubicBezTo>
                    <a:pt x="194187" y="119581"/>
                    <a:pt x="196833" y="116936"/>
                    <a:pt x="196833" y="113231"/>
                  </a:cubicBezTo>
                  <a:lnTo>
                    <a:pt x="196833" y="85718"/>
                  </a:lnTo>
                  <a:cubicBezTo>
                    <a:pt x="196833" y="82013"/>
                    <a:pt x="194187" y="79368"/>
                    <a:pt x="190483" y="79368"/>
                  </a:cubicBezTo>
                  <a:lnTo>
                    <a:pt x="176197" y="79368"/>
                  </a:lnTo>
                  <a:cubicBezTo>
                    <a:pt x="174609" y="71431"/>
                    <a:pt x="172493" y="65610"/>
                    <a:pt x="167201" y="58203"/>
                  </a:cubicBezTo>
                  <a:cubicBezTo>
                    <a:pt x="165086" y="55028"/>
                    <a:pt x="161381" y="54501"/>
                    <a:pt x="158207" y="56617"/>
                  </a:cubicBezTo>
                  <a:cubicBezTo>
                    <a:pt x="155032" y="58733"/>
                    <a:pt x="154503" y="62438"/>
                    <a:pt x="156619" y="65610"/>
                  </a:cubicBezTo>
                  <a:cubicBezTo>
                    <a:pt x="161381" y="73020"/>
                    <a:pt x="162969" y="77782"/>
                    <a:pt x="164556" y="86775"/>
                  </a:cubicBezTo>
                  <a:cubicBezTo>
                    <a:pt x="165086" y="89950"/>
                    <a:pt x="167731" y="92066"/>
                    <a:pt x="170906" y="92066"/>
                  </a:cubicBezTo>
                  <a:lnTo>
                    <a:pt x="184134" y="92066"/>
                  </a:lnTo>
                  <a:lnTo>
                    <a:pt x="184134" y="106883"/>
                  </a:lnTo>
                  <a:lnTo>
                    <a:pt x="170906" y="106883"/>
                  </a:lnTo>
                  <a:cubicBezTo>
                    <a:pt x="167731" y="106883"/>
                    <a:pt x="165086" y="108999"/>
                    <a:pt x="164556" y="112174"/>
                  </a:cubicBezTo>
                  <a:cubicBezTo>
                    <a:pt x="162969" y="121168"/>
                    <a:pt x="159265" y="129634"/>
                    <a:pt x="153974" y="137571"/>
                  </a:cubicBezTo>
                  <a:cubicBezTo>
                    <a:pt x="152387" y="140217"/>
                    <a:pt x="152387" y="143392"/>
                    <a:pt x="154503" y="146037"/>
                  </a:cubicBezTo>
                  <a:lnTo>
                    <a:pt x="164027" y="155560"/>
                  </a:lnTo>
                  <a:lnTo>
                    <a:pt x="153445" y="166143"/>
                  </a:lnTo>
                  <a:lnTo>
                    <a:pt x="143921" y="156620"/>
                  </a:lnTo>
                  <a:cubicBezTo>
                    <a:pt x="141804" y="154504"/>
                    <a:pt x="138100" y="153974"/>
                    <a:pt x="135454" y="156090"/>
                  </a:cubicBezTo>
                  <a:cubicBezTo>
                    <a:pt x="128047" y="161381"/>
                    <a:pt x="119581" y="164557"/>
                    <a:pt x="110057" y="166672"/>
                  </a:cubicBezTo>
                  <a:cubicBezTo>
                    <a:pt x="106882" y="167202"/>
                    <a:pt x="104766" y="169848"/>
                    <a:pt x="104766" y="173023"/>
                  </a:cubicBezTo>
                  <a:lnTo>
                    <a:pt x="104766" y="186251"/>
                  </a:lnTo>
                  <a:lnTo>
                    <a:pt x="89950" y="186251"/>
                  </a:lnTo>
                  <a:lnTo>
                    <a:pt x="89950" y="173023"/>
                  </a:lnTo>
                  <a:cubicBezTo>
                    <a:pt x="89950" y="169848"/>
                    <a:pt x="87834" y="167202"/>
                    <a:pt x="84659" y="166672"/>
                  </a:cubicBezTo>
                  <a:cubicBezTo>
                    <a:pt x="75664" y="165086"/>
                    <a:pt x="67198" y="161381"/>
                    <a:pt x="59261" y="156090"/>
                  </a:cubicBezTo>
                  <a:cubicBezTo>
                    <a:pt x="56616" y="154504"/>
                    <a:pt x="53441" y="154504"/>
                    <a:pt x="50796" y="156620"/>
                  </a:cubicBezTo>
                  <a:lnTo>
                    <a:pt x="41272" y="166143"/>
                  </a:lnTo>
                  <a:lnTo>
                    <a:pt x="30689" y="155560"/>
                  </a:lnTo>
                  <a:lnTo>
                    <a:pt x="40213" y="146037"/>
                  </a:lnTo>
                  <a:cubicBezTo>
                    <a:pt x="42330" y="143921"/>
                    <a:pt x="42859" y="140217"/>
                    <a:pt x="40742" y="137571"/>
                  </a:cubicBezTo>
                  <a:cubicBezTo>
                    <a:pt x="35451" y="130164"/>
                    <a:pt x="32276" y="121697"/>
                    <a:pt x="30160" y="112174"/>
                  </a:cubicBezTo>
                  <a:cubicBezTo>
                    <a:pt x="29631" y="108999"/>
                    <a:pt x="26985" y="106883"/>
                    <a:pt x="23810" y="106883"/>
                  </a:cubicBezTo>
                  <a:lnTo>
                    <a:pt x="10582" y="106883"/>
                  </a:lnTo>
                  <a:lnTo>
                    <a:pt x="10582" y="92066"/>
                  </a:lnTo>
                  <a:lnTo>
                    <a:pt x="23810" y="92066"/>
                  </a:lnTo>
                  <a:cubicBezTo>
                    <a:pt x="26985" y="92066"/>
                    <a:pt x="29631" y="89950"/>
                    <a:pt x="30160" y="86775"/>
                  </a:cubicBezTo>
                  <a:cubicBezTo>
                    <a:pt x="31747" y="77782"/>
                    <a:pt x="35451" y="69315"/>
                    <a:pt x="40742" y="61378"/>
                  </a:cubicBezTo>
                  <a:cubicBezTo>
                    <a:pt x="42330" y="58733"/>
                    <a:pt x="42330" y="55557"/>
                    <a:pt x="40213" y="52912"/>
                  </a:cubicBezTo>
                  <a:lnTo>
                    <a:pt x="30689" y="43389"/>
                  </a:lnTo>
                  <a:lnTo>
                    <a:pt x="41272" y="32806"/>
                  </a:lnTo>
                  <a:lnTo>
                    <a:pt x="50796" y="42330"/>
                  </a:lnTo>
                  <a:cubicBezTo>
                    <a:pt x="52912" y="44445"/>
                    <a:pt x="56616" y="44975"/>
                    <a:pt x="59261" y="42859"/>
                  </a:cubicBezTo>
                  <a:cubicBezTo>
                    <a:pt x="66669" y="37568"/>
                    <a:pt x="75135" y="34393"/>
                    <a:pt x="84659" y="32277"/>
                  </a:cubicBezTo>
                  <a:cubicBezTo>
                    <a:pt x="87834" y="31747"/>
                    <a:pt x="89950" y="29102"/>
                    <a:pt x="89950" y="25926"/>
                  </a:cubicBezTo>
                  <a:lnTo>
                    <a:pt x="89950" y="12698"/>
                  </a:lnTo>
                  <a:lnTo>
                    <a:pt x="104766" y="12698"/>
                  </a:lnTo>
                  <a:lnTo>
                    <a:pt x="104766" y="25926"/>
                  </a:lnTo>
                  <a:cubicBezTo>
                    <a:pt x="104766" y="29102"/>
                    <a:pt x="106882" y="31747"/>
                    <a:pt x="110057" y="32277"/>
                  </a:cubicBezTo>
                  <a:cubicBezTo>
                    <a:pt x="119581" y="33863"/>
                    <a:pt x="124343" y="35452"/>
                    <a:pt x="131222" y="40214"/>
                  </a:cubicBezTo>
                  <a:cubicBezTo>
                    <a:pt x="134925" y="42330"/>
                    <a:pt x="139159" y="41800"/>
                    <a:pt x="141275" y="3862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1" name="Google Shape;1553;p24">
            <a:extLst>
              <a:ext uri="{FF2B5EF4-FFF2-40B4-BE49-F238E27FC236}">
                <a16:creationId xmlns:a16="http://schemas.microsoft.com/office/drawing/2014/main" id="{7937811B-07E3-A1C6-87E3-12D3A8D9333F}"/>
              </a:ext>
            </a:extLst>
          </p:cNvPr>
          <p:cNvSpPr/>
          <p:nvPr/>
        </p:nvSpPr>
        <p:spPr>
          <a:xfrm>
            <a:off x="613844" y="3573016"/>
            <a:ext cx="421799" cy="595483"/>
          </a:xfrm>
          <a:custGeom>
            <a:avLst/>
            <a:gdLst/>
            <a:ahLst/>
            <a:cxnLst/>
            <a:rect l="l" t="t" r="r" b="b"/>
            <a:pathLst>
              <a:path w="300" h="425" extrusionOk="0">
                <a:moveTo>
                  <a:pt x="275" y="127"/>
                </a:moveTo>
                <a:lnTo>
                  <a:pt x="275" y="127"/>
                </a:lnTo>
                <a:cubicBezTo>
                  <a:pt x="275" y="122"/>
                  <a:pt x="270" y="120"/>
                  <a:pt x="267" y="120"/>
                </a:cubicBezTo>
                <a:cubicBezTo>
                  <a:pt x="241" y="120"/>
                  <a:pt x="241" y="120"/>
                  <a:pt x="241" y="120"/>
                </a:cubicBezTo>
                <a:cubicBezTo>
                  <a:pt x="241" y="117"/>
                  <a:pt x="241" y="117"/>
                  <a:pt x="241" y="114"/>
                </a:cubicBezTo>
                <a:cubicBezTo>
                  <a:pt x="241" y="93"/>
                  <a:pt x="241" y="93"/>
                  <a:pt x="241" y="93"/>
                </a:cubicBezTo>
                <a:cubicBezTo>
                  <a:pt x="241" y="43"/>
                  <a:pt x="201" y="0"/>
                  <a:pt x="151" y="0"/>
                </a:cubicBezTo>
                <a:cubicBezTo>
                  <a:pt x="98" y="0"/>
                  <a:pt x="58" y="43"/>
                  <a:pt x="58" y="93"/>
                </a:cubicBezTo>
                <a:cubicBezTo>
                  <a:pt x="58" y="114"/>
                  <a:pt x="58" y="114"/>
                  <a:pt x="58" y="114"/>
                </a:cubicBezTo>
                <a:cubicBezTo>
                  <a:pt x="58" y="117"/>
                  <a:pt x="58" y="117"/>
                  <a:pt x="58" y="120"/>
                </a:cubicBezTo>
                <a:cubicBezTo>
                  <a:pt x="32" y="120"/>
                  <a:pt x="32" y="120"/>
                  <a:pt x="32" y="120"/>
                </a:cubicBezTo>
                <a:cubicBezTo>
                  <a:pt x="26" y="120"/>
                  <a:pt x="24" y="122"/>
                  <a:pt x="24" y="127"/>
                </a:cubicBezTo>
                <a:cubicBezTo>
                  <a:pt x="0" y="413"/>
                  <a:pt x="0" y="413"/>
                  <a:pt x="0" y="413"/>
                </a:cubicBezTo>
                <a:cubicBezTo>
                  <a:pt x="0" y="416"/>
                  <a:pt x="0" y="419"/>
                  <a:pt x="3" y="421"/>
                </a:cubicBezTo>
                <a:cubicBezTo>
                  <a:pt x="3" y="424"/>
                  <a:pt x="5" y="424"/>
                  <a:pt x="8" y="424"/>
                </a:cubicBezTo>
                <a:cubicBezTo>
                  <a:pt x="291" y="424"/>
                  <a:pt x="291" y="424"/>
                  <a:pt x="291" y="424"/>
                </a:cubicBezTo>
                <a:cubicBezTo>
                  <a:pt x="294" y="424"/>
                  <a:pt x="296" y="424"/>
                  <a:pt x="296" y="421"/>
                </a:cubicBezTo>
                <a:cubicBezTo>
                  <a:pt x="299" y="419"/>
                  <a:pt x="299" y="416"/>
                  <a:pt x="299" y="413"/>
                </a:cubicBezTo>
                <a:lnTo>
                  <a:pt x="275" y="127"/>
                </a:lnTo>
                <a:close/>
                <a:moveTo>
                  <a:pt x="74" y="114"/>
                </a:moveTo>
                <a:lnTo>
                  <a:pt x="74" y="114"/>
                </a:lnTo>
                <a:cubicBezTo>
                  <a:pt x="74" y="93"/>
                  <a:pt x="74" y="93"/>
                  <a:pt x="74" y="93"/>
                </a:cubicBezTo>
                <a:cubicBezTo>
                  <a:pt x="74" y="53"/>
                  <a:pt x="108" y="19"/>
                  <a:pt x="151" y="19"/>
                </a:cubicBezTo>
                <a:cubicBezTo>
                  <a:pt x="191" y="19"/>
                  <a:pt x="225" y="53"/>
                  <a:pt x="225" y="93"/>
                </a:cubicBezTo>
                <a:cubicBezTo>
                  <a:pt x="225" y="114"/>
                  <a:pt x="225" y="114"/>
                  <a:pt x="225" y="114"/>
                </a:cubicBezTo>
                <a:cubicBezTo>
                  <a:pt x="225" y="117"/>
                  <a:pt x="225" y="117"/>
                  <a:pt x="225" y="120"/>
                </a:cubicBezTo>
                <a:cubicBezTo>
                  <a:pt x="74" y="120"/>
                  <a:pt x="74" y="120"/>
                  <a:pt x="74" y="120"/>
                </a:cubicBezTo>
                <a:cubicBezTo>
                  <a:pt x="74" y="117"/>
                  <a:pt x="74" y="117"/>
                  <a:pt x="74" y="114"/>
                </a:cubicBezTo>
                <a:close/>
                <a:moveTo>
                  <a:pt x="19" y="405"/>
                </a:moveTo>
                <a:lnTo>
                  <a:pt x="19" y="405"/>
                </a:lnTo>
                <a:cubicBezTo>
                  <a:pt x="40" y="135"/>
                  <a:pt x="40" y="135"/>
                  <a:pt x="40" y="135"/>
                </a:cubicBezTo>
                <a:cubicBezTo>
                  <a:pt x="259" y="135"/>
                  <a:pt x="259" y="135"/>
                  <a:pt x="259" y="135"/>
                </a:cubicBezTo>
                <a:cubicBezTo>
                  <a:pt x="280" y="405"/>
                  <a:pt x="280" y="405"/>
                  <a:pt x="280" y="405"/>
                </a:cubicBezTo>
                <a:lnTo>
                  <a:pt x="19" y="405"/>
                </a:ln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e-DE" sz="2835" noProof="1">
              <a:solidFill>
                <a:srgbClr val="000000"/>
              </a:solidFill>
              <a:latin typeface="Calibri"/>
              <a:ea typeface="Calibri"/>
              <a:cs typeface="Calibri"/>
              <a:sym typeface="Calibri"/>
            </a:endParaRPr>
          </a:p>
        </p:txBody>
      </p:sp>
      <p:sp>
        <p:nvSpPr>
          <p:cNvPr id="52" name="Google Shape;93;p13">
            <a:extLst>
              <a:ext uri="{FF2B5EF4-FFF2-40B4-BE49-F238E27FC236}">
                <a16:creationId xmlns:a16="http://schemas.microsoft.com/office/drawing/2014/main" id="{781A1B99-51FD-BF58-0B97-B0AD40319CD5}"/>
              </a:ext>
            </a:extLst>
          </p:cNvPr>
          <p:cNvSpPr/>
          <p:nvPr/>
        </p:nvSpPr>
        <p:spPr>
          <a:xfrm>
            <a:off x="650762" y="5517232"/>
            <a:ext cx="602507" cy="347207"/>
          </a:xfrm>
          <a:custGeom>
            <a:avLst/>
            <a:gdLst/>
            <a:ahLst/>
            <a:cxnLst/>
            <a:rect l="l" t="t" r="r" b="b"/>
            <a:pathLst>
              <a:path w="312180" h="179900" extrusionOk="0">
                <a:moveTo>
                  <a:pt x="73548" y="2117"/>
                </a:moveTo>
                <a:cubicBezTo>
                  <a:pt x="72489" y="529"/>
                  <a:pt x="70373" y="0"/>
                  <a:pt x="68785" y="0"/>
                </a:cubicBezTo>
                <a:lnTo>
                  <a:pt x="6349" y="0"/>
                </a:lnTo>
                <a:cubicBezTo>
                  <a:pt x="2646" y="0"/>
                  <a:pt x="0" y="2646"/>
                  <a:pt x="0" y="6349"/>
                </a:cubicBezTo>
                <a:lnTo>
                  <a:pt x="0" y="114290"/>
                </a:lnTo>
                <a:cubicBezTo>
                  <a:pt x="0" y="117994"/>
                  <a:pt x="2646" y="120639"/>
                  <a:pt x="6349" y="120639"/>
                </a:cubicBezTo>
                <a:lnTo>
                  <a:pt x="53441" y="120639"/>
                </a:lnTo>
                <a:cubicBezTo>
                  <a:pt x="56616" y="120639"/>
                  <a:pt x="59261" y="118523"/>
                  <a:pt x="59791" y="115348"/>
                </a:cubicBezTo>
                <a:lnTo>
                  <a:pt x="75135" y="7408"/>
                </a:lnTo>
                <a:cubicBezTo>
                  <a:pt x="75135" y="5291"/>
                  <a:pt x="74606" y="3175"/>
                  <a:pt x="73548" y="2117"/>
                </a:cubicBezTo>
                <a:close/>
                <a:moveTo>
                  <a:pt x="47621" y="107411"/>
                </a:moveTo>
                <a:lnTo>
                  <a:pt x="12699" y="107411"/>
                </a:lnTo>
                <a:lnTo>
                  <a:pt x="12699" y="12170"/>
                </a:lnTo>
                <a:lnTo>
                  <a:pt x="60849" y="12170"/>
                </a:lnTo>
                <a:lnTo>
                  <a:pt x="47621" y="107411"/>
                </a:lnTo>
                <a:close/>
                <a:moveTo>
                  <a:pt x="308476" y="0"/>
                </a:moveTo>
                <a:lnTo>
                  <a:pt x="246040" y="0"/>
                </a:lnTo>
                <a:cubicBezTo>
                  <a:pt x="243924" y="0"/>
                  <a:pt x="242337" y="1058"/>
                  <a:pt x="241278" y="2117"/>
                </a:cubicBezTo>
                <a:cubicBezTo>
                  <a:pt x="240220" y="3704"/>
                  <a:pt x="239691" y="5291"/>
                  <a:pt x="239691" y="7408"/>
                </a:cubicBezTo>
                <a:lnTo>
                  <a:pt x="241278" y="16932"/>
                </a:lnTo>
                <a:lnTo>
                  <a:pt x="171435" y="9524"/>
                </a:lnTo>
                <a:lnTo>
                  <a:pt x="149741" y="8995"/>
                </a:lnTo>
                <a:cubicBezTo>
                  <a:pt x="149741" y="8995"/>
                  <a:pt x="149741" y="8995"/>
                  <a:pt x="149741" y="8995"/>
                </a:cubicBezTo>
                <a:cubicBezTo>
                  <a:pt x="148153" y="8995"/>
                  <a:pt x="146566" y="9524"/>
                  <a:pt x="144979" y="11112"/>
                </a:cubicBezTo>
                <a:lnTo>
                  <a:pt x="137571" y="18519"/>
                </a:lnTo>
                <a:lnTo>
                  <a:pt x="89950" y="18519"/>
                </a:lnTo>
                <a:cubicBezTo>
                  <a:pt x="86246" y="18519"/>
                  <a:pt x="83601" y="21165"/>
                  <a:pt x="83601" y="24869"/>
                </a:cubicBezTo>
                <a:cubicBezTo>
                  <a:pt x="83601" y="28573"/>
                  <a:pt x="86246" y="31218"/>
                  <a:pt x="89950" y="31218"/>
                </a:cubicBezTo>
                <a:lnTo>
                  <a:pt x="124872" y="31218"/>
                </a:lnTo>
                <a:lnTo>
                  <a:pt x="102649" y="53441"/>
                </a:lnTo>
                <a:cubicBezTo>
                  <a:pt x="98945" y="57145"/>
                  <a:pt x="96829" y="61907"/>
                  <a:pt x="96829" y="67198"/>
                </a:cubicBezTo>
                <a:cubicBezTo>
                  <a:pt x="96829" y="72489"/>
                  <a:pt x="98945" y="77252"/>
                  <a:pt x="102649" y="80955"/>
                </a:cubicBezTo>
                <a:cubicBezTo>
                  <a:pt x="106353" y="84659"/>
                  <a:pt x="111115" y="86776"/>
                  <a:pt x="116406" y="86776"/>
                </a:cubicBezTo>
                <a:cubicBezTo>
                  <a:pt x="121697" y="86776"/>
                  <a:pt x="126459" y="84659"/>
                  <a:pt x="129634" y="81484"/>
                </a:cubicBezTo>
                <a:lnTo>
                  <a:pt x="147095" y="67198"/>
                </a:lnTo>
                <a:lnTo>
                  <a:pt x="165614" y="64553"/>
                </a:lnTo>
                <a:lnTo>
                  <a:pt x="202124" y="100533"/>
                </a:lnTo>
                <a:lnTo>
                  <a:pt x="229109" y="127518"/>
                </a:lnTo>
                <a:cubicBezTo>
                  <a:pt x="230167" y="128576"/>
                  <a:pt x="231225" y="130163"/>
                  <a:pt x="231225" y="131751"/>
                </a:cubicBezTo>
                <a:cubicBezTo>
                  <a:pt x="231225" y="133338"/>
                  <a:pt x="230696" y="134925"/>
                  <a:pt x="229109" y="135984"/>
                </a:cubicBezTo>
                <a:cubicBezTo>
                  <a:pt x="226463" y="138629"/>
                  <a:pt x="222759" y="138629"/>
                  <a:pt x="220114" y="135984"/>
                </a:cubicBezTo>
                <a:lnTo>
                  <a:pt x="216939" y="132809"/>
                </a:lnTo>
                <a:cubicBezTo>
                  <a:pt x="216939" y="132809"/>
                  <a:pt x="216939" y="132809"/>
                  <a:pt x="216939" y="132809"/>
                </a:cubicBezTo>
                <a:lnTo>
                  <a:pt x="183604" y="99475"/>
                </a:lnTo>
                <a:cubicBezTo>
                  <a:pt x="180959" y="96829"/>
                  <a:pt x="176726" y="96829"/>
                  <a:pt x="174609" y="99475"/>
                </a:cubicBezTo>
                <a:cubicBezTo>
                  <a:pt x="171964" y="102120"/>
                  <a:pt x="171964" y="106353"/>
                  <a:pt x="174609" y="108469"/>
                </a:cubicBezTo>
                <a:lnTo>
                  <a:pt x="177784" y="111644"/>
                </a:lnTo>
                <a:cubicBezTo>
                  <a:pt x="177784" y="111644"/>
                  <a:pt x="177784" y="111644"/>
                  <a:pt x="177784" y="111644"/>
                </a:cubicBezTo>
                <a:lnTo>
                  <a:pt x="207944" y="141804"/>
                </a:lnTo>
                <a:cubicBezTo>
                  <a:pt x="210589" y="144450"/>
                  <a:pt x="210589" y="148153"/>
                  <a:pt x="207944" y="150799"/>
                </a:cubicBezTo>
                <a:cubicBezTo>
                  <a:pt x="205298" y="153445"/>
                  <a:pt x="201594" y="153445"/>
                  <a:pt x="198949" y="150799"/>
                </a:cubicBezTo>
                <a:lnTo>
                  <a:pt x="189954" y="141804"/>
                </a:lnTo>
                <a:lnTo>
                  <a:pt x="166143" y="117994"/>
                </a:lnTo>
                <a:lnTo>
                  <a:pt x="157148" y="108999"/>
                </a:lnTo>
                <a:cubicBezTo>
                  <a:pt x="154503" y="106353"/>
                  <a:pt x="150270" y="106353"/>
                  <a:pt x="148153" y="108999"/>
                </a:cubicBezTo>
                <a:cubicBezTo>
                  <a:pt x="145508" y="111644"/>
                  <a:pt x="145508" y="115877"/>
                  <a:pt x="148153" y="117994"/>
                </a:cubicBezTo>
                <a:lnTo>
                  <a:pt x="157148" y="126989"/>
                </a:lnTo>
                <a:lnTo>
                  <a:pt x="180959" y="150799"/>
                </a:lnTo>
                <a:cubicBezTo>
                  <a:pt x="182017" y="151857"/>
                  <a:pt x="183075" y="153445"/>
                  <a:pt x="183075" y="155032"/>
                </a:cubicBezTo>
                <a:cubicBezTo>
                  <a:pt x="183075" y="156619"/>
                  <a:pt x="182546" y="158207"/>
                  <a:pt x="180959" y="159265"/>
                </a:cubicBezTo>
                <a:cubicBezTo>
                  <a:pt x="178313" y="161911"/>
                  <a:pt x="174609" y="161911"/>
                  <a:pt x="171964" y="159265"/>
                </a:cubicBezTo>
                <a:lnTo>
                  <a:pt x="159265" y="147624"/>
                </a:lnTo>
                <a:lnTo>
                  <a:pt x="137571" y="125931"/>
                </a:lnTo>
                <a:lnTo>
                  <a:pt x="125930" y="114290"/>
                </a:lnTo>
                <a:cubicBezTo>
                  <a:pt x="123285" y="111644"/>
                  <a:pt x="119052" y="111644"/>
                  <a:pt x="116935" y="114290"/>
                </a:cubicBezTo>
                <a:cubicBezTo>
                  <a:pt x="114290" y="116936"/>
                  <a:pt x="114290" y="121168"/>
                  <a:pt x="116935" y="123285"/>
                </a:cubicBezTo>
                <a:lnTo>
                  <a:pt x="128576" y="134925"/>
                </a:lnTo>
                <a:lnTo>
                  <a:pt x="150270" y="156619"/>
                </a:lnTo>
                <a:cubicBezTo>
                  <a:pt x="152915" y="159265"/>
                  <a:pt x="152915" y="162969"/>
                  <a:pt x="150270" y="165615"/>
                </a:cubicBezTo>
                <a:cubicBezTo>
                  <a:pt x="147624" y="168260"/>
                  <a:pt x="143920" y="168260"/>
                  <a:pt x="141275" y="165615"/>
                </a:cubicBezTo>
                <a:lnTo>
                  <a:pt x="107940" y="132280"/>
                </a:lnTo>
                <a:cubicBezTo>
                  <a:pt x="107940" y="132280"/>
                  <a:pt x="107940" y="132280"/>
                  <a:pt x="107411" y="132280"/>
                </a:cubicBezTo>
                <a:cubicBezTo>
                  <a:pt x="107411" y="132280"/>
                  <a:pt x="107411" y="132280"/>
                  <a:pt x="106882" y="131751"/>
                </a:cubicBezTo>
                <a:lnTo>
                  <a:pt x="80426" y="111115"/>
                </a:lnTo>
                <a:cubicBezTo>
                  <a:pt x="77781" y="108999"/>
                  <a:pt x="73548" y="109528"/>
                  <a:pt x="71431" y="112173"/>
                </a:cubicBezTo>
                <a:cubicBezTo>
                  <a:pt x="69315" y="114819"/>
                  <a:pt x="69844" y="119052"/>
                  <a:pt x="72489" y="121168"/>
                </a:cubicBezTo>
                <a:lnTo>
                  <a:pt x="98416" y="141275"/>
                </a:lnTo>
                <a:lnTo>
                  <a:pt x="131222" y="174080"/>
                </a:lnTo>
                <a:cubicBezTo>
                  <a:pt x="134925" y="177784"/>
                  <a:pt x="139687" y="179900"/>
                  <a:pt x="144979" y="179900"/>
                </a:cubicBezTo>
                <a:cubicBezTo>
                  <a:pt x="149741" y="179900"/>
                  <a:pt x="155032" y="177784"/>
                  <a:pt x="158736" y="174080"/>
                </a:cubicBezTo>
                <a:cubicBezTo>
                  <a:pt x="160323" y="172493"/>
                  <a:pt x="161381" y="170376"/>
                  <a:pt x="162440" y="168260"/>
                </a:cubicBezTo>
                <a:cubicBezTo>
                  <a:pt x="166143" y="171435"/>
                  <a:pt x="170376" y="173022"/>
                  <a:pt x="174609" y="173022"/>
                </a:cubicBezTo>
                <a:cubicBezTo>
                  <a:pt x="179371" y="173022"/>
                  <a:pt x="184663" y="170906"/>
                  <a:pt x="188366" y="167202"/>
                </a:cubicBezTo>
                <a:cubicBezTo>
                  <a:pt x="189954" y="165615"/>
                  <a:pt x="191541" y="163498"/>
                  <a:pt x="192599" y="161381"/>
                </a:cubicBezTo>
                <a:cubicBezTo>
                  <a:pt x="195774" y="162969"/>
                  <a:pt x="198949" y="164027"/>
                  <a:pt x="202124" y="164027"/>
                </a:cubicBezTo>
                <a:cubicBezTo>
                  <a:pt x="207415" y="164027"/>
                  <a:pt x="212177" y="161911"/>
                  <a:pt x="215881" y="158207"/>
                </a:cubicBezTo>
                <a:cubicBezTo>
                  <a:pt x="218526" y="155561"/>
                  <a:pt x="220114" y="151857"/>
                  <a:pt x="220643" y="148683"/>
                </a:cubicBezTo>
                <a:cubicBezTo>
                  <a:pt x="221701" y="148683"/>
                  <a:pt x="222230" y="148683"/>
                  <a:pt x="223288" y="148683"/>
                </a:cubicBezTo>
                <a:cubicBezTo>
                  <a:pt x="228579" y="148683"/>
                  <a:pt x="233342" y="146566"/>
                  <a:pt x="237045" y="142862"/>
                </a:cubicBezTo>
                <a:cubicBezTo>
                  <a:pt x="240749" y="139159"/>
                  <a:pt x="242866" y="134396"/>
                  <a:pt x="242866" y="129105"/>
                </a:cubicBezTo>
                <a:cubicBezTo>
                  <a:pt x="242866" y="128576"/>
                  <a:pt x="242866" y="128047"/>
                  <a:pt x="242866" y="127518"/>
                </a:cubicBezTo>
                <a:lnTo>
                  <a:pt x="255035" y="112703"/>
                </a:lnTo>
                <a:lnTo>
                  <a:pt x="255035" y="113761"/>
                </a:lnTo>
                <a:cubicBezTo>
                  <a:pt x="255565" y="116936"/>
                  <a:pt x="258210" y="119052"/>
                  <a:pt x="261385" y="119052"/>
                </a:cubicBezTo>
                <a:lnTo>
                  <a:pt x="308476" y="119052"/>
                </a:lnTo>
                <a:cubicBezTo>
                  <a:pt x="312180" y="119052"/>
                  <a:pt x="314826" y="116406"/>
                  <a:pt x="314826" y="112703"/>
                </a:cubicBezTo>
                <a:lnTo>
                  <a:pt x="314826" y="4762"/>
                </a:lnTo>
                <a:cubicBezTo>
                  <a:pt x="314826" y="2646"/>
                  <a:pt x="312180" y="0"/>
                  <a:pt x="308476" y="0"/>
                </a:cubicBezTo>
                <a:close/>
                <a:moveTo>
                  <a:pt x="236516" y="116406"/>
                </a:moveTo>
                <a:lnTo>
                  <a:pt x="210060" y="90480"/>
                </a:lnTo>
                <a:lnTo>
                  <a:pt x="204240" y="84659"/>
                </a:lnTo>
                <a:cubicBezTo>
                  <a:pt x="204240" y="84659"/>
                  <a:pt x="204240" y="84659"/>
                  <a:pt x="204240" y="84659"/>
                </a:cubicBezTo>
                <a:lnTo>
                  <a:pt x="171964" y="52383"/>
                </a:lnTo>
                <a:cubicBezTo>
                  <a:pt x="170376" y="50796"/>
                  <a:pt x="168260" y="50266"/>
                  <a:pt x="166143" y="50796"/>
                </a:cubicBezTo>
                <a:lnTo>
                  <a:pt x="142862" y="54500"/>
                </a:lnTo>
                <a:cubicBezTo>
                  <a:pt x="142862" y="54500"/>
                  <a:pt x="142862" y="54500"/>
                  <a:pt x="142333" y="54500"/>
                </a:cubicBezTo>
                <a:cubicBezTo>
                  <a:pt x="141804" y="54500"/>
                  <a:pt x="141275" y="55029"/>
                  <a:pt x="141275" y="55029"/>
                </a:cubicBezTo>
                <a:cubicBezTo>
                  <a:pt x="140746" y="55029"/>
                  <a:pt x="140746" y="55557"/>
                  <a:pt x="140217" y="55557"/>
                </a:cubicBezTo>
                <a:cubicBezTo>
                  <a:pt x="140217" y="55557"/>
                  <a:pt x="140217" y="55557"/>
                  <a:pt x="139687" y="55557"/>
                </a:cubicBezTo>
                <a:lnTo>
                  <a:pt x="120639" y="70902"/>
                </a:lnTo>
                <a:cubicBezTo>
                  <a:pt x="118523" y="73548"/>
                  <a:pt x="114290" y="73548"/>
                  <a:pt x="111644" y="70902"/>
                </a:cubicBezTo>
                <a:cubicBezTo>
                  <a:pt x="110586" y="69844"/>
                  <a:pt x="109528" y="68256"/>
                  <a:pt x="109528" y="66669"/>
                </a:cubicBezTo>
                <a:cubicBezTo>
                  <a:pt x="109528" y="65082"/>
                  <a:pt x="110057" y="63494"/>
                  <a:pt x="111644" y="62436"/>
                </a:cubicBezTo>
                <a:lnTo>
                  <a:pt x="151857" y="22223"/>
                </a:lnTo>
                <a:lnTo>
                  <a:pt x="170376" y="22752"/>
                </a:lnTo>
                <a:lnTo>
                  <a:pt x="242866" y="30689"/>
                </a:lnTo>
                <a:lnTo>
                  <a:pt x="251861" y="98416"/>
                </a:lnTo>
                <a:lnTo>
                  <a:pt x="236516" y="116406"/>
                </a:lnTo>
                <a:close/>
                <a:moveTo>
                  <a:pt x="302127" y="107411"/>
                </a:moveTo>
                <a:lnTo>
                  <a:pt x="267205" y="107411"/>
                </a:lnTo>
                <a:lnTo>
                  <a:pt x="253448" y="12170"/>
                </a:lnTo>
                <a:lnTo>
                  <a:pt x="301598" y="12170"/>
                </a:lnTo>
                <a:lnTo>
                  <a:pt x="301598" y="107411"/>
                </a:ln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800" noProof="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169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67D00FE4-024F-685B-EDC8-6EDB047DF9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95" imgH="95" progId="TCLayout.ActiveDocument.1">
                  <p:embed/>
                </p:oleObj>
              </mc:Choice>
              <mc:Fallback>
                <p:oleObj name="think-cell Folie" r:id="rId3" imgW="95" imgH="95" progId="TCLayout.ActiveDocument.1">
                  <p:embed/>
                  <p:pic>
                    <p:nvPicPr>
                      <p:cNvPr id="7" name="Objekt 6" hidden="1">
                        <a:extLst>
                          <a:ext uri="{FF2B5EF4-FFF2-40B4-BE49-F238E27FC236}">
                            <a16:creationId xmlns:a16="http://schemas.microsoft.com/office/drawing/2014/main" id="{67D00FE4-024F-685B-EDC8-6EDB047DF9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1231511-D2C3-3884-F05F-BF6A355255BA}"/>
              </a:ext>
            </a:extLst>
          </p:cNvPr>
          <p:cNvSpPr>
            <a:spLocks noGrp="1"/>
          </p:cNvSpPr>
          <p:nvPr>
            <p:ph type="title"/>
          </p:nvPr>
        </p:nvSpPr>
        <p:spPr/>
        <p:txBody>
          <a:bodyPr vert="horz"/>
          <a:lstStyle/>
          <a:p>
            <a:r>
              <a:rPr lang="it-IT" dirty="0"/>
              <a:t>Promozione fatturato supplementare </a:t>
            </a:r>
            <a:br>
              <a:rPr lang="it-IT" dirty="0"/>
            </a:br>
            <a:r>
              <a:rPr lang="it-IT" dirty="0"/>
              <a:t>nell’anno del giubileo 2024</a:t>
            </a:r>
            <a:endParaRPr lang="de-CH" dirty="0"/>
          </a:p>
        </p:txBody>
      </p:sp>
      <p:sp>
        <p:nvSpPr>
          <p:cNvPr id="3" name="Inhaltsplatzhalter 2">
            <a:extLst>
              <a:ext uri="{FF2B5EF4-FFF2-40B4-BE49-F238E27FC236}">
                <a16:creationId xmlns:a16="http://schemas.microsoft.com/office/drawing/2014/main" id="{28F9EB0E-DDD6-E061-967A-680E4928DD38}"/>
              </a:ext>
            </a:extLst>
          </p:cNvPr>
          <p:cNvSpPr>
            <a:spLocks noGrp="1"/>
          </p:cNvSpPr>
          <p:nvPr>
            <p:ph sz="quarter" idx="18"/>
          </p:nvPr>
        </p:nvSpPr>
        <p:spPr>
          <a:xfrm>
            <a:off x="1640362" y="1494773"/>
            <a:ext cx="5895798" cy="8640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p>
            <a:endParaRPr lang="it-IT" sz="1600" b="1" dirty="0"/>
          </a:p>
          <a:p>
            <a:r>
              <a:rPr lang="it-IT" sz="1600" b="1" dirty="0"/>
              <a:t>Confronteremo il suo fatturato WIR nel 2024 con la media degli ultimi tre anni. </a:t>
            </a:r>
            <a:br>
              <a:rPr lang="de-DE" sz="1600" dirty="0"/>
            </a:br>
            <a:endParaRPr lang="de-DE" sz="1600" dirty="0"/>
          </a:p>
          <a:p>
            <a:r>
              <a:rPr lang="it-IT" sz="1600" dirty="0"/>
              <a:t>In caso di aumento del fatturato, dimezzeremo il contributo alla rete sul fatturato supplementare conseguito: pagherà solo l’1% invece del 2%. </a:t>
            </a:r>
          </a:p>
          <a:p>
            <a:br>
              <a:rPr lang="de-DE" sz="1600" dirty="0"/>
            </a:br>
            <a:r>
              <a:rPr lang="it-IT" sz="1600" dirty="0"/>
              <a:t>Questo importo le sarà </a:t>
            </a:r>
            <a:r>
              <a:rPr lang="it-IT" sz="1600" b="1" dirty="0"/>
              <a:t>restituito in franchi svizzeri </a:t>
            </a:r>
            <a:r>
              <a:rPr lang="it-IT" sz="1600" dirty="0"/>
              <a:t>sotto forma di rimborso nel </a:t>
            </a:r>
            <a:r>
              <a:rPr lang="it-IT" sz="1600" b="1" dirty="0"/>
              <a:t>primo trimestre del 2025.</a:t>
            </a:r>
            <a:endParaRPr lang="de-CH" sz="1600" b="1" dirty="0">
              <a:solidFill>
                <a:schemeClr val="bg1">
                  <a:lumMod val="50000"/>
                </a:schemeClr>
              </a:solidFill>
              <a:ea typeface="+mn-ea"/>
              <a:cs typeface="+mn-cs"/>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980" y="-2131"/>
            <a:ext cx="4076699" cy="447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8139980" y="4437112"/>
            <a:ext cx="4052020" cy="242088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de-CH" sz="1600" dirty="0" err="1">
              <a:solidFill>
                <a:schemeClr val="tx2"/>
              </a:solidFill>
              <a:latin typeface="+mj-lt"/>
            </a:endParaRPr>
          </a:p>
        </p:txBody>
      </p:sp>
      <p:sp>
        <p:nvSpPr>
          <p:cNvPr id="30" name="Titel 1">
            <a:extLst>
              <a:ext uri="{FF2B5EF4-FFF2-40B4-BE49-F238E27FC236}">
                <a16:creationId xmlns:a16="http://schemas.microsoft.com/office/drawing/2014/main" id="{31231511-D2C3-3884-F05F-BF6A355255BA}"/>
              </a:ext>
            </a:extLst>
          </p:cNvPr>
          <p:cNvSpPr txBox="1">
            <a:spLocks/>
          </p:cNvSpPr>
          <p:nvPr/>
        </p:nvSpPr>
        <p:spPr bwMode="auto">
          <a:xfrm>
            <a:off x="8616280" y="5143500"/>
            <a:ext cx="1116124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de-DE" dirty="0">
                <a:solidFill>
                  <a:schemeClr val="bg1"/>
                </a:solidFill>
              </a:rPr>
              <a:t>Più </a:t>
            </a:r>
            <a:r>
              <a:rPr lang="de-DE" dirty="0" err="1">
                <a:solidFill>
                  <a:schemeClr val="bg1"/>
                </a:solidFill>
              </a:rPr>
              <a:t>vendite</a:t>
            </a:r>
            <a:r>
              <a:rPr lang="de-DE" dirty="0">
                <a:solidFill>
                  <a:schemeClr val="bg1"/>
                </a:solidFill>
              </a:rPr>
              <a:t> 2024 =</a:t>
            </a:r>
          </a:p>
          <a:p>
            <a:r>
              <a:rPr lang="de-DE" dirty="0">
                <a:solidFill>
                  <a:schemeClr val="bg1"/>
                </a:solidFill>
              </a:rPr>
              <a:t>1% </a:t>
            </a:r>
            <a:r>
              <a:rPr lang="de-DE" dirty="0" err="1">
                <a:solidFill>
                  <a:schemeClr val="bg1"/>
                </a:solidFill>
              </a:rPr>
              <a:t>invece</a:t>
            </a:r>
            <a:r>
              <a:rPr lang="de-DE" dirty="0">
                <a:solidFill>
                  <a:schemeClr val="bg1"/>
                </a:solidFill>
              </a:rPr>
              <a:t> del 2%</a:t>
            </a:r>
          </a:p>
          <a:p>
            <a:r>
              <a:rPr lang="de-DE" dirty="0" err="1">
                <a:solidFill>
                  <a:schemeClr val="bg1"/>
                </a:solidFill>
              </a:rPr>
              <a:t>contributo</a:t>
            </a:r>
            <a:r>
              <a:rPr lang="de-DE" dirty="0">
                <a:solidFill>
                  <a:schemeClr val="bg1"/>
                </a:solidFill>
              </a:rPr>
              <a:t> alla </a:t>
            </a:r>
            <a:r>
              <a:rPr lang="de-DE" dirty="0" err="1">
                <a:solidFill>
                  <a:schemeClr val="bg1"/>
                </a:solidFill>
              </a:rPr>
              <a:t>rete</a:t>
            </a:r>
            <a:endParaRPr lang="de-CH" dirty="0">
              <a:solidFill>
                <a:schemeClr val="bg1"/>
              </a:solidFill>
            </a:endParaRPr>
          </a:p>
        </p:txBody>
      </p:sp>
      <p:sp>
        <p:nvSpPr>
          <p:cNvPr id="31" name="Google Shape;1721;p20"/>
          <p:cNvSpPr/>
          <p:nvPr/>
        </p:nvSpPr>
        <p:spPr>
          <a:xfrm>
            <a:off x="544308" y="2000439"/>
            <a:ext cx="583140" cy="492457"/>
          </a:xfrm>
          <a:custGeom>
            <a:avLst/>
            <a:gdLst/>
            <a:ahLst/>
            <a:cxnLst/>
            <a:rect l="l" t="t" r="r" b="b"/>
            <a:pathLst>
              <a:path w="306916" h="259188" extrusionOk="0">
                <a:moveTo>
                  <a:pt x="285221" y="44640"/>
                </a:moveTo>
                <a:lnTo>
                  <a:pt x="285221" y="6026"/>
                </a:lnTo>
                <a:cubicBezTo>
                  <a:pt x="285221" y="3910"/>
                  <a:pt x="284162" y="2323"/>
                  <a:pt x="282575" y="1266"/>
                </a:cubicBezTo>
                <a:cubicBezTo>
                  <a:pt x="280987" y="208"/>
                  <a:pt x="278871" y="-321"/>
                  <a:pt x="277283" y="208"/>
                </a:cubicBezTo>
                <a:lnTo>
                  <a:pt x="117475" y="36706"/>
                </a:lnTo>
                <a:lnTo>
                  <a:pt x="30162" y="36706"/>
                </a:lnTo>
                <a:cubicBezTo>
                  <a:pt x="26458" y="36706"/>
                  <a:pt x="23813" y="39350"/>
                  <a:pt x="23813" y="43053"/>
                </a:cubicBezTo>
                <a:lnTo>
                  <a:pt x="23813" y="51516"/>
                </a:lnTo>
                <a:lnTo>
                  <a:pt x="6350" y="51516"/>
                </a:lnTo>
                <a:cubicBezTo>
                  <a:pt x="2646" y="51516"/>
                  <a:pt x="0" y="54161"/>
                  <a:pt x="0" y="57864"/>
                </a:cubicBezTo>
                <a:lnTo>
                  <a:pt x="0" y="126628"/>
                </a:lnTo>
                <a:cubicBezTo>
                  <a:pt x="0" y="130331"/>
                  <a:pt x="2646" y="132976"/>
                  <a:pt x="6350" y="132976"/>
                </a:cubicBezTo>
                <a:lnTo>
                  <a:pt x="23813" y="132976"/>
                </a:lnTo>
                <a:lnTo>
                  <a:pt x="23813" y="146200"/>
                </a:lnTo>
                <a:cubicBezTo>
                  <a:pt x="23813" y="149902"/>
                  <a:pt x="26458" y="152547"/>
                  <a:pt x="30162" y="152547"/>
                </a:cubicBezTo>
                <a:lnTo>
                  <a:pt x="37042" y="152547"/>
                </a:lnTo>
                <a:lnTo>
                  <a:pt x="50800" y="257810"/>
                </a:lnTo>
                <a:cubicBezTo>
                  <a:pt x="51329" y="260983"/>
                  <a:pt x="53975" y="263099"/>
                  <a:pt x="57150" y="263099"/>
                </a:cubicBezTo>
                <a:lnTo>
                  <a:pt x="115887" y="263099"/>
                </a:lnTo>
                <a:cubicBezTo>
                  <a:pt x="117475" y="263099"/>
                  <a:pt x="119592" y="262570"/>
                  <a:pt x="120650" y="260983"/>
                </a:cubicBezTo>
                <a:cubicBezTo>
                  <a:pt x="121708" y="259396"/>
                  <a:pt x="122237" y="257810"/>
                  <a:pt x="122237" y="256223"/>
                </a:cubicBezTo>
                <a:lnTo>
                  <a:pt x="108479" y="152547"/>
                </a:lnTo>
                <a:lnTo>
                  <a:pt x="117475" y="152547"/>
                </a:lnTo>
                <a:lnTo>
                  <a:pt x="277283" y="189045"/>
                </a:lnTo>
                <a:cubicBezTo>
                  <a:pt x="277813" y="189045"/>
                  <a:pt x="278342" y="189045"/>
                  <a:pt x="278871" y="189045"/>
                </a:cubicBezTo>
                <a:cubicBezTo>
                  <a:pt x="280458" y="189045"/>
                  <a:pt x="281517" y="188516"/>
                  <a:pt x="282575" y="187458"/>
                </a:cubicBezTo>
                <a:cubicBezTo>
                  <a:pt x="284162" y="186400"/>
                  <a:pt x="285221" y="184284"/>
                  <a:pt x="285221" y="182698"/>
                </a:cubicBezTo>
                <a:lnTo>
                  <a:pt x="285221" y="144084"/>
                </a:lnTo>
                <a:cubicBezTo>
                  <a:pt x="297921" y="141439"/>
                  <a:pt x="307446" y="129802"/>
                  <a:pt x="307446" y="116578"/>
                </a:cubicBezTo>
                <a:lnTo>
                  <a:pt x="307446" y="72146"/>
                </a:lnTo>
                <a:cubicBezTo>
                  <a:pt x="307446" y="58393"/>
                  <a:pt x="297921" y="47285"/>
                  <a:pt x="285221" y="44640"/>
                </a:cubicBezTo>
                <a:close/>
                <a:moveTo>
                  <a:pt x="12171" y="120281"/>
                </a:moveTo>
                <a:lnTo>
                  <a:pt x="12171" y="63682"/>
                </a:lnTo>
                <a:lnTo>
                  <a:pt x="23283" y="63682"/>
                </a:lnTo>
                <a:lnTo>
                  <a:pt x="23283" y="120281"/>
                </a:lnTo>
                <a:lnTo>
                  <a:pt x="12171" y="120281"/>
                </a:lnTo>
                <a:close/>
                <a:moveTo>
                  <a:pt x="36512" y="126099"/>
                </a:moveTo>
                <a:lnTo>
                  <a:pt x="36512" y="57335"/>
                </a:lnTo>
                <a:lnTo>
                  <a:pt x="36512" y="48872"/>
                </a:lnTo>
                <a:lnTo>
                  <a:pt x="112183" y="48872"/>
                </a:lnTo>
                <a:lnTo>
                  <a:pt x="112183" y="139323"/>
                </a:lnTo>
                <a:lnTo>
                  <a:pt x="36512" y="139323"/>
                </a:lnTo>
                <a:lnTo>
                  <a:pt x="36512" y="126099"/>
                </a:lnTo>
                <a:close/>
                <a:moveTo>
                  <a:pt x="109008" y="249875"/>
                </a:moveTo>
                <a:lnTo>
                  <a:pt x="62971" y="249875"/>
                </a:lnTo>
                <a:lnTo>
                  <a:pt x="49742" y="152018"/>
                </a:lnTo>
                <a:lnTo>
                  <a:pt x="95779" y="152018"/>
                </a:lnTo>
                <a:lnTo>
                  <a:pt x="109008" y="249875"/>
                </a:lnTo>
                <a:close/>
                <a:moveTo>
                  <a:pt x="272521" y="174763"/>
                </a:moveTo>
                <a:lnTo>
                  <a:pt x="124883" y="140910"/>
                </a:lnTo>
                <a:lnTo>
                  <a:pt x="124883" y="47814"/>
                </a:lnTo>
                <a:lnTo>
                  <a:pt x="272521" y="13960"/>
                </a:lnTo>
                <a:lnTo>
                  <a:pt x="272521" y="174763"/>
                </a:lnTo>
                <a:close/>
                <a:moveTo>
                  <a:pt x="294746" y="116578"/>
                </a:moveTo>
                <a:cubicBezTo>
                  <a:pt x="294746" y="122926"/>
                  <a:pt x="291042" y="128744"/>
                  <a:pt x="285221" y="130860"/>
                </a:cubicBezTo>
                <a:lnTo>
                  <a:pt x="285221" y="57864"/>
                </a:lnTo>
                <a:cubicBezTo>
                  <a:pt x="291042" y="60509"/>
                  <a:pt x="294746" y="65798"/>
                  <a:pt x="294746" y="72146"/>
                </a:cubicBezTo>
                <a:lnTo>
                  <a:pt x="294746" y="116578"/>
                </a:lnTo>
                <a:close/>
              </a:path>
            </a:pathLst>
          </a:custGeom>
          <a:solidFill>
            <a:schemeClr val="bg1">
              <a:lumMod val="5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2229;p27"/>
          <p:cNvSpPr/>
          <p:nvPr/>
        </p:nvSpPr>
        <p:spPr>
          <a:xfrm>
            <a:off x="544308" y="2818425"/>
            <a:ext cx="557213" cy="538567"/>
          </a:xfrm>
          <a:custGeom>
            <a:avLst/>
            <a:gdLst/>
            <a:ahLst/>
            <a:cxnLst/>
            <a:rect l="l" t="t" r="r" b="b"/>
            <a:pathLst>
              <a:path w="317500" h="306876" extrusionOk="0">
                <a:moveTo>
                  <a:pt x="318029" y="6349"/>
                </a:moveTo>
                <a:lnTo>
                  <a:pt x="318029" y="173014"/>
                </a:lnTo>
                <a:cubicBezTo>
                  <a:pt x="318029" y="176719"/>
                  <a:pt x="315383" y="179364"/>
                  <a:pt x="311679" y="179364"/>
                </a:cubicBezTo>
                <a:lnTo>
                  <a:pt x="211137" y="179364"/>
                </a:lnTo>
                <a:cubicBezTo>
                  <a:pt x="207433" y="179364"/>
                  <a:pt x="204787" y="176719"/>
                  <a:pt x="204787" y="173014"/>
                </a:cubicBezTo>
                <a:cubicBezTo>
                  <a:pt x="204787" y="169311"/>
                  <a:pt x="207433" y="166666"/>
                  <a:pt x="211137" y="166666"/>
                </a:cubicBezTo>
                <a:lnTo>
                  <a:pt x="305329" y="166666"/>
                </a:lnTo>
                <a:lnTo>
                  <a:pt x="305329" y="12698"/>
                </a:lnTo>
                <a:lnTo>
                  <a:pt x="218546" y="12698"/>
                </a:lnTo>
                <a:cubicBezTo>
                  <a:pt x="214842" y="12698"/>
                  <a:pt x="212196" y="10053"/>
                  <a:pt x="212196" y="6349"/>
                </a:cubicBezTo>
                <a:cubicBezTo>
                  <a:pt x="212196" y="2645"/>
                  <a:pt x="214842" y="0"/>
                  <a:pt x="218546" y="0"/>
                </a:cubicBezTo>
                <a:lnTo>
                  <a:pt x="311679" y="0"/>
                </a:lnTo>
                <a:cubicBezTo>
                  <a:pt x="315383" y="0"/>
                  <a:pt x="318029" y="3174"/>
                  <a:pt x="318029" y="6349"/>
                </a:cubicBezTo>
                <a:close/>
                <a:moveTo>
                  <a:pt x="106891" y="166666"/>
                </a:moveTo>
                <a:lnTo>
                  <a:pt x="106891" y="166666"/>
                </a:lnTo>
                <a:lnTo>
                  <a:pt x="12700" y="166666"/>
                </a:lnTo>
                <a:lnTo>
                  <a:pt x="12700" y="12698"/>
                </a:lnTo>
                <a:lnTo>
                  <a:pt x="91016" y="12698"/>
                </a:lnTo>
                <a:cubicBezTo>
                  <a:pt x="94721" y="12698"/>
                  <a:pt x="97366" y="10053"/>
                  <a:pt x="97366" y="6349"/>
                </a:cubicBezTo>
                <a:cubicBezTo>
                  <a:pt x="97366" y="2645"/>
                  <a:pt x="94721" y="0"/>
                  <a:pt x="91016" y="0"/>
                </a:cubicBezTo>
                <a:lnTo>
                  <a:pt x="6350" y="0"/>
                </a:lnTo>
                <a:cubicBezTo>
                  <a:pt x="2646" y="0"/>
                  <a:pt x="0" y="2645"/>
                  <a:pt x="0" y="6349"/>
                </a:cubicBezTo>
                <a:lnTo>
                  <a:pt x="0" y="173014"/>
                </a:lnTo>
                <a:cubicBezTo>
                  <a:pt x="0" y="174602"/>
                  <a:pt x="529" y="176190"/>
                  <a:pt x="2116" y="177776"/>
                </a:cubicBezTo>
                <a:cubicBezTo>
                  <a:pt x="3175" y="178835"/>
                  <a:pt x="4762" y="179893"/>
                  <a:pt x="6350" y="179893"/>
                </a:cubicBezTo>
                <a:lnTo>
                  <a:pt x="6350" y="179893"/>
                </a:lnTo>
                <a:lnTo>
                  <a:pt x="106891" y="179893"/>
                </a:lnTo>
                <a:cubicBezTo>
                  <a:pt x="110596" y="179893"/>
                  <a:pt x="113241" y="177247"/>
                  <a:pt x="113241" y="173544"/>
                </a:cubicBezTo>
                <a:cubicBezTo>
                  <a:pt x="113241" y="169311"/>
                  <a:pt x="110596" y="166666"/>
                  <a:pt x="106891" y="166666"/>
                </a:cubicBezTo>
                <a:close/>
                <a:moveTo>
                  <a:pt x="250825" y="123280"/>
                </a:moveTo>
                <a:cubicBezTo>
                  <a:pt x="247650" y="125396"/>
                  <a:pt x="247121" y="129100"/>
                  <a:pt x="248708" y="132274"/>
                </a:cubicBezTo>
                <a:cubicBezTo>
                  <a:pt x="249766" y="134391"/>
                  <a:pt x="251883" y="135449"/>
                  <a:pt x="254000" y="135449"/>
                </a:cubicBezTo>
                <a:cubicBezTo>
                  <a:pt x="255058" y="135449"/>
                  <a:pt x="256116" y="134920"/>
                  <a:pt x="257175" y="134391"/>
                </a:cubicBezTo>
                <a:lnTo>
                  <a:pt x="268287" y="127512"/>
                </a:lnTo>
                <a:cubicBezTo>
                  <a:pt x="269875" y="126454"/>
                  <a:pt x="271462" y="124338"/>
                  <a:pt x="271462" y="122221"/>
                </a:cubicBezTo>
                <a:lnTo>
                  <a:pt x="271462" y="55555"/>
                </a:lnTo>
                <a:cubicBezTo>
                  <a:pt x="271462" y="52910"/>
                  <a:pt x="269875" y="50793"/>
                  <a:pt x="267758" y="49735"/>
                </a:cubicBezTo>
                <a:lnTo>
                  <a:pt x="253471" y="42328"/>
                </a:lnTo>
                <a:cubicBezTo>
                  <a:pt x="250296" y="40740"/>
                  <a:pt x="246592" y="41799"/>
                  <a:pt x="245004" y="44973"/>
                </a:cubicBezTo>
                <a:cubicBezTo>
                  <a:pt x="243417" y="48148"/>
                  <a:pt x="244475" y="51852"/>
                  <a:pt x="247650" y="53439"/>
                </a:cubicBezTo>
                <a:lnTo>
                  <a:pt x="258762" y="58730"/>
                </a:lnTo>
                <a:lnTo>
                  <a:pt x="258762" y="117989"/>
                </a:lnTo>
                <a:lnTo>
                  <a:pt x="250825" y="123280"/>
                </a:lnTo>
                <a:close/>
                <a:moveTo>
                  <a:pt x="69850" y="54497"/>
                </a:moveTo>
                <a:cubicBezTo>
                  <a:pt x="73025" y="52381"/>
                  <a:pt x="73554" y="48677"/>
                  <a:pt x="71967" y="45502"/>
                </a:cubicBezTo>
                <a:cubicBezTo>
                  <a:pt x="69850" y="42328"/>
                  <a:pt x="66146" y="41799"/>
                  <a:pt x="62971" y="43386"/>
                </a:cubicBezTo>
                <a:lnTo>
                  <a:pt x="49212" y="52381"/>
                </a:lnTo>
                <a:cubicBezTo>
                  <a:pt x="47625" y="53439"/>
                  <a:pt x="46037" y="55555"/>
                  <a:pt x="46037" y="57672"/>
                </a:cubicBezTo>
                <a:lnTo>
                  <a:pt x="46037" y="124338"/>
                </a:lnTo>
                <a:cubicBezTo>
                  <a:pt x="46037" y="126983"/>
                  <a:pt x="47625" y="129100"/>
                  <a:pt x="49741" y="130158"/>
                </a:cubicBezTo>
                <a:lnTo>
                  <a:pt x="62442" y="136507"/>
                </a:lnTo>
                <a:cubicBezTo>
                  <a:pt x="63500" y="137036"/>
                  <a:pt x="64558" y="137036"/>
                  <a:pt x="65087" y="137036"/>
                </a:cubicBezTo>
                <a:cubicBezTo>
                  <a:pt x="67204" y="137036"/>
                  <a:pt x="69850" y="135978"/>
                  <a:pt x="70908" y="133332"/>
                </a:cubicBezTo>
                <a:cubicBezTo>
                  <a:pt x="72496" y="130158"/>
                  <a:pt x="71438" y="126454"/>
                  <a:pt x="68262" y="124867"/>
                </a:cubicBezTo>
                <a:lnTo>
                  <a:pt x="59266" y="120634"/>
                </a:lnTo>
                <a:lnTo>
                  <a:pt x="59266" y="61375"/>
                </a:lnTo>
                <a:lnTo>
                  <a:pt x="69850" y="54497"/>
                </a:lnTo>
                <a:close/>
                <a:moveTo>
                  <a:pt x="76200" y="83068"/>
                </a:moveTo>
                <a:cubicBezTo>
                  <a:pt x="76200" y="60846"/>
                  <a:pt x="84667" y="40211"/>
                  <a:pt x="100542" y="24338"/>
                </a:cubicBezTo>
                <a:cubicBezTo>
                  <a:pt x="116417" y="8465"/>
                  <a:pt x="137054" y="0"/>
                  <a:pt x="159279" y="0"/>
                </a:cubicBezTo>
                <a:cubicBezTo>
                  <a:pt x="181504" y="0"/>
                  <a:pt x="202141" y="8465"/>
                  <a:pt x="218016" y="24338"/>
                </a:cubicBezTo>
                <a:cubicBezTo>
                  <a:pt x="233891" y="40211"/>
                  <a:pt x="242358" y="60846"/>
                  <a:pt x="242358" y="83068"/>
                </a:cubicBezTo>
                <a:cubicBezTo>
                  <a:pt x="242358" y="105290"/>
                  <a:pt x="233891" y="125925"/>
                  <a:pt x="218016" y="141798"/>
                </a:cubicBezTo>
                <a:cubicBezTo>
                  <a:pt x="202141" y="157671"/>
                  <a:pt x="181504" y="166137"/>
                  <a:pt x="159279" y="166137"/>
                </a:cubicBezTo>
                <a:cubicBezTo>
                  <a:pt x="137054" y="166137"/>
                  <a:pt x="116417" y="157671"/>
                  <a:pt x="100542" y="141798"/>
                </a:cubicBezTo>
                <a:cubicBezTo>
                  <a:pt x="84667" y="125925"/>
                  <a:pt x="76200" y="105290"/>
                  <a:pt x="76200" y="83068"/>
                </a:cubicBezTo>
                <a:close/>
                <a:moveTo>
                  <a:pt x="109537" y="132803"/>
                </a:moveTo>
                <a:cubicBezTo>
                  <a:pt x="137054" y="160317"/>
                  <a:pt x="181504" y="160317"/>
                  <a:pt x="208491" y="132803"/>
                </a:cubicBezTo>
                <a:cubicBezTo>
                  <a:pt x="236008" y="105290"/>
                  <a:pt x="236008" y="60846"/>
                  <a:pt x="208491" y="33862"/>
                </a:cubicBezTo>
                <a:cubicBezTo>
                  <a:pt x="194733" y="20106"/>
                  <a:pt x="176741" y="13227"/>
                  <a:pt x="158750" y="13227"/>
                </a:cubicBezTo>
                <a:cubicBezTo>
                  <a:pt x="140758" y="13227"/>
                  <a:pt x="122766" y="20106"/>
                  <a:pt x="109008" y="33862"/>
                </a:cubicBezTo>
                <a:cubicBezTo>
                  <a:pt x="82550" y="60846"/>
                  <a:pt x="82550" y="105290"/>
                  <a:pt x="109537" y="132803"/>
                </a:cubicBezTo>
                <a:close/>
                <a:moveTo>
                  <a:pt x="179917" y="204231"/>
                </a:moveTo>
                <a:lnTo>
                  <a:pt x="183092" y="282538"/>
                </a:lnTo>
                <a:cubicBezTo>
                  <a:pt x="183092" y="289416"/>
                  <a:pt x="180446" y="295236"/>
                  <a:pt x="176212" y="299998"/>
                </a:cubicBezTo>
                <a:cubicBezTo>
                  <a:pt x="171450" y="304760"/>
                  <a:pt x="165629" y="306876"/>
                  <a:pt x="159279" y="306876"/>
                </a:cubicBezTo>
                <a:cubicBezTo>
                  <a:pt x="159279" y="306876"/>
                  <a:pt x="159279" y="306876"/>
                  <a:pt x="159279" y="306876"/>
                </a:cubicBezTo>
                <a:cubicBezTo>
                  <a:pt x="152929" y="306876"/>
                  <a:pt x="147108" y="304231"/>
                  <a:pt x="142346" y="299998"/>
                </a:cubicBezTo>
                <a:cubicBezTo>
                  <a:pt x="137583" y="295236"/>
                  <a:pt x="135467" y="289416"/>
                  <a:pt x="135467" y="283067"/>
                </a:cubicBezTo>
                <a:lnTo>
                  <a:pt x="139171" y="204760"/>
                </a:lnTo>
                <a:cubicBezTo>
                  <a:pt x="137054" y="203702"/>
                  <a:pt x="135467" y="201586"/>
                  <a:pt x="135467" y="198940"/>
                </a:cubicBezTo>
                <a:lnTo>
                  <a:pt x="135467" y="175131"/>
                </a:lnTo>
                <a:cubicBezTo>
                  <a:pt x="135467" y="171428"/>
                  <a:pt x="138112" y="168782"/>
                  <a:pt x="141817" y="168782"/>
                </a:cubicBezTo>
                <a:lnTo>
                  <a:pt x="177271" y="168782"/>
                </a:lnTo>
                <a:cubicBezTo>
                  <a:pt x="180975" y="168782"/>
                  <a:pt x="183621" y="171428"/>
                  <a:pt x="183621" y="175131"/>
                </a:cubicBezTo>
                <a:lnTo>
                  <a:pt x="183621" y="198940"/>
                </a:lnTo>
                <a:cubicBezTo>
                  <a:pt x="183092" y="201057"/>
                  <a:pt x="182033" y="203173"/>
                  <a:pt x="179917" y="204231"/>
                </a:cubicBezTo>
                <a:close/>
                <a:moveTo>
                  <a:pt x="148167" y="192591"/>
                </a:moveTo>
                <a:lnTo>
                  <a:pt x="170921" y="192591"/>
                </a:lnTo>
                <a:lnTo>
                  <a:pt x="170921" y="181481"/>
                </a:lnTo>
                <a:lnTo>
                  <a:pt x="148167" y="181481"/>
                </a:lnTo>
                <a:lnTo>
                  <a:pt x="148167" y="192591"/>
                </a:lnTo>
                <a:close/>
                <a:moveTo>
                  <a:pt x="170391" y="283067"/>
                </a:moveTo>
                <a:lnTo>
                  <a:pt x="167217" y="205290"/>
                </a:lnTo>
                <a:lnTo>
                  <a:pt x="151871" y="205290"/>
                </a:lnTo>
                <a:lnTo>
                  <a:pt x="148167" y="283067"/>
                </a:lnTo>
                <a:cubicBezTo>
                  <a:pt x="148167" y="285712"/>
                  <a:pt x="149225" y="288358"/>
                  <a:pt x="151342" y="291003"/>
                </a:cubicBezTo>
                <a:cubicBezTo>
                  <a:pt x="153458" y="293120"/>
                  <a:pt x="156104" y="294178"/>
                  <a:pt x="159279" y="294178"/>
                </a:cubicBezTo>
                <a:lnTo>
                  <a:pt x="159279" y="294178"/>
                </a:lnTo>
                <a:cubicBezTo>
                  <a:pt x="162454" y="294178"/>
                  <a:pt x="165100" y="293120"/>
                  <a:pt x="167217" y="291003"/>
                </a:cubicBezTo>
                <a:cubicBezTo>
                  <a:pt x="169333" y="288887"/>
                  <a:pt x="170391" y="286241"/>
                  <a:pt x="170391" y="283067"/>
                </a:cubicBezTo>
                <a:close/>
              </a:path>
            </a:pathLst>
          </a:custGeom>
          <a:solidFill>
            <a:schemeClr val="bg1">
              <a:lumMod val="5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5" name="Google Shape;2565;p33"/>
          <p:cNvSpPr/>
          <p:nvPr/>
        </p:nvSpPr>
        <p:spPr>
          <a:xfrm>
            <a:off x="560176" y="3645024"/>
            <a:ext cx="567272" cy="620789"/>
          </a:xfrm>
          <a:custGeom>
            <a:avLst/>
            <a:gdLst/>
            <a:ahLst/>
            <a:cxnLst/>
            <a:rect l="l" t="t" r="r" b="b"/>
            <a:pathLst>
              <a:path w="673320" h="736841" extrusionOk="0">
                <a:moveTo>
                  <a:pt x="684755" y="266788"/>
                </a:moveTo>
                <a:cubicBezTo>
                  <a:pt x="684755" y="297278"/>
                  <a:pt x="672050" y="330308"/>
                  <a:pt x="652994" y="349365"/>
                </a:cubicBezTo>
                <a:cubicBezTo>
                  <a:pt x="650454" y="351906"/>
                  <a:pt x="646642" y="354447"/>
                  <a:pt x="642831" y="354447"/>
                </a:cubicBezTo>
                <a:lnTo>
                  <a:pt x="517060" y="354447"/>
                </a:lnTo>
                <a:cubicBezTo>
                  <a:pt x="517060" y="354447"/>
                  <a:pt x="517060" y="354447"/>
                  <a:pt x="517060" y="354447"/>
                </a:cubicBezTo>
                <a:cubicBezTo>
                  <a:pt x="508167" y="354447"/>
                  <a:pt x="501815" y="348094"/>
                  <a:pt x="501815" y="339201"/>
                </a:cubicBezTo>
                <a:cubicBezTo>
                  <a:pt x="501815" y="330308"/>
                  <a:pt x="508167" y="323956"/>
                  <a:pt x="517060" y="323956"/>
                </a:cubicBezTo>
                <a:lnTo>
                  <a:pt x="636479" y="323956"/>
                </a:lnTo>
                <a:cubicBezTo>
                  <a:pt x="647913" y="309982"/>
                  <a:pt x="655535" y="287114"/>
                  <a:pt x="655535" y="268058"/>
                </a:cubicBezTo>
                <a:cubicBezTo>
                  <a:pt x="655535" y="224864"/>
                  <a:pt x="618693" y="190563"/>
                  <a:pt x="572958" y="190563"/>
                </a:cubicBezTo>
                <a:cubicBezTo>
                  <a:pt x="569147" y="190563"/>
                  <a:pt x="564065" y="189292"/>
                  <a:pt x="561524" y="185481"/>
                </a:cubicBezTo>
                <a:cubicBezTo>
                  <a:pt x="558983" y="182940"/>
                  <a:pt x="557713" y="177858"/>
                  <a:pt x="557713" y="174047"/>
                </a:cubicBezTo>
                <a:cubicBezTo>
                  <a:pt x="557713" y="95281"/>
                  <a:pt x="490381" y="31760"/>
                  <a:pt x="406533" y="31760"/>
                </a:cubicBezTo>
                <a:cubicBezTo>
                  <a:pt x="363339" y="31760"/>
                  <a:pt x="321416" y="49546"/>
                  <a:pt x="292196" y="82577"/>
                </a:cubicBezTo>
                <a:cubicBezTo>
                  <a:pt x="287114" y="87659"/>
                  <a:pt x="279492" y="88929"/>
                  <a:pt x="273140" y="85118"/>
                </a:cubicBezTo>
                <a:cubicBezTo>
                  <a:pt x="255354" y="74955"/>
                  <a:pt x="236298" y="69873"/>
                  <a:pt x="217241" y="69873"/>
                </a:cubicBezTo>
                <a:cubicBezTo>
                  <a:pt x="156261" y="69873"/>
                  <a:pt x="105445" y="116878"/>
                  <a:pt x="105445" y="174047"/>
                </a:cubicBezTo>
                <a:cubicBezTo>
                  <a:pt x="105445" y="175317"/>
                  <a:pt x="105445" y="176588"/>
                  <a:pt x="105445" y="177858"/>
                </a:cubicBezTo>
                <a:lnTo>
                  <a:pt x="105445" y="182940"/>
                </a:lnTo>
                <a:cubicBezTo>
                  <a:pt x="106715" y="190563"/>
                  <a:pt x="100363" y="198185"/>
                  <a:pt x="92741" y="199456"/>
                </a:cubicBezTo>
                <a:cubicBezTo>
                  <a:pt x="57169" y="204537"/>
                  <a:pt x="30490" y="233757"/>
                  <a:pt x="30490" y="266788"/>
                </a:cubicBezTo>
                <a:cubicBezTo>
                  <a:pt x="30490" y="290926"/>
                  <a:pt x="44465" y="312522"/>
                  <a:pt x="67332" y="325226"/>
                </a:cubicBezTo>
                <a:lnTo>
                  <a:pt x="176588" y="325226"/>
                </a:lnTo>
                <a:cubicBezTo>
                  <a:pt x="176588" y="325226"/>
                  <a:pt x="176588" y="325226"/>
                  <a:pt x="176588" y="325226"/>
                </a:cubicBezTo>
                <a:cubicBezTo>
                  <a:pt x="185481" y="325226"/>
                  <a:pt x="191833" y="331578"/>
                  <a:pt x="191833" y="340472"/>
                </a:cubicBezTo>
                <a:cubicBezTo>
                  <a:pt x="191833" y="349365"/>
                  <a:pt x="185481" y="355717"/>
                  <a:pt x="176588" y="355717"/>
                </a:cubicBezTo>
                <a:lnTo>
                  <a:pt x="63521" y="355717"/>
                </a:lnTo>
                <a:cubicBezTo>
                  <a:pt x="63521" y="355717"/>
                  <a:pt x="63521" y="355717"/>
                  <a:pt x="63521" y="355717"/>
                </a:cubicBezTo>
                <a:cubicBezTo>
                  <a:pt x="60980" y="355717"/>
                  <a:pt x="58439" y="355717"/>
                  <a:pt x="57169" y="354447"/>
                </a:cubicBezTo>
                <a:cubicBezTo>
                  <a:pt x="21597" y="337931"/>
                  <a:pt x="0" y="303630"/>
                  <a:pt x="0" y="266788"/>
                </a:cubicBezTo>
                <a:cubicBezTo>
                  <a:pt x="0" y="222323"/>
                  <a:pt x="31760" y="184210"/>
                  <a:pt x="74955" y="172776"/>
                </a:cubicBezTo>
                <a:cubicBezTo>
                  <a:pt x="76225" y="99092"/>
                  <a:pt x="139746" y="39383"/>
                  <a:pt x="217241" y="39383"/>
                </a:cubicBezTo>
                <a:cubicBezTo>
                  <a:pt x="237568" y="39383"/>
                  <a:pt x="257895" y="43194"/>
                  <a:pt x="276951" y="52087"/>
                </a:cubicBezTo>
                <a:cubicBezTo>
                  <a:pt x="311252" y="19056"/>
                  <a:pt x="356987" y="0"/>
                  <a:pt x="405263" y="0"/>
                </a:cubicBezTo>
                <a:cubicBezTo>
                  <a:pt x="500544" y="0"/>
                  <a:pt x="579310" y="69873"/>
                  <a:pt x="586933" y="158802"/>
                </a:cubicBezTo>
                <a:cubicBezTo>
                  <a:pt x="640290" y="166424"/>
                  <a:pt x="684755" y="212160"/>
                  <a:pt x="684755" y="266788"/>
                </a:cubicBezTo>
                <a:close/>
                <a:moveTo>
                  <a:pt x="482758" y="387477"/>
                </a:moveTo>
                <a:cubicBezTo>
                  <a:pt x="486570" y="392559"/>
                  <a:pt x="487840" y="398911"/>
                  <a:pt x="485299" y="403992"/>
                </a:cubicBezTo>
                <a:cubicBezTo>
                  <a:pt x="482758" y="409074"/>
                  <a:pt x="477677" y="412885"/>
                  <a:pt x="471325" y="412885"/>
                </a:cubicBezTo>
                <a:lnTo>
                  <a:pt x="423049" y="412885"/>
                </a:lnTo>
                <a:lnTo>
                  <a:pt x="424319" y="729220"/>
                </a:lnTo>
                <a:cubicBezTo>
                  <a:pt x="424319" y="733031"/>
                  <a:pt x="423049" y="736842"/>
                  <a:pt x="419238" y="740653"/>
                </a:cubicBezTo>
                <a:cubicBezTo>
                  <a:pt x="416697" y="743194"/>
                  <a:pt x="412885" y="745735"/>
                  <a:pt x="407804" y="745735"/>
                </a:cubicBezTo>
                <a:lnTo>
                  <a:pt x="285844" y="745735"/>
                </a:lnTo>
                <a:cubicBezTo>
                  <a:pt x="276951" y="745735"/>
                  <a:pt x="270599" y="739383"/>
                  <a:pt x="270599" y="730490"/>
                </a:cubicBezTo>
                <a:lnTo>
                  <a:pt x="270599" y="414156"/>
                </a:lnTo>
                <a:lnTo>
                  <a:pt x="221052" y="414156"/>
                </a:lnTo>
                <a:cubicBezTo>
                  <a:pt x="214700" y="414156"/>
                  <a:pt x="209619" y="410344"/>
                  <a:pt x="207078" y="405263"/>
                </a:cubicBezTo>
                <a:cubicBezTo>
                  <a:pt x="204537" y="400181"/>
                  <a:pt x="205808" y="393829"/>
                  <a:pt x="209619" y="388747"/>
                </a:cubicBezTo>
                <a:lnTo>
                  <a:pt x="334120" y="250272"/>
                </a:lnTo>
                <a:cubicBezTo>
                  <a:pt x="336660" y="246461"/>
                  <a:pt x="341742" y="245190"/>
                  <a:pt x="345554" y="245190"/>
                </a:cubicBezTo>
                <a:cubicBezTo>
                  <a:pt x="349365" y="245190"/>
                  <a:pt x="354446" y="246461"/>
                  <a:pt x="356987" y="250272"/>
                </a:cubicBezTo>
                <a:lnTo>
                  <a:pt x="482758" y="387477"/>
                </a:lnTo>
                <a:close/>
                <a:moveTo>
                  <a:pt x="437023" y="382395"/>
                </a:moveTo>
                <a:lnTo>
                  <a:pt x="346824" y="282033"/>
                </a:lnTo>
                <a:lnTo>
                  <a:pt x="256624" y="382395"/>
                </a:lnTo>
                <a:lnTo>
                  <a:pt x="287114" y="382395"/>
                </a:lnTo>
                <a:cubicBezTo>
                  <a:pt x="296007" y="382395"/>
                  <a:pt x="302359" y="388747"/>
                  <a:pt x="302359" y="397640"/>
                </a:cubicBezTo>
                <a:lnTo>
                  <a:pt x="302359" y="713974"/>
                </a:lnTo>
                <a:lnTo>
                  <a:pt x="393829" y="713974"/>
                </a:lnTo>
                <a:lnTo>
                  <a:pt x="392559" y="397640"/>
                </a:lnTo>
                <a:cubicBezTo>
                  <a:pt x="392559" y="393829"/>
                  <a:pt x="393829" y="390018"/>
                  <a:pt x="397641" y="386207"/>
                </a:cubicBezTo>
                <a:cubicBezTo>
                  <a:pt x="400181" y="383666"/>
                  <a:pt x="403993" y="381125"/>
                  <a:pt x="409074" y="381125"/>
                </a:cubicBezTo>
                <a:lnTo>
                  <a:pt x="437023" y="381125"/>
                </a:lnTo>
                <a:close/>
              </a:path>
            </a:pathLst>
          </a:custGeom>
          <a:solidFill>
            <a:schemeClr val="bg1">
              <a:lumMod val="50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6" name="Freeform 2">
            <a:extLst>
              <a:ext uri="{FF2B5EF4-FFF2-40B4-BE49-F238E27FC236}">
                <a16:creationId xmlns:a16="http://schemas.microsoft.com/office/drawing/2014/main" id="{1058835F-1319-4495-A566-91289D1FFE95}"/>
              </a:ext>
            </a:extLst>
          </p:cNvPr>
          <p:cNvSpPr>
            <a:spLocks noChangeArrowheads="1"/>
          </p:cNvSpPr>
          <p:nvPr/>
        </p:nvSpPr>
        <p:spPr bwMode="auto">
          <a:xfrm>
            <a:off x="1775520" y="4784630"/>
            <a:ext cx="1857816" cy="159669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r>
              <a:rPr lang="de-DE" b="1" dirty="0">
                <a:latin typeface="+mj-lt"/>
              </a:rPr>
              <a:t>1. </a:t>
            </a:r>
            <a:r>
              <a:rPr lang="de-DE" sz="1200" b="1" dirty="0">
                <a:latin typeface="+mj-lt"/>
              </a:rPr>
              <a:t>R</a:t>
            </a:r>
            <a:r>
              <a:rPr lang="it-IT" sz="1200" b="1" dirty="0" err="1">
                <a:latin typeface="+mj-lt"/>
              </a:rPr>
              <a:t>iduzione</a:t>
            </a:r>
            <a:r>
              <a:rPr lang="it-IT" sz="1200" b="1" dirty="0">
                <a:latin typeface="+mj-lt"/>
              </a:rPr>
              <a:t> dei costi: </a:t>
            </a:r>
            <a:r>
              <a:rPr lang="it-IT" sz="1200" dirty="0"/>
              <a:t>risparmia denaro contante che potrà impiegare altrove</a:t>
            </a:r>
            <a:endParaRPr lang="de-DE" sz="1200" dirty="0"/>
          </a:p>
        </p:txBody>
      </p:sp>
      <p:sp>
        <p:nvSpPr>
          <p:cNvPr id="37" name="Freeform 2">
            <a:extLst>
              <a:ext uri="{FF2B5EF4-FFF2-40B4-BE49-F238E27FC236}">
                <a16:creationId xmlns:a16="http://schemas.microsoft.com/office/drawing/2014/main" id="{1058835F-1319-4495-A566-91289D1FFE95}"/>
              </a:ext>
            </a:extLst>
          </p:cNvPr>
          <p:cNvSpPr>
            <a:spLocks noChangeArrowheads="1"/>
          </p:cNvSpPr>
          <p:nvPr/>
        </p:nvSpPr>
        <p:spPr bwMode="auto">
          <a:xfrm>
            <a:off x="3705345" y="4784630"/>
            <a:ext cx="1814591" cy="159669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r>
              <a:rPr lang="de-DE" b="1" dirty="0">
                <a:latin typeface="+mj-lt"/>
              </a:rPr>
              <a:t>2. </a:t>
            </a:r>
            <a:r>
              <a:rPr lang="it-IT" sz="1200" b="1" dirty="0">
                <a:latin typeface="+mj-lt"/>
              </a:rPr>
              <a:t>Miglioramento dell’utile: </a:t>
            </a:r>
            <a:r>
              <a:rPr lang="it-IT" sz="1200" dirty="0"/>
              <a:t>una maggiore attività migliorerà il suo fatturato e l’utile</a:t>
            </a:r>
            <a:endParaRPr lang="de-DE" sz="1200" dirty="0"/>
          </a:p>
        </p:txBody>
      </p:sp>
      <p:sp>
        <p:nvSpPr>
          <p:cNvPr id="38" name="Freeform 2">
            <a:extLst>
              <a:ext uri="{FF2B5EF4-FFF2-40B4-BE49-F238E27FC236}">
                <a16:creationId xmlns:a16="http://schemas.microsoft.com/office/drawing/2014/main" id="{1058835F-1319-4495-A566-91289D1FFE95}"/>
              </a:ext>
            </a:extLst>
          </p:cNvPr>
          <p:cNvSpPr>
            <a:spLocks noChangeArrowheads="1"/>
          </p:cNvSpPr>
          <p:nvPr/>
        </p:nvSpPr>
        <p:spPr bwMode="auto">
          <a:xfrm>
            <a:off x="5663952" y="4784630"/>
            <a:ext cx="1800200" cy="159669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r>
              <a:rPr lang="de-DE" b="1" dirty="0">
                <a:latin typeface="+mj-lt"/>
              </a:rPr>
              <a:t>3. </a:t>
            </a:r>
            <a:r>
              <a:rPr lang="it-IT" sz="1200" b="1" dirty="0">
                <a:latin typeface="+mj-lt"/>
              </a:rPr>
              <a:t>Incremento degli ordini: </a:t>
            </a:r>
            <a:r>
              <a:rPr lang="it-IT" sz="1200" dirty="0"/>
              <a:t>più mezzi liquidi WIR circo-lano, più </a:t>
            </a:r>
            <a:r>
              <a:rPr lang="it-IT" sz="1200" dirty="0" err="1"/>
              <a:t>interes</a:t>
            </a:r>
            <a:r>
              <a:rPr lang="it-IT" sz="1200" dirty="0"/>
              <a:t>-sante risulterà il portafoglio ordini</a:t>
            </a:r>
            <a:endParaRPr lang="de-DE" sz="1200" dirty="0"/>
          </a:p>
        </p:txBody>
      </p:sp>
      <p:sp>
        <p:nvSpPr>
          <p:cNvPr id="5" name="Textfeld 4">
            <a:extLst>
              <a:ext uri="{FF2B5EF4-FFF2-40B4-BE49-F238E27FC236}">
                <a16:creationId xmlns:a16="http://schemas.microsoft.com/office/drawing/2014/main" id="{CE4358F1-A131-1395-8F5B-AAC2E9ACF17D}"/>
              </a:ext>
            </a:extLst>
          </p:cNvPr>
          <p:cNvSpPr txBox="1"/>
          <p:nvPr/>
        </p:nvSpPr>
        <p:spPr bwMode="auto">
          <a:xfrm>
            <a:off x="1127448" y="6470620"/>
            <a:ext cx="6408712" cy="22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IT" sz="900" dirty="0">
                <a:solidFill>
                  <a:schemeClr val="tx2"/>
                </a:solidFill>
                <a:latin typeface="+mj-lt"/>
              </a:rPr>
              <a:t>La promozione si applica ai clienti che hanno avuto un rapporto di clientela attivo prima del 1° novembre 2023.</a:t>
            </a:r>
            <a:endParaRPr lang="de-CH" sz="900" dirty="0">
              <a:solidFill>
                <a:schemeClr val="tx2"/>
              </a:solidFill>
              <a:latin typeface="+mj-lt"/>
            </a:endParaRPr>
          </a:p>
        </p:txBody>
      </p:sp>
    </p:spTree>
    <p:extLst>
      <p:ext uri="{BB962C8B-B14F-4D97-AF65-F5344CB8AC3E}">
        <p14:creationId xmlns:p14="http://schemas.microsoft.com/office/powerpoint/2010/main" val="277855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BBF985B-1712-654C-BCC9-3230ACE61FBC}"/>
              </a:ext>
            </a:extLst>
          </p:cNvPr>
          <p:cNvSpPr>
            <a:spLocks noGrp="1"/>
          </p:cNvSpPr>
          <p:nvPr>
            <p:ph type="title"/>
          </p:nvPr>
        </p:nvSpPr>
        <p:spPr>
          <a:xfrm>
            <a:off x="479376" y="1700894"/>
            <a:ext cx="3168352" cy="1872000"/>
          </a:xfrm>
          <a:noFill/>
        </p:spPr>
        <p:txBody>
          <a:bodyPr/>
          <a:lstStyle/>
          <a:p>
            <a:r>
              <a:rPr lang="it-CH" dirty="0"/>
              <a:t>Ordine del giorno</a:t>
            </a:r>
          </a:p>
        </p:txBody>
      </p:sp>
      <p:sp>
        <p:nvSpPr>
          <p:cNvPr id="3" name="Inhaltsplatzhalter 2">
            <a:extLst>
              <a:ext uri="{FF2B5EF4-FFF2-40B4-BE49-F238E27FC236}">
                <a16:creationId xmlns:a16="http://schemas.microsoft.com/office/drawing/2014/main" id="{8E069AFC-1408-48F3-BCC7-7568B5DE95E8}"/>
              </a:ext>
            </a:extLst>
          </p:cNvPr>
          <p:cNvSpPr>
            <a:spLocks noGrp="1"/>
          </p:cNvSpPr>
          <p:nvPr>
            <p:ph sz="quarter" idx="15"/>
          </p:nvPr>
        </p:nvSpPr>
        <p:spPr>
          <a:xfrm>
            <a:off x="4296790" y="764704"/>
            <a:ext cx="7344348" cy="5472104"/>
          </a:xfrm>
        </p:spPr>
        <p:txBody>
          <a:bodyPr/>
          <a:lstStyle/>
          <a:p>
            <a:pPr marL="342900" indent="-342900">
              <a:spcBef>
                <a:spcPts val="1200"/>
              </a:spcBef>
              <a:buClr>
                <a:schemeClr val="accent2"/>
              </a:buClr>
              <a:buFont typeface="+mj-lt"/>
              <a:buAutoNum type="arabicPeriod"/>
            </a:pPr>
            <a:r>
              <a:rPr lang="it-CH" b="1" dirty="0"/>
              <a:t>Presentazione e obiettivi del colloquio</a:t>
            </a:r>
          </a:p>
          <a:p>
            <a:pPr marL="614363" lvl="1" indent="-342900">
              <a:spcBef>
                <a:spcPts val="1200"/>
              </a:spcBef>
              <a:buClr>
                <a:schemeClr val="accent2"/>
              </a:buClr>
            </a:pPr>
            <a:r>
              <a:rPr lang="it-CH" sz="1600" dirty="0"/>
              <a:t>Il nostro approccio consulenziale, la nostra Value </a:t>
            </a:r>
            <a:r>
              <a:rPr lang="it-CH" sz="1600" dirty="0" err="1"/>
              <a:t>Proposition</a:t>
            </a:r>
            <a:endParaRPr lang="it-CH" sz="1600" dirty="0"/>
          </a:p>
          <a:p>
            <a:pPr marL="342900" indent="-342900">
              <a:spcBef>
                <a:spcPts val="1200"/>
              </a:spcBef>
              <a:buClr>
                <a:schemeClr val="accent2"/>
              </a:buClr>
              <a:buFont typeface="+mj-lt"/>
              <a:buAutoNum type="arabicPeriod"/>
            </a:pPr>
            <a:r>
              <a:rPr lang="it-CH" b="1" dirty="0"/>
              <a:t>I vostri interessi e le vostre esigenze – la nostra comprensione</a:t>
            </a:r>
          </a:p>
          <a:p>
            <a:pPr marL="614363" lvl="1" indent="-342900" algn="just">
              <a:spcBef>
                <a:spcPts val="1200"/>
              </a:spcBef>
              <a:buClr>
                <a:schemeClr val="accent2"/>
              </a:buClr>
            </a:pPr>
            <a:r>
              <a:rPr lang="it-CH" sz="1600" dirty="0"/>
              <a:t>[Inserire testo </a:t>
            </a:r>
            <a:r>
              <a:rPr lang="it-CH" sz="1600" dirty="0">
                <a:sym typeface="Wingdings" panose="05000000000000000000" pitchFamily="2" charset="2"/>
              </a:rPr>
              <a:t> </a:t>
            </a:r>
            <a:r>
              <a:rPr lang="it-CH" sz="1600" dirty="0"/>
              <a:t>p. es. progetto immobiliare o WIR]</a:t>
            </a:r>
          </a:p>
          <a:p>
            <a:pPr marL="342900" indent="-342900">
              <a:spcBef>
                <a:spcPts val="1200"/>
              </a:spcBef>
              <a:buClr>
                <a:schemeClr val="accent2"/>
              </a:buClr>
              <a:buFont typeface="+mj-lt"/>
              <a:buAutoNum type="arabicPeriod"/>
            </a:pPr>
            <a:r>
              <a:rPr lang="it-CH" b="1" dirty="0"/>
              <a:t>I vostri obiettivi – il nostro sostegno e le nostre soluzioni</a:t>
            </a:r>
          </a:p>
          <a:p>
            <a:pPr marL="614363" lvl="1" indent="-342900">
              <a:spcBef>
                <a:spcPts val="1200"/>
              </a:spcBef>
              <a:buClr>
                <a:schemeClr val="accent2"/>
              </a:buClr>
            </a:pPr>
            <a:r>
              <a:rPr lang="it-CH" sz="1600" dirty="0"/>
              <a:t>[Inserire testo </a:t>
            </a:r>
            <a:r>
              <a:rPr lang="it-CH" sz="1600" dirty="0">
                <a:sym typeface="Wingdings" panose="05000000000000000000" pitchFamily="2" charset="2"/>
              </a:rPr>
              <a:t> titolo del capitolo</a:t>
            </a:r>
            <a:r>
              <a:rPr lang="it-CH" sz="1600" dirty="0"/>
              <a:t>] </a:t>
            </a:r>
          </a:p>
          <a:p>
            <a:pPr marL="614363" lvl="1" indent="-342900">
              <a:spcBef>
                <a:spcPts val="1200"/>
              </a:spcBef>
              <a:buClr>
                <a:schemeClr val="accent2"/>
              </a:buClr>
            </a:pPr>
            <a:r>
              <a:rPr lang="it-CH" sz="1600" dirty="0"/>
              <a:t>[Inserire testo </a:t>
            </a:r>
            <a:r>
              <a:rPr lang="it-CH" sz="1600" dirty="0">
                <a:sym typeface="Wingdings" panose="05000000000000000000" pitchFamily="2" charset="2"/>
              </a:rPr>
              <a:t> titolo del capitolo</a:t>
            </a:r>
            <a:r>
              <a:rPr lang="it-CH" sz="1600" dirty="0"/>
              <a:t>] </a:t>
            </a:r>
          </a:p>
          <a:p>
            <a:pPr marL="614363" lvl="1" indent="-342900">
              <a:spcBef>
                <a:spcPts val="1200"/>
              </a:spcBef>
              <a:buClr>
                <a:schemeClr val="accent2"/>
              </a:buClr>
            </a:pPr>
            <a:r>
              <a:rPr lang="it-CH" sz="1600" dirty="0"/>
              <a:t>[Inserire testo </a:t>
            </a:r>
            <a:r>
              <a:rPr lang="it-CH" sz="1600" dirty="0">
                <a:sym typeface="Wingdings" panose="05000000000000000000" pitchFamily="2" charset="2"/>
              </a:rPr>
              <a:t> titolo del capitolo</a:t>
            </a:r>
            <a:r>
              <a:rPr lang="it-CH" sz="1600" dirty="0"/>
              <a:t>] </a:t>
            </a:r>
          </a:p>
          <a:p>
            <a:pPr marL="614363" lvl="1" indent="-342900">
              <a:spcBef>
                <a:spcPts val="1200"/>
              </a:spcBef>
              <a:buClr>
                <a:schemeClr val="accent2"/>
              </a:buClr>
            </a:pPr>
            <a:r>
              <a:rPr lang="it-CH" sz="1600" dirty="0"/>
              <a:t>[Inserire testo </a:t>
            </a:r>
            <a:r>
              <a:rPr lang="it-CH" sz="1600" dirty="0">
                <a:sym typeface="Wingdings" panose="05000000000000000000" pitchFamily="2" charset="2"/>
              </a:rPr>
              <a:t> titolo del capitolo</a:t>
            </a:r>
            <a:r>
              <a:rPr lang="it-CH" sz="1600" dirty="0"/>
              <a:t>] </a:t>
            </a:r>
          </a:p>
          <a:p>
            <a:pPr marL="342900" indent="-342900">
              <a:spcBef>
                <a:spcPts val="1200"/>
              </a:spcBef>
              <a:buClr>
                <a:schemeClr val="accent2"/>
              </a:buClr>
              <a:buFont typeface="+mj-lt"/>
              <a:buAutoNum type="arabicPeriod"/>
            </a:pPr>
            <a:r>
              <a:rPr lang="it-CH" b="1" dirty="0"/>
              <a:t>Le vostre decisioni – la nostra attuazione</a:t>
            </a:r>
          </a:p>
          <a:p>
            <a:pPr marL="342900" indent="-342900">
              <a:spcBef>
                <a:spcPts val="1200"/>
              </a:spcBef>
              <a:buClr>
                <a:schemeClr val="accent2"/>
              </a:buClr>
              <a:buFont typeface="+mj-lt"/>
              <a:buAutoNum type="arabicPeriod"/>
            </a:pPr>
            <a:r>
              <a:rPr lang="it-CH" b="1" dirty="0"/>
              <a:t>Il seguito</a:t>
            </a:r>
          </a:p>
        </p:txBody>
      </p:sp>
      <p:grpSp>
        <p:nvGrpSpPr>
          <p:cNvPr id="4" name="Gruppieren 3">
            <a:extLst>
              <a:ext uri="{FF2B5EF4-FFF2-40B4-BE49-F238E27FC236}">
                <a16:creationId xmlns:a16="http://schemas.microsoft.com/office/drawing/2014/main" id="{628C4F52-E390-41CC-B8FC-2F058D3E3BD2}"/>
              </a:ext>
            </a:extLst>
          </p:cNvPr>
          <p:cNvGrpSpPr/>
          <p:nvPr/>
        </p:nvGrpSpPr>
        <p:grpSpPr>
          <a:xfrm>
            <a:off x="-1" y="578218"/>
            <a:ext cx="1847527" cy="798612"/>
            <a:chOff x="1" y="575692"/>
            <a:chExt cx="1847527" cy="798612"/>
          </a:xfrm>
        </p:grpSpPr>
        <p:pic>
          <p:nvPicPr>
            <p:cNvPr id="5" name="Picture 11" descr="tile_paper_medgray">
              <a:extLst>
                <a:ext uri="{FF2B5EF4-FFF2-40B4-BE49-F238E27FC236}">
                  <a16:creationId xmlns:a16="http://schemas.microsoft.com/office/drawing/2014/main" id="{C4327134-D58B-4DAE-9E8C-F89E84F572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a:extLst>
                <a:ext uri="{FF2B5EF4-FFF2-40B4-BE49-F238E27FC236}">
                  <a16:creationId xmlns:a16="http://schemas.microsoft.com/office/drawing/2014/main" id="{2A6D65AF-6DE6-4A2D-8521-879CE7CCC0FE}"/>
                </a:ext>
              </a:extLst>
            </p:cNvPr>
            <p:cNvPicPr>
              <a:picLocks noChangeAspect="1"/>
            </p:cNvPicPr>
            <p:nvPr/>
          </p:nvPicPr>
          <p:blipFill>
            <a:blip r:embed="rId3"/>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004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B8B9-03A9-9298-32B0-62C90D8A7B93}"/>
            </a:ext>
          </a:extLst>
        </p:cNvPr>
        <p:cNvGrpSpPr/>
        <p:nvPr/>
      </p:nvGrpSpPr>
      <p:grpSpPr>
        <a:xfrm>
          <a:off x="0" y="0"/>
          <a:ext cx="0" cy="0"/>
          <a:chOff x="0" y="0"/>
          <a:chExt cx="0" cy="0"/>
        </a:xfrm>
      </p:grpSpPr>
      <p:sp>
        <p:nvSpPr>
          <p:cNvPr id="29" name="Rechteck 28">
            <a:extLst>
              <a:ext uri="{FF2B5EF4-FFF2-40B4-BE49-F238E27FC236}">
                <a16:creationId xmlns:a16="http://schemas.microsoft.com/office/drawing/2014/main" id="{4C131575-2E16-C757-C0CC-DE1D10E2048C}"/>
              </a:ext>
            </a:extLst>
          </p:cNvPr>
          <p:cNvSpPr/>
          <p:nvPr/>
        </p:nvSpPr>
        <p:spPr>
          <a:xfrm>
            <a:off x="407368" y="1164402"/>
            <a:ext cx="5328592" cy="50107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de-CH" sz="1600" dirty="0" err="1">
              <a:solidFill>
                <a:schemeClr val="tx2"/>
              </a:solidFill>
              <a:latin typeface="+mj-lt"/>
            </a:endParaRPr>
          </a:p>
        </p:txBody>
      </p:sp>
      <p:sp>
        <p:nvSpPr>
          <p:cNvPr id="33" name="Freeform 2">
            <a:extLst>
              <a:ext uri="{FF2B5EF4-FFF2-40B4-BE49-F238E27FC236}">
                <a16:creationId xmlns:a16="http://schemas.microsoft.com/office/drawing/2014/main" id="{F8F3F33F-08DA-F0FA-0F47-099396EF10DB}"/>
              </a:ext>
            </a:extLst>
          </p:cNvPr>
          <p:cNvSpPr>
            <a:spLocks noChangeArrowheads="1"/>
          </p:cNvSpPr>
          <p:nvPr/>
        </p:nvSpPr>
        <p:spPr bwMode="auto">
          <a:xfrm>
            <a:off x="407368" y="3140968"/>
            <a:ext cx="5055936" cy="441846"/>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21920" bIns="60960" numCol="1" spcCol="0" rtlCol="0" fromWordArt="0" anchor="ctr" anchorCtr="0" forceAA="0" compatLnSpc="1">
            <a:prstTxWarp prst="textNoShape">
              <a:avLst/>
            </a:prstTxWarp>
            <a:noAutofit/>
          </a:bodyPr>
          <a:lstStyle/>
          <a:p>
            <a:r>
              <a:rPr lang="it-IT" sz="1200" b="1" dirty="0">
                <a:solidFill>
                  <a:schemeClr val="accent2"/>
                </a:solidFill>
                <a:latin typeface="+mj-lt"/>
              </a:rPr>
              <a:t>Vendite medie negli ultimi 3 anni </a:t>
            </a:r>
            <a:r>
              <a:rPr lang="de-DE" sz="1200" b="1" dirty="0">
                <a:solidFill>
                  <a:schemeClr val="accent2"/>
                </a:solidFill>
                <a:latin typeface="+mj-lt"/>
              </a:rPr>
              <a:t>=  4 000 CHW</a:t>
            </a:r>
            <a:endParaRPr lang="de-DE" sz="1200" dirty="0">
              <a:solidFill>
                <a:schemeClr val="accent2"/>
              </a:solidFill>
              <a:latin typeface="+mj-lt"/>
            </a:endParaRPr>
          </a:p>
        </p:txBody>
      </p:sp>
      <p:sp>
        <p:nvSpPr>
          <p:cNvPr id="2" name="Titel 1">
            <a:extLst>
              <a:ext uri="{FF2B5EF4-FFF2-40B4-BE49-F238E27FC236}">
                <a16:creationId xmlns:a16="http://schemas.microsoft.com/office/drawing/2014/main" id="{869E3440-9C8E-9B7B-9A43-1637841F94BF}"/>
              </a:ext>
            </a:extLst>
          </p:cNvPr>
          <p:cNvSpPr>
            <a:spLocks noGrp="1"/>
          </p:cNvSpPr>
          <p:nvPr>
            <p:ph type="title"/>
          </p:nvPr>
        </p:nvSpPr>
        <p:spPr>
          <a:xfrm>
            <a:off x="407368" y="476672"/>
            <a:ext cx="11161240" cy="504056"/>
          </a:xfrm>
        </p:spPr>
        <p:txBody>
          <a:bodyPr/>
          <a:lstStyle/>
          <a:p>
            <a:r>
              <a:rPr lang="de-CH" dirty="0" err="1"/>
              <a:t>Esempio</a:t>
            </a:r>
            <a:r>
              <a:rPr lang="de-CH" dirty="0"/>
              <a:t> di </a:t>
            </a:r>
            <a:r>
              <a:rPr lang="de-CH" dirty="0" err="1"/>
              <a:t>calcolo</a:t>
            </a:r>
            <a:r>
              <a:rPr lang="de-CH" dirty="0"/>
              <a:t> 1                         </a:t>
            </a:r>
            <a:r>
              <a:rPr lang="de-CH" dirty="0" err="1"/>
              <a:t>Esempio</a:t>
            </a:r>
            <a:r>
              <a:rPr lang="de-CH" dirty="0"/>
              <a:t> di </a:t>
            </a:r>
            <a:r>
              <a:rPr lang="de-CH" dirty="0" err="1"/>
              <a:t>calcolo</a:t>
            </a:r>
            <a:r>
              <a:rPr lang="de-CH" dirty="0"/>
              <a:t> 2</a:t>
            </a:r>
          </a:p>
        </p:txBody>
      </p:sp>
      <p:sp>
        <p:nvSpPr>
          <p:cNvPr id="3" name="Datumsplatzhalter 2">
            <a:extLst>
              <a:ext uri="{FF2B5EF4-FFF2-40B4-BE49-F238E27FC236}">
                <a16:creationId xmlns:a16="http://schemas.microsoft.com/office/drawing/2014/main" id="{11A40D6D-66CF-D66D-C77D-5B753C363F1D}"/>
              </a:ext>
            </a:extLst>
          </p:cNvPr>
          <p:cNvSpPr>
            <a:spLocks noGrp="1"/>
          </p:cNvSpPr>
          <p:nvPr>
            <p:ph type="dt" sz="half" idx="15"/>
          </p:nvPr>
        </p:nvSpPr>
        <p:spPr/>
        <p:txBody>
          <a:bodyPr/>
          <a:lstStyle/>
          <a:p>
            <a:pPr>
              <a:defRPr/>
            </a:pPr>
            <a:fld id="{BC9BC74B-5511-D349-8C08-A0C8D82EF247}" type="datetime1">
              <a:rPr lang="de-CH" smtClean="0"/>
              <a:t>12.04.2024</a:t>
            </a:fld>
            <a:endParaRPr lang="de-DE" dirty="0"/>
          </a:p>
        </p:txBody>
      </p:sp>
      <p:sp>
        <p:nvSpPr>
          <p:cNvPr id="5" name="Foliennummernplatzhalter 4">
            <a:extLst>
              <a:ext uri="{FF2B5EF4-FFF2-40B4-BE49-F238E27FC236}">
                <a16:creationId xmlns:a16="http://schemas.microsoft.com/office/drawing/2014/main" id="{AB29E561-818A-283B-E371-77952CA0B8CB}"/>
              </a:ext>
            </a:extLst>
          </p:cNvPr>
          <p:cNvSpPr>
            <a:spLocks noGrp="1"/>
          </p:cNvSpPr>
          <p:nvPr>
            <p:ph type="sldNum" sz="quarter" idx="17"/>
          </p:nvPr>
        </p:nvSpPr>
        <p:spPr/>
        <p:txBody>
          <a:bodyPr/>
          <a:lstStyle/>
          <a:p>
            <a:pPr>
              <a:defRPr/>
            </a:pPr>
            <a:fld id="{DE15152C-7E44-A94B-BCD8-272D3D1F368E}" type="slidenum">
              <a:rPr lang="de-DE" altLang="de-DE" smtClean="0"/>
              <a:pPr>
                <a:defRPr/>
              </a:pPr>
              <a:t>20</a:t>
            </a:fld>
            <a:endParaRPr lang="de-DE" altLang="de-DE" sz="900" dirty="0"/>
          </a:p>
        </p:txBody>
      </p:sp>
      <p:sp>
        <p:nvSpPr>
          <p:cNvPr id="9" name="Freeform 2">
            <a:extLst>
              <a:ext uri="{FF2B5EF4-FFF2-40B4-BE49-F238E27FC236}">
                <a16:creationId xmlns:a16="http://schemas.microsoft.com/office/drawing/2014/main" id="{462986C5-C5FE-62CB-DFE1-A073929292E9}"/>
              </a:ext>
            </a:extLst>
          </p:cNvPr>
          <p:cNvSpPr>
            <a:spLocks noChangeArrowheads="1"/>
          </p:cNvSpPr>
          <p:nvPr/>
        </p:nvSpPr>
        <p:spPr bwMode="auto">
          <a:xfrm>
            <a:off x="3126060" y="1726576"/>
            <a:ext cx="1097732" cy="12864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r>
              <a:rPr lang="de-DE" b="1" dirty="0">
                <a:latin typeface="+mj-lt"/>
              </a:rPr>
              <a:t>2023</a:t>
            </a:r>
          </a:p>
          <a:p>
            <a:endParaRPr lang="de-DE" b="1" dirty="0">
              <a:latin typeface="+mj-lt"/>
            </a:endParaRPr>
          </a:p>
          <a:p>
            <a:r>
              <a:rPr lang="de-DE" sz="1200" b="1" dirty="0">
                <a:latin typeface="+mj-lt"/>
              </a:rPr>
              <a:t>5 000 CHW</a:t>
            </a:r>
          </a:p>
          <a:p>
            <a:r>
              <a:rPr lang="de-DE" sz="1200" b="1" dirty="0" err="1">
                <a:latin typeface="+mj-lt"/>
              </a:rPr>
              <a:t>volume</a:t>
            </a:r>
            <a:endParaRPr lang="de-DE" sz="1200" dirty="0">
              <a:latin typeface="+mj-lt"/>
            </a:endParaRPr>
          </a:p>
        </p:txBody>
      </p:sp>
      <p:grpSp>
        <p:nvGrpSpPr>
          <p:cNvPr id="21" name="Gruppieren 20">
            <a:extLst>
              <a:ext uri="{FF2B5EF4-FFF2-40B4-BE49-F238E27FC236}">
                <a16:creationId xmlns:a16="http://schemas.microsoft.com/office/drawing/2014/main" id="{86F2BEC4-B6E5-ED2F-CECA-FA82CC1FD88A}"/>
              </a:ext>
            </a:extLst>
          </p:cNvPr>
          <p:cNvGrpSpPr/>
          <p:nvPr/>
        </p:nvGrpSpPr>
        <p:grpSpPr>
          <a:xfrm>
            <a:off x="537086" y="1465094"/>
            <a:ext cx="3398674" cy="1747882"/>
            <a:chOff x="1919537" y="824825"/>
            <a:chExt cx="4556199" cy="2873731"/>
          </a:xfrm>
        </p:grpSpPr>
        <p:sp>
          <p:nvSpPr>
            <p:cNvPr id="7" name="Freeform 2">
              <a:extLst>
                <a:ext uri="{FF2B5EF4-FFF2-40B4-BE49-F238E27FC236}">
                  <a16:creationId xmlns:a16="http://schemas.microsoft.com/office/drawing/2014/main" id="{80D2AD0B-3E57-0F7E-41E2-95EDDF7870ED}"/>
                </a:ext>
              </a:extLst>
            </p:cNvPr>
            <p:cNvSpPr>
              <a:spLocks noChangeArrowheads="1"/>
            </p:cNvSpPr>
            <p:nvPr/>
          </p:nvSpPr>
          <p:spPr bwMode="auto">
            <a:xfrm>
              <a:off x="1919537" y="824825"/>
              <a:ext cx="1409480" cy="2538002"/>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r>
                <a:rPr lang="de-DE" b="1" dirty="0">
                  <a:latin typeface="+mj-lt"/>
                </a:rPr>
                <a:t>2021</a:t>
              </a:r>
            </a:p>
            <a:p>
              <a:endParaRPr lang="de-DE" sz="1200" b="1" dirty="0">
                <a:latin typeface="+mj-lt"/>
              </a:endParaRPr>
            </a:p>
            <a:p>
              <a:r>
                <a:rPr lang="de-DE" sz="1200" b="1" dirty="0">
                  <a:latin typeface="+mj-lt"/>
                </a:rPr>
                <a:t>6 000 CHW</a:t>
              </a:r>
            </a:p>
            <a:p>
              <a:r>
                <a:rPr lang="de-DE" sz="1200" b="1" dirty="0" err="1">
                  <a:latin typeface="+mj-lt"/>
                </a:rPr>
                <a:t>volume</a:t>
              </a:r>
              <a:endParaRPr lang="de-DE" sz="1200" dirty="0"/>
            </a:p>
          </p:txBody>
        </p:sp>
        <p:sp>
          <p:nvSpPr>
            <p:cNvPr id="8" name="Freeform 2">
              <a:extLst>
                <a:ext uri="{FF2B5EF4-FFF2-40B4-BE49-F238E27FC236}">
                  <a16:creationId xmlns:a16="http://schemas.microsoft.com/office/drawing/2014/main" id="{CA057295-C103-5EE0-4C3E-E1B2EEB076DB}"/>
                </a:ext>
              </a:extLst>
            </p:cNvPr>
            <p:cNvSpPr>
              <a:spLocks noChangeArrowheads="1"/>
            </p:cNvSpPr>
            <p:nvPr/>
          </p:nvSpPr>
          <p:spPr bwMode="auto">
            <a:xfrm flipV="1">
              <a:off x="3618267" y="2940109"/>
              <a:ext cx="1409481" cy="423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endParaRPr lang="de-DE" sz="1200" dirty="0"/>
            </a:p>
          </p:txBody>
        </p:sp>
        <p:sp>
          <p:nvSpPr>
            <p:cNvPr id="12" name="Freeform 2">
              <a:extLst>
                <a:ext uri="{FF2B5EF4-FFF2-40B4-BE49-F238E27FC236}">
                  <a16:creationId xmlns:a16="http://schemas.microsoft.com/office/drawing/2014/main" id="{C6BB6AC4-1B73-0B4B-229E-15CB83C790C5}"/>
                </a:ext>
              </a:extLst>
            </p:cNvPr>
            <p:cNvSpPr>
              <a:spLocks noChangeArrowheads="1"/>
            </p:cNvSpPr>
            <p:nvPr/>
          </p:nvSpPr>
          <p:spPr bwMode="auto">
            <a:xfrm>
              <a:off x="3556148" y="1153996"/>
              <a:ext cx="1471599" cy="1799999"/>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endParaRPr lang="de-DE" sz="200" b="1" dirty="0">
                <a:solidFill>
                  <a:schemeClr val="accent2"/>
                </a:solidFill>
                <a:latin typeface="+mj-lt"/>
              </a:endParaRPr>
            </a:p>
            <a:p>
              <a:endParaRPr lang="de-DE" sz="200" b="1" dirty="0">
                <a:solidFill>
                  <a:schemeClr val="accent2"/>
                </a:solidFill>
                <a:latin typeface="+mj-lt"/>
              </a:endParaRPr>
            </a:p>
            <a:p>
              <a:r>
                <a:rPr lang="de-DE" b="1" dirty="0">
                  <a:solidFill>
                    <a:schemeClr val="accent2"/>
                  </a:solidFill>
                  <a:latin typeface="+mj-lt"/>
                </a:rPr>
                <a:t>2022</a:t>
              </a:r>
            </a:p>
            <a:p>
              <a:br>
                <a:rPr lang="de-DE" sz="1200" b="1" dirty="0">
                  <a:solidFill>
                    <a:schemeClr val="accent2"/>
                  </a:solidFill>
                  <a:latin typeface="+mj-lt"/>
                </a:rPr>
              </a:br>
              <a:r>
                <a:rPr lang="de-DE" sz="1200" b="1" dirty="0">
                  <a:solidFill>
                    <a:schemeClr val="accent2"/>
                  </a:solidFill>
                  <a:latin typeface="+mj-lt"/>
                </a:rPr>
                <a:t>1 000 CHW</a:t>
              </a:r>
            </a:p>
            <a:p>
              <a:r>
                <a:rPr lang="de-DE" sz="1200" b="1" dirty="0" err="1">
                  <a:solidFill>
                    <a:schemeClr val="accent2"/>
                  </a:solidFill>
                  <a:latin typeface="+mj-lt"/>
                </a:rPr>
                <a:t>volume</a:t>
              </a:r>
              <a:endParaRPr lang="de-DE" sz="1200" dirty="0">
                <a:solidFill>
                  <a:schemeClr val="accent2"/>
                </a:solidFill>
                <a:latin typeface="+mj-lt"/>
              </a:endParaRPr>
            </a:p>
          </p:txBody>
        </p:sp>
        <p:sp>
          <p:nvSpPr>
            <p:cNvPr id="16" name="Geschweifte Klammer links 15">
              <a:extLst>
                <a:ext uri="{FF2B5EF4-FFF2-40B4-BE49-F238E27FC236}">
                  <a16:creationId xmlns:a16="http://schemas.microsoft.com/office/drawing/2014/main" id="{F39CD906-7BAA-C0D4-FECB-EB3FFA805FC6}"/>
                </a:ext>
              </a:extLst>
            </p:cNvPr>
            <p:cNvSpPr/>
            <p:nvPr/>
          </p:nvSpPr>
          <p:spPr>
            <a:xfrm rot="16200000">
              <a:off x="4048727" y="1271547"/>
              <a:ext cx="317250" cy="4536768"/>
            </a:xfrm>
            <a:prstGeom prst="leftBrace">
              <a:avLst>
                <a:gd name="adj1" fmla="val 83251"/>
                <a:gd name="adj2" fmla="val 50000"/>
              </a:avLst>
            </a:prstGeom>
            <a:ln w="285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dirty="0"/>
            </a:p>
          </p:txBody>
        </p:sp>
      </p:grpSp>
      <p:sp>
        <p:nvSpPr>
          <p:cNvPr id="6" name="Freeform 2">
            <a:extLst>
              <a:ext uri="{FF2B5EF4-FFF2-40B4-BE49-F238E27FC236}">
                <a16:creationId xmlns:a16="http://schemas.microsoft.com/office/drawing/2014/main" id="{F9B08CAC-80D0-85DF-1DD4-0B850DF02303}"/>
              </a:ext>
            </a:extLst>
          </p:cNvPr>
          <p:cNvSpPr>
            <a:spLocks noChangeArrowheads="1"/>
          </p:cNvSpPr>
          <p:nvPr/>
        </p:nvSpPr>
        <p:spPr bwMode="auto">
          <a:xfrm>
            <a:off x="4418808" y="1269621"/>
            <a:ext cx="1029120" cy="173664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r>
              <a:rPr lang="de-DE" b="1" dirty="0">
                <a:latin typeface="+mj-lt"/>
              </a:rPr>
              <a:t>2024</a:t>
            </a:r>
          </a:p>
          <a:p>
            <a:endParaRPr lang="de-DE" b="1" dirty="0">
              <a:latin typeface="+mj-lt"/>
            </a:endParaRPr>
          </a:p>
          <a:p>
            <a:r>
              <a:rPr lang="de-DE" sz="1200" b="1" dirty="0">
                <a:latin typeface="+mj-lt"/>
              </a:rPr>
              <a:t>7 000 CHW</a:t>
            </a:r>
          </a:p>
          <a:p>
            <a:r>
              <a:rPr lang="de-DE" sz="1200" b="1" dirty="0" err="1">
                <a:latin typeface="+mj-lt"/>
              </a:rPr>
              <a:t>volume</a:t>
            </a:r>
            <a:endParaRPr lang="de-DE" sz="1200" dirty="0">
              <a:latin typeface="+mj-lt"/>
            </a:endParaRPr>
          </a:p>
        </p:txBody>
      </p:sp>
      <p:sp>
        <p:nvSpPr>
          <p:cNvPr id="10" name="Freeform 2">
            <a:extLst>
              <a:ext uri="{FF2B5EF4-FFF2-40B4-BE49-F238E27FC236}">
                <a16:creationId xmlns:a16="http://schemas.microsoft.com/office/drawing/2014/main" id="{A55D6633-7CB9-C8CD-532D-10E6C963F906}"/>
              </a:ext>
            </a:extLst>
          </p:cNvPr>
          <p:cNvSpPr>
            <a:spLocks noChangeArrowheads="1"/>
          </p:cNvSpPr>
          <p:nvPr/>
        </p:nvSpPr>
        <p:spPr bwMode="auto">
          <a:xfrm>
            <a:off x="4151912" y="4231811"/>
            <a:ext cx="1286400" cy="12864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E614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endParaRPr lang="de-DE" sz="1200" b="1" dirty="0">
              <a:latin typeface="+mj-lt"/>
            </a:endParaRPr>
          </a:p>
          <a:p>
            <a:r>
              <a:rPr lang="de-DE" sz="1200" b="1" dirty="0">
                <a:latin typeface="+mj-lt"/>
              </a:rPr>
              <a:t>4 000 CHW</a:t>
            </a:r>
          </a:p>
          <a:p>
            <a:r>
              <a:rPr lang="de-DE" sz="1200" b="1" dirty="0" err="1">
                <a:latin typeface="+mj-lt"/>
              </a:rPr>
              <a:t>volume</a:t>
            </a:r>
            <a:endParaRPr lang="de-DE" sz="1200" b="1" dirty="0">
              <a:latin typeface="+mj-lt"/>
            </a:endParaRPr>
          </a:p>
        </p:txBody>
      </p:sp>
      <p:sp>
        <p:nvSpPr>
          <p:cNvPr id="25" name="Rechteck 24">
            <a:extLst>
              <a:ext uri="{FF2B5EF4-FFF2-40B4-BE49-F238E27FC236}">
                <a16:creationId xmlns:a16="http://schemas.microsoft.com/office/drawing/2014/main" id="{0FE92F3D-9F98-1E19-1E1C-CB23582EC2F8}"/>
              </a:ext>
            </a:extLst>
          </p:cNvPr>
          <p:cNvSpPr/>
          <p:nvPr/>
        </p:nvSpPr>
        <p:spPr>
          <a:xfrm>
            <a:off x="4151784" y="3645024"/>
            <a:ext cx="1286400" cy="51456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0" bIns="144000" numCol="1" spcCol="0" rtlCol="0" fromWordArt="0" anchor="t" anchorCtr="0" forceAA="0" compatLnSpc="1">
            <a:prstTxWarp prst="textNoShape">
              <a:avLst/>
            </a:prstTxWarp>
            <a:noAutofit/>
          </a:bodyPr>
          <a:lstStyle/>
          <a:p>
            <a:pPr algn="l">
              <a:spcAft>
                <a:spcPts val="600"/>
              </a:spcAft>
            </a:pPr>
            <a:r>
              <a:rPr lang="de-CH" sz="1200" b="1" dirty="0">
                <a:solidFill>
                  <a:schemeClr val="bg1"/>
                </a:solidFill>
                <a:latin typeface="+mj-lt"/>
              </a:rPr>
              <a:t>3 000 CHW </a:t>
            </a:r>
            <a:r>
              <a:rPr lang="de-CH" sz="1000" b="1" dirty="0" err="1">
                <a:solidFill>
                  <a:schemeClr val="bg1"/>
                </a:solidFill>
                <a:latin typeface="+mj-lt"/>
              </a:rPr>
              <a:t>Vendite</a:t>
            </a:r>
            <a:r>
              <a:rPr lang="de-CH" sz="1000" b="1" dirty="0">
                <a:solidFill>
                  <a:schemeClr val="bg1"/>
                </a:solidFill>
                <a:latin typeface="+mj-lt"/>
              </a:rPr>
              <a:t> </a:t>
            </a:r>
            <a:r>
              <a:rPr lang="de-CH" sz="1000" b="1" dirty="0" err="1">
                <a:solidFill>
                  <a:schemeClr val="bg1"/>
                </a:solidFill>
                <a:latin typeface="+mj-lt"/>
              </a:rPr>
              <a:t>aggiuntive</a:t>
            </a:r>
            <a:endParaRPr lang="de-CH" sz="1000" b="1" dirty="0">
              <a:solidFill>
                <a:schemeClr val="bg1"/>
              </a:solidFill>
              <a:latin typeface="+mj-lt"/>
            </a:endParaRPr>
          </a:p>
        </p:txBody>
      </p:sp>
      <p:sp>
        <p:nvSpPr>
          <p:cNvPr id="11" name="Geschweifte Klammer links 10">
            <a:extLst>
              <a:ext uri="{FF2B5EF4-FFF2-40B4-BE49-F238E27FC236}">
                <a16:creationId xmlns:a16="http://schemas.microsoft.com/office/drawing/2014/main" id="{993ABDBC-73F9-9377-B2FD-F24148746E00}"/>
              </a:ext>
            </a:extLst>
          </p:cNvPr>
          <p:cNvSpPr/>
          <p:nvPr/>
        </p:nvSpPr>
        <p:spPr>
          <a:xfrm>
            <a:off x="3935760" y="4241176"/>
            <a:ext cx="128640" cy="1286400"/>
          </a:xfrm>
          <a:prstGeom prst="leftBrace">
            <a:avLst>
              <a:gd name="adj1" fmla="val 83251"/>
              <a:gd name="adj2" fmla="val 50000"/>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dirty="0"/>
          </a:p>
        </p:txBody>
      </p:sp>
      <p:sp>
        <p:nvSpPr>
          <p:cNvPr id="14" name="Geschweifte Klammer links 13">
            <a:extLst>
              <a:ext uri="{FF2B5EF4-FFF2-40B4-BE49-F238E27FC236}">
                <a16:creationId xmlns:a16="http://schemas.microsoft.com/office/drawing/2014/main" id="{E2653756-758D-8673-4000-B65327AA7CBB}"/>
              </a:ext>
            </a:extLst>
          </p:cNvPr>
          <p:cNvSpPr/>
          <p:nvPr/>
        </p:nvSpPr>
        <p:spPr>
          <a:xfrm>
            <a:off x="3935760" y="3645024"/>
            <a:ext cx="128640" cy="514560"/>
          </a:xfrm>
          <a:prstGeom prst="leftBrace">
            <a:avLst>
              <a:gd name="adj1" fmla="val 83251"/>
              <a:gd name="adj2" fmla="val 50000"/>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dirty="0"/>
          </a:p>
        </p:txBody>
      </p:sp>
      <p:sp>
        <p:nvSpPr>
          <p:cNvPr id="15" name="Textfeld 14">
            <a:extLst>
              <a:ext uri="{FF2B5EF4-FFF2-40B4-BE49-F238E27FC236}">
                <a16:creationId xmlns:a16="http://schemas.microsoft.com/office/drawing/2014/main" id="{3099718F-568A-82C5-8873-28C49D51D661}"/>
              </a:ext>
            </a:extLst>
          </p:cNvPr>
          <p:cNvSpPr txBox="1"/>
          <p:nvPr/>
        </p:nvSpPr>
        <p:spPr bwMode="auto">
          <a:xfrm>
            <a:off x="2239934" y="4869160"/>
            <a:ext cx="1839842" cy="3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de-CH" sz="1200" b="1" dirty="0">
                <a:solidFill>
                  <a:schemeClr val="accent2"/>
                </a:solidFill>
                <a:latin typeface="+mj-lt"/>
              </a:rPr>
              <a:t>2% NWB = 80 CHF</a:t>
            </a:r>
          </a:p>
        </p:txBody>
      </p:sp>
      <p:sp>
        <p:nvSpPr>
          <p:cNvPr id="19" name="Textfeld 18">
            <a:extLst>
              <a:ext uri="{FF2B5EF4-FFF2-40B4-BE49-F238E27FC236}">
                <a16:creationId xmlns:a16="http://schemas.microsoft.com/office/drawing/2014/main" id="{C18E552E-BE41-008E-6943-D45D3654DF80}"/>
              </a:ext>
            </a:extLst>
          </p:cNvPr>
          <p:cNvSpPr txBox="1"/>
          <p:nvPr/>
        </p:nvSpPr>
        <p:spPr bwMode="auto">
          <a:xfrm>
            <a:off x="2207568" y="3861048"/>
            <a:ext cx="1839842" cy="3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de-CH" sz="1200" b="1" dirty="0">
                <a:solidFill>
                  <a:schemeClr val="accent2"/>
                </a:solidFill>
                <a:latin typeface="+mj-lt"/>
              </a:rPr>
              <a:t>1% NWB = 30 CHF</a:t>
            </a:r>
          </a:p>
        </p:txBody>
      </p:sp>
      <p:sp>
        <p:nvSpPr>
          <p:cNvPr id="26" name="Textfeld 25">
            <a:extLst>
              <a:ext uri="{FF2B5EF4-FFF2-40B4-BE49-F238E27FC236}">
                <a16:creationId xmlns:a16="http://schemas.microsoft.com/office/drawing/2014/main" id="{2CCBF68F-5802-F09A-F0F1-60E7BA1EE196}"/>
              </a:ext>
            </a:extLst>
          </p:cNvPr>
          <p:cNvSpPr txBox="1"/>
          <p:nvPr/>
        </p:nvSpPr>
        <p:spPr bwMode="auto">
          <a:xfrm>
            <a:off x="551384" y="5661248"/>
            <a:ext cx="4917552" cy="44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de-CH" sz="2800" b="1" dirty="0">
                <a:solidFill>
                  <a:schemeClr val="accent2"/>
                </a:solidFill>
                <a:latin typeface="+mj-lt"/>
              </a:rPr>
              <a:t>Kickback 2025 = 30 CHF</a:t>
            </a:r>
          </a:p>
        </p:txBody>
      </p:sp>
      <p:sp>
        <p:nvSpPr>
          <p:cNvPr id="42" name="Rechteck 41">
            <a:extLst>
              <a:ext uri="{FF2B5EF4-FFF2-40B4-BE49-F238E27FC236}">
                <a16:creationId xmlns:a16="http://schemas.microsoft.com/office/drawing/2014/main" id="{6B4ED963-C61A-AAD7-8ACE-AC1D7ECBC5A4}"/>
              </a:ext>
            </a:extLst>
          </p:cNvPr>
          <p:cNvSpPr/>
          <p:nvPr/>
        </p:nvSpPr>
        <p:spPr>
          <a:xfrm>
            <a:off x="6363931" y="1164402"/>
            <a:ext cx="5328592" cy="50107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de-CH" sz="1600" dirty="0" err="1">
              <a:solidFill>
                <a:schemeClr val="tx2"/>
              </a:solidFill>
              <a:latin typeface="+mj-lt"/>
            </a:endParaRPr>
          </a:p>
        </p:txBody>
      </p:sp>
      <p:sp>
        <p:nvSpPr>
          <p:cNvPr id="43" name="Freeform 2">
            <a:extLst>
              <a:ext uri="{FF2B5EF4-FFF2-40B4-BE49-F238E27FC236}">
                <a16:creationId xmlns:a16="http://schemas.microsoft.com/office/drawing/2014/main" id="{6AC73110-6842-7941-CB6E-3C4734622F80}"/>
              </a:ext>
            </a:extLst>
          </p:cNvPr>
          <p:cNvSpPr>
            <a:spLocks noChangeArrowheads="1"/>
          </p:cNvSpPr>
          <p:nvPr/>
        </p:nvSpPr>
        <p:spPr bwMode="auto">
          <a:xfrm>
            <a:off x="6363931" y="3140968"/>
            <a:ext cx="5055936" cy="441846"/>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21920" bIns="60960" numCol="1" spcCol="0" rtlCol="0" fromWordArt="0" anchor="ctr" anchorCtr="0" forceAA="0" compatLnSpc="1">
            <a:prstTxWarp prst="textNoShape">
              <a:avLst/>
            </a:prstTxWarp>
            <a:noAutofit/>
          </a:bodyPr>
          <a:lstStyle/>
          <a:p>
            <a:r>
              <a:rPr lang="it-IT" sz="1200" b="1" dirty="0">
                <a:solidFill>
                  <a:schemeClr val="accent2"/>
                </a:solidFill>
                <a:latin typeface="+mj-lt"/>
              </a:rPr>
              <a:t>Vendite medie negli ultimi 2 anni </a:t>
            </a:r>
            <a:r>
              <a:rPr lang="de-DE" sz="1200" b="1" dirty="0">
                <a:solidFill>
                  <a:schemeClr val="accent2"/>
                </a:solidFill>
                <a:latin typeface="+mj-lt"/>
              </a:rPr>
              <a:t>=  1 250 CHW</a:t>
            </a:r>
            <a:endParaRPr lang="de-DE" sz="1200" dirty="0">
              <a:solidFill>
                <a:schemeClr val="accent2"/>
              </a:solidFill>
              <a:latin typeface="+mj-lt"/>
            </a:endParaRPr>
          </a:p>
        </p:txBody>
      </p:sp>
      <p:sp>
        <p:nvSpPr>
          <p:cNvPr id="44" name="Freeform 2">
            <a:extLst>
              <a:ext uri="{FF2B5EF4-FFF2-40B4-BE49-F238E27FC236}">
                <a16:creationId xmlns:a16="http://schemas.microsoft.com/office/drawing/2014/main" id="{97CD2F8A-651E-8C5F-533C-78CEDA383EA4}"/>
              </a:ext>
            </a:extLst>
          </p:cNvPr>
          <p:cNvSpPr>
            <a:spLocks noChangeArrowheads="1"/>
          </p:cNvSpPr>
          <p:nvPr/>
        </p:nvSpPr>
        <p:spPr bwMode="auto">
          <a:xfrm>
            <a:off x="8328248" y="2482152"/>
            <a:ext cx="1440000" cy="5148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21920" bIns="60960" numCol="1" spcCol="0" rtlCol="0" fromWordArt="0" anchor="t" anchorCtr="0" forceAA="0" compatLnSpc="1">
            <a:prstTxWarp prst="textNoShape">
              <a:avLst/>
            </a:prstTxWarp>
            <a:noAutofit/>
          </a:bodyPr>
          <a:lstStyle/>
          <a:p>
            <a:r>
              <a:rPr lang="de-DE" sz="1200" b="1" dirty="0">
                <a:latin typeface="+mj-lt"/>
              </a:rPr>
              <a:t>2 000 CHW</a:t>
            </a:r>
          </a:p>
          <a:p>
            <a:r>
              <a:rPr lang="de-DE" sz="1200" b="1" dirty="0" err="1">
                <a:latin typeface="+mj-lt"/>
              </a:rPr>
              <a:t>volume</a:t>
            </a:r>
            <a:endParaRPr lang="de-DE" sz="1200" dirty="0">
              <a:latin typeface="+mj-lt"/>
            </a:endParaRPr>
          </a:p>
        </p:txBody>
      </p:sp>
      <p:grpSp>
        <p:nvGrpSpPr>
          <p:cNvPr id="45" name="Gruppieren 44">
            <a:extLst>
              <a:ext uri="{FF2B5EF4-FFF2-40B4-BE49-F238E27FC236}">
                <a16:creationId xmlns:a16="http://schemas.microsoft.com/office/drawing/2014/main" id="{99804752-D37E-2A0E-C0F4-65832B91D857}"/>
              </a:ext>
            </a:extLst>
          </p:cNvPr>
          <p:cNvGrpSpPr/>
          <p:nvPr/>
        </p:nvGrpSpPr>
        <p:grpSpPr>
          <a:xfrm>
            <a:off x="5375920" y="1772816"/>
            <a:ext cx="3384180" cy="1547671"/>
            <a:chOff x="1938968" y="1153996"/>
            <a:chExt cx="4536768" cy="2544560"/>
          </a:xfrm>
        </p:grpSpPr>
        <p:sp>
          <p:nvSpPr>
            <p:cNvPr id="47" name="Freeform 2">
              <a:extLst>
                <a:ext uri="{FF2B5EF4-FFF2-40B4-BE49-F238E27FC236}">
                  <a16:creationId xmlns:a16="http://schemas.microsoft.com/office/drawing/2014/main" id="{F19426DA-D8C7-4B2D-035F-B0DBB39342F4}"/>
                </a:ext>
              </a:extLst>
            </p:cNvPr>
            <p:cNvSpPr>
              <a:spLocks noChangeArrowheads="1"/>
            </p:cNvSpPr>
            <p:nvPr/>
          </p:nvSpPr>
          <p:spPr bwMode="auto">
            <a:xfrm flipV="1">
              <a:off x="3618266" y="2955770"/>
              <a:ext cx="1930437" cy="21307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endParaRPr lang="de-DE" sz="1200" dirty="0"/>
            </a:p>
          </p:txBody>
        </p:sp>
        <p:sp>
          <p:nvSpPr>
            <p:cNvPr id="48" name="Freeform 2">
              <a:extLst>
                <a:ext uri="{FF2B5EF4-FFF2-40B4-BE49-F238E27FC236}">
                  <a16:creationId xmlns:a16="http://schemas.microsoft.com/office/drawing/2014/main" id="{88F78F46-B8D1-5783-529E-D4DE735F4B59}"/>
                </a:ext>
              </a:extLst>
            </p:cNvPr>
            <p:cNvSpPr>
              <a:spLocks noChangeArrowheads="1"/>
            </p:cNvSpPr>
            <p:nvPr/>
          </p:nvSpPr>
          <p:spPr bwMode="auto">
            <a:xfrm>
              <a:off x="3556148" y="1153996"/>
              <a:ext cx="1471599" cy="1799999"/>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endParaRPr lang="de-DE" sz="200" b="1" dirty="0">
                <a:solidFill>
                  <a:schemeClr val="accent2"/>
                </a:solidFill>
                <a:latin typeface="+mj-lt"/>
              </a:endParaRPr>
            </a:p>
            <a:p>
              <a:endParaRPr lang="de-DE" sz="200" b="1" dirty="0">
                <a:solidFill>
                  <a:schemeClr val="accent2"/>
                </a:solidFill>
                <a:latin typeface="+mj-lt"/>
              </a:endParaRPr>
            </a:p>
            <a:p>
              <a:r>
                <a:rPr lang="de-DE" b="1" dirty="0">
                  <a:solidFill>
                    <a:schemeClr val="accent2"/>
                  </a:solidFill>
                  <a:latin typeface="+mj-lt"/>
                </a:rPr>
                <a:t>2022</a:t>
              </a:r>
            </a:p>
            <a:p>
              <a:br>
                <a:rPr lang="de-DE" sz="1200" b="1" dirty="0">
                  <a:solidFill>
                    <a:schemeClr val="accent2"/>
                  </a:solidFill>
                  <a:latin typeface="+mj-lt"/>
                </a:rPr>
              </a:br>
              <a:r>
                <a:rPr lang="de-DE" sz="1200" b="1" dirty="0">
                  <a:solidFill>
                    <a:schemeClr val="accent2"/>
                  </a:solidFill>
                  <a:latin typeface="+mj-lt"/>
                </a:rPr>
                <a:t>500 CHW</a:t>
              </a:r>
            </a:p>
            <a:p>
              <a:r>
                <a:rPr lang="de-DE" sz="1200" b="1" dirty="0" err="1">
                  <a:solidFill>
                    <a:schemeClr val="accent2"/>
                  </a:solidFill>
                  <a:latin typeface="+mj-lt"/>
                </a:rPr>
                <a:t>volume</a:t>
              </a:r>
              <a:endParaRPr lang="de-DE" sz="1200" dirty="0">
                <a:solidFill>
                  <a:schemeClr val="accent2"/>
                </a:solidFill>
                <a:latin typeface="+mj-lt"/>
              </a:endParaRPr>
            </a:p>
          </p:txBody>
        </p:sp>
        <p:sp>
          <p:nvSpPr>
            <p:cNvPr id="49" name="Geschweifte Klammer links 48">
              <a:extLst>
                <a:ext uri="{FF2B5EF4-FFF2-40B4-BE49-F238E27FC236}">
                  <a16:creationId xmlns:a16="http://schemas.microsoft.com/office/drawing/2014/main" id="{270A8DA8-40E8-3AB7-B6D5-E117C6272C8D}"/>
                </a:ext>
              </a:extLst>
            </p:cNvPr>
            <p:cNvSpPr/>
            <p:nvPr/>
          </p:nvSpPr>
          <p:spPr>
            <a:xfrm rot="16200000">
              <a:off x="4048727" y="1271547"/>
              <a:ext cx="317250" cy="4536768"/>
            </a:xfrm>
            <a:prstGeom prst="leftBrace">
              <a:avLst>
                <a:gd name="adj1" fmla="val 83251"/>
                <a:gd name="adj2" fmla="val 50000"/>
              </a:avLst>
            </a:prstGeom>
            <a:ln w="2857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dirty="0"/>
            </a:p>
          </p:txBody>
        </p:sp>
      </p:grpSp>
      <p:sp>
        <p:nvSpPr>
          <p:cNvPr id="50" name="Freeform 2">
            <a:extLst>
              <a:ext uri="{FF2B5EF4-FFF2-40B4-BE49-F238E27FC236}">
                <a16:creationId xmlns:a16="http://schemas.microsoft.com/office/drawing/2014/main" id="{F25F8A45-1A58-A75A-695C-A667720778B2}"/>
              </a:ext>
            </a:extLst>
          </p:cNvPr>
          <p:cNvSpPr>
            <a:spLocks noChangeArrowheads="1"/>
          </p:cNvSpPr>
          <p:nvPr/>
        </p:nvSpPr>
        <p:spPr bwMode="auto">
          <a:xfrm>
            <a:off x="10056600" y="1269620"/>
            <a:ext cx="1440000" cy="1727331"/>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r>
              <a:rPr lang="de-DE" b="1" dirty="0">
                <a:latin typeface="+mj-lt"/>
              </a:rPr>
              <a:t>2024</a:t>
            </a:r>
          </a:p>
          <a:p>
            <a:endParaRPr lang="de-DE" sz="1200" b="1" dirty="0">
              <a:latin typeface="+mj-lt"/>
            </a:endParaRPr>
          </a:p>
          <a:p>
            <a:endParaRPr lang="de-DE" sz="1200" b="1" dirty="0">
              <a:latin typeface="+mj-lt"/>
            </a:endParaRPr>
          </a:p>
          <a:p>
            <a:endParaRPr lang="de-DE" sz="1200" b="1" dirty="0">
              <a:latin typeface="+mj-lt"/>
            </a:endParaRPr>
          </a:p>
          <a:p>
            <a:endParaRPr lang="de-DE" sz="1200" b="1" dirty="0">
              <a:latin typeface="+mj-lt"/>
            </a:endParaRPr>
          </a:p>
          <a:p>
            <a:r>
              <a:rPr lang="de-DE" sz="1200" b="1" dirty="0">
                <a:latin typeface="+mj-lt"/>
              </a:rPr>
              <a:t>11 000 CHW</a:t>
            </a:r>
          </a:p>
          <a:p>
            <a:r>
              <a:rPr lang="de-DE" sz="1200" b="1" dirty="0" err="1">
                <a:latin typeface="+mj-lt"/>
              </a:rPr>
              <a:t>volume</a:t>
            </a:r>
            <a:endParaRPr lang="de-DE" sz="1200" dirty="0">
              <a:latin typeface="+mj-lt"/>
            </a:endParaRPr>
          </a:p>
        </p:txBody>
      </p:sp>
      <p:sp>
        <p:nvSpPr>
          <p:cNvPr id="51" name="Freeform 2">
            <a:extLst>
              <a:ext uri="{FF2B5EF4-FFF2-40B4-BE49-F238E27FC236}">
                <a16:creationId xmlns:a16="http://schemas.microsoft.com/office/drawing/2014/main" id="{E2028C86-DA91-C164-578C-C7F260F372F3}"/>
              </a:ext>
            </a:extLst>
          </p:cNvPr>
          <p:cNvSpPr>
            <a:spLocks noChangeArrowheads="1"/>
          </p:cNvSpPr>
          <p:nvPr/>
        </p:nvSpPr>
        <p:spPr bwMode="auto">
          <a:xfrm>
            <a:off x="10108475" y="5167673"/>
            <a:ext cx="1286400" cy="35053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E6140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21920" bIns="60960" numCol="1" spcCol="0" rtlCol="0" fromWordArt="0" anchor="t" anchorCtr="0" forceAA="0" compatLnSpc="1">
            <a:prstTxWarp prst="textNoShape">
              <a:avLst/>
            </a:prstTxWarp>
            <a:noAutofit/>
          </a:bodyPr>
          <a:lstStyle/>
          <a:p>
            <a:r>
              <a:rPr lang="de-DE" sz="1200" b="1" dirty="0">
                <a:latin typeface="+mj-lt"/>
              </a:rPr>
              <a:t>1 250 CHW</a:t>
            </a:r>
          </a:p>
          <a:p>
            <a:r>
              <a:rPr lang="de-DE" sz="1200" b="1" dirty="0" err="1">
                <a:latin typeface="+mj-lt"/>
              </a:rPr>
              <a:t>volume</a:t>
            </a:r>
            <a:endParaRPr lang="de-DE" sz="1200" b="1" dirty="0">
              <a:latin typeface="+mj-lt"/>
            </a:endParaRPr>
          </a:p>
        </p:txBody>
      </p:sp>
      <p:sp>
        <p:nvSpPr>
          <p:cNvPr id="52" name="Rechteck 51">
            <a:extLst>
              <a:ext uri="{FF2B5EF4-FFF2-40B4-BE49-F238E27FC236}">
                <a16:creationId xmlns:a16="http://schemas.microsoft.com/office/drawing/2014/main" id="{83BC0422-99CE-1369-096C-50BBCAA08BDC}"/>
              </a:ext>
            </a:extLst>
          </p:cNvPr>
          <p:cNvSpPr/>
          <p:nvPr/>
        </p:nvSpPr>
        <p:spPr>
          <a:xfrm>
            <a:off x="10108347" y="3645023"/>
            <a:ext cx="1286400" cy="145064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44000" numCol="1" spcCol="0" rtlCol="0" fromWordArt="0" anchor="t" anchorCtr="0" forceAA="0" compatLnSpc="1">
            <a:prstTxWarp prst="textNoShape">
              <a:avLst/>
            </a:prstTxWarp>
            <a:noAutofit/>
          </a:bodyPr>
          <a:lstStyle/>
          <a:p>
            <a:pPr algn="l">
              <a:spcAft>
                <a:spcPts val="600"/>
              </a:spcAft>
            </a:pPr>
            <a:endParaRPr lang="de-CH" sz="1200" b="1" dirty="0">
              <a:solidFill>
                <a:schemeClr val="bg1"/>
              </a:solidFill>
              <a:latin typeface="+mj-lt"/>
            </a:endParaRPr>
          </a:p>
          <a:p>
            <a:pPr algn="l">
              <a:spcAft>
                <a:spcPts val="600"/>
              </a:spcAft>
            </a:pPr>
            <a:r>
              <a:rPr lang="de-CH" sz="1200" b="1" dirty="0">
                <a:solidFill>
                  <a:schemeClr val="bg1"/>
                </a:solidFill>
                <a:latin typeface="+mj-lt"/>
              </a:rPr>
              <a:t>9 750 CHW </a:t>
            </a:r>
            <a:r>
              <a:rPr lang="de-CH" sz="1200" b="1" dirty="0" err="1">
                <a:solidFill>
                  <a:schemeClr val="bg1"/>
                </a:solidFill>
                <a:latin typeface="+mj-lt"/>
              </a:rPr>
              <a:t>Vendite</a:t>
            </a:r>
            <a:r>
              <a:rPr lang="de-CH" sz="1200" b="1" dirty="0">
                <a:solidFill>
                  <a:schemeClr val="bg1"/>
                </a:solidFill>
                <a:latin typeface="+mj-lt"/>
              </a:rPr>
              <a:t> </a:t>
            </a:r>
            <a:r>
              <a:rPr lang="de-CH" sz="1200" b="1" dirty="0" err="1">
                <a:solidFill>
                  <a:schemeClr val="bg1"/>
                </a:solidFill>
                <a:latin typeface="+mj-lt"/>
              </a:rPr>
              <a:t>aggiuntive</a:t>
            </a:r>
            <a:endParaRPr lang="de-CH" sz="1200" b="1" dirty="0">
              <a:solidFill>
                <a:schemeClr val="bg1"/>
              </a:solidFill>
              <a:latin typeface="+mj-lt"/>
            </a:endParaRPr>
          </a:p>
        </p:txBody>
      </p:sp>
      <p:sp>
        <p:nvSpPr>
          <p:cNvPr id="53" name="Geschweifte Klammer links 52">
            <a:extLst>
              <a:ext uri="{FF2B5EF4-FFF2-40B4-BE49-F238E27FC236}">
                <a16:creationId xmlns:a16="http://schemas.microsoft.com/office/drawing/2014/main" id="{E0FF88E5-EED3-4EF5-1502-004A59C2F5B5}"/>
              </a:ext>
            </a:extLst>
          </p:cNvPr>
          <p:cNvSpPr/>
          <p:nvPr/>
        </p:nvSpPr>
        <p:spPr>
          <a:xfrm>
            <a:off x="9892323" y="5177038"/>
            <a:ext cx="111650" cy="350537"/>
          </a:xfrm>
          <a:prstGeom prst="leftBrace">
            <a:avLst>
              <a:gd name="adj1" fmla="val 83251"/>
              <a:gd name="adj2" fmla="val 50000"/>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dirty="0"/>
          </a:p>
        </p:txBody>
      </p:sp>
      <p:sp>
        <p:nvSpPr>
          <p:cNvPr id="54" name="Geschweifte Klammer links 53">
            <a:extLst>
              <a:ext uri="{FF2B5EF4-FFF2-40B4-BE49-F238E27FC236}">
                <a16:creationId xmlns:a16="http://schemas.microsoft.com/office/drawing/2014/main" id="{78678DAB-6811-1F82-F1FB-113ECB342725}"/>
              </a:ext>
            </a:extLst>
          </p:cNvPr>
          <p:cNvSpPr/>
          <p:nvPr/>
        </p:nvSpPr>
        <p:spPr>
          <a:xfrm>
            <a:off x="9892323" y="3645024"/>
            <a:ext cx="128640" cy="1450640"/>
          </a:xfrm>
          <a:prstGeom prst="leftBrace">
            <a:avLst>
              <a:gd name="adj1" fmla="val 83251"/>
              <a:gd name="adj2" fmla="val 50000"/>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dirty="0"/>
          </a:p>
        </p:txBody>
      </p:sp>
      <p:sp>
        <p:nvSpPr>
          <p:cNvPr id="55" name="Textfeld 54">
            <a:extLst>
              <a:ext uri="{FF2B5EF4-FFF2-40B4-BE49-F238E27FC236}">
                <a16:creationId xmlns:a16="http://schemas.microsoft.com/office/drawing/2014/main" id="{5A521158-43BA-F7FD-5A90-31479FAFF6DB}"/>
              </a:ext>
            </a:extLst>
          </p:cNvPr>
          <p:cNvSpPr txBox="1"/>
          <p:nvPr/>
        </p:nvSpPr>
        <p:spPr bwMode="auto">
          <a:xfrm>
            <a:off x="8196497" y="5238703"/>
            <a:ext cx="1839842" cy="3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de-CH" sz="1200" b="1" dirty="0">
                <a:solidFill>
                  <a:schemeClr val="accent2"/>
                </a:solidFill>
                <a:latin typeface="+mj-lt"/>
              </a:rPr>
              <a:t>2% NWB = 25 CHF</a:t>
            </a:r>
          </a:p>
        </p:txBody>
      </p:sp>
      <p:sp>
        <p:nvSpPr>
          <p:cNvPr id="56" name="Textfeld 55">
            <a:extLst>
              <a:ext uri="{FF2B5EF4-FFF2-40B4-BE49-F238E27FC236}">
                <a16:creationId xmlns:a16="http://schemas.microsoft.com/office/drawing/2014/main" id="{FDCDE53F-7537-4972-0280-5871AA06B29E}"/>
              </a:ext>
            </a:extLst>
          </p:cNvPr>
          <p:cNvSpPr txBox="1"/>
          <p:nvPr/>
        </p:nvSpPr>
        <p:spPr bwMode="auto">
          <a:xfrm>
            <a:off x="8164131" y="4230591"/>
            <a:ext cx="1839842" cy="3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de-CH" sz="1200" b="1" dirty="0">
                <a:solidFill>
                  <a:schemeClr val="accent2"/>
                </a:solidFill>
                <a:latin typeface="+mj-lt"/>
              </a:rPr>
              <a:t>1% NWB = 97.50 CHF</a:t>
            </a:r>
          </a:p>
        </p:txBody>
      </p:sp>
      <p:sp>
        <p:nvSpPr>
          <p:cNvPr id="57" name="Textfeld 56">
            <a:extLst>
              <a:ext uri="{FF2B5EF4-FFF2-40B4-BE49-F238E27FC236}">
                <a16:creationId xmlns:a16="http://schemas.microsoft.com/office/drawing/2014/main" id="{AEE8EA1C-9615-B8EC-AEE5-98C01283B8C4}"/>
              </a:ext>
            </a:extLst>
          </p:cNvPr>
          <p:cNvSpPr txBox="1"/>
          <p:nvPr/>
        </p:nvSpPr>
        <p:spPr bwMode="auto">
          <a:xfrm>
            <a:off x="6507947" y="5661248"/>
            <a:ext cx="4917552" cy="44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de-CH" sz="2800" b="1" dirty="0">
                <a:solidFill>
                  <a:schemeClr val="accent2"/>
                </a:solidFill>
                <a:latin typeface="+mj-lt"/>
              </a:rPr>
              <a:t>Kickback 2025 = 97.50 CHF</a:t>
            </a:r>
          </a:p>
        </p:txBody>
      </p:sp>
      <p:sp>
        <p:nvSpPr>
          <p:cNvPr id="58" name="Freeform 2">
            <a:extLst>
              <a:ext uri="{FF2B5EF4-FFF2-40B4-BE49-F238E27FC236}">
                <a16:creationId xmlns:a16="http://schemas.microsoft.com/office/drawing/2014/main" id="{30284A6A-973B-D794-228D-637443407E1C}"/>
              </a:ext>
            </a:extLst>
          </p:cNvPr>
          <p:cNvSpPr>
            <a:spLocks noChangeArrowheads="1"/>
          </p:cNvSpPr>
          <p:nvPr/>
        </p:nvSpPr>
        <p:spPr bwMode="auto">
          <a:xfrm>
            <a:off x="8400256" y="1628800"/>
            <a:ext cx="1097732" cy="1094809"/>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21920" bIns="60960" numCol="1" spcCol="0" rtlCol="0" fromWordArt="0" anchor="t" anchorCtr="0" forceAA="0" compatLnSpc="1">
            <a:prstTxWarp prst="textNoShape">
              <a:avLst/>
            </a:prstTxWarp>
            <a:noAutofit/>
          </a:bodyPr>
          <a:lstStyle/>
          <a:p>
            <a:endParaRPr lang="de-DE" sz="200" b="1" dirty="0">
              <a:solidFill>
                <a:schemeClr val="accent2"/>
              </a:solidFill>
              <a:latin typeface="+mj-lt"/>
            </a:endParaRPr>
          </a:p>
          <a:p>
            <a:endParaRPr lang="de-DE" sz="200" b="1" dirty="0">
              <a:solidFill>
                <a:schemeClr val="accent2"/>
              </a:solidFill>
              <a:latin typeface="+mj-lt"/>
            </a:endParaRPr>
          </a:p>
          <a:p>
            <a:r>
              <a:rPr lang="de-DE" b="1" dirty="0">
                <a:solidFill>
                  <a:schemeClr val="accent2"/>
                </a:solidFill>
                <a:latin typeface="+mj-lt"/>
              </a:rPr>
              <a:t>2023</a:t>
            </a:r>
            <a:endParaRPr lang="de-DE" sz="1200" dirty="0">
              <a:solidFill>
                <a:schemeClr val="accent2"/>
              </a:solidFill>
              <a:latin typeface="+mj-lt"/>
            </a:endParaRPr>
          </a:p>
        </p:txBody>
      </p:sp>
      <p:cxnSp>
        <p:nvCxnSpPr>
          <p:cNvPr id="13" name="Gerader Verbinder 12">
            <a:extLst>
              <a:ext uri="{FF2B5EF4-FFF2-40B4-BE49-F238E27FC236}">
                <a16:creationId xmlns:a16="http://schemas.microsoft.com/office/drawing/2014/main" id="{01482693-B75C-1E23-D89D-DDBD801CE9AA}"/>
              </a:ext>
            </a:extLst>
          </p:cNvPr>
          <p:cNvCxnSpPr>
            <a:cxnSpLocks/>
          </p:cNvCxnSpPr>
          <p:nvPr/>
        </p:nvCxnSpPr>
        <p:spPr>
          <a:xfrm flipV="1">
            <a:off x="9892323" y="1791183"/>
            <a:ext cx="1748815" cy="441846"/>
          </a:xfrm>
          <a:prstGeom prst="line">
            <a:avLst/>
          </a:prstGeom>
          <a:ln w="190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Gerader Verbinder 17">
            <a:extLst>
              <a:ext uri="{FF2B5EF4-FFF2-40B4-BE49-F238E27FC236}">
                <a16:creationId xmlns:a16="http://schemas.microsoft.com/office/drawing/2014/main" id="{CF318B40-DCE5-2AD9-93E9-9154B0A472B6}"/>
              </a:ext>
            </a:extLst>
          </p:cNvPr>
          <p:cNvCxnSpPr>
            <a:cxnSpLocks/>
          </p:cNvCxnSpPr>
          <p:nvPr/>
        </p:nvCxnSpPr>
        <p:spPr>
          <a:xfrm flipV="1">
            <a:off x="9891801" y="1835026"/>
            <a:ext cx="1748815" cy="441846"/>
          </a:xfrm>
          <a:prstGeom prst="line">
            <a:avLst/>
          </a:prstGeom>
          <a:ln w="19050"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Gerader Verbinder 19">
            <a:extLst>
              <a:ext uri="{FF2B5EF4-FFF2-40B4-BE49-F238E27FC236}">
                <a16:creationId xmlns:a16="http://schemas.microsoft.com/office/drawing/2014/main" id="{E10FB48A-DFA8-B4A7-110E-379F8C4E1360}"/>
              </a:ext>
            </a:extLst>
          </p:cNvPr>
          <p:cNvCxnSpPr>
            <a:cxnSpLocks/>
          </p:cNvCxnSpPr>
          <p:nvPr/>
        </p:nvCxnSpPr>
        <p:spPr>
          <a:xfrm flipV="1">
            <a:off x="9888041" y="1810916"/>
            <a:ext cx="1748815" cy="441846"/>
          </a:xfrm>
          <a:prstGeom prst="line">
            <a:avLst/>
          </a:prstGeom>
          <a:ln w="31750" cmpd="sng">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262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a:extLst>
              <a:ext uri="{FF2B5EF4-FFF2-40B4-BE49-F238E27FC236}">
                <a16:creationId xmlns:a16="http://schemas.microsoft.com/office/drawing/2014/main" id="{CE38C859-C963-47B4-AA0D-4CC41C84A1E5}"/>
              </a:ext>
            </a:extLst>
          </p:cNvPr>
          <p:cNvSpPr txBox="1"/>
          <p:nvPr/>
        </p:nvSpPr>
        <p:spPr bwMode="auto">
          <a:xfrm>
            <a:off x="8472264" y="1340768"/>
            <a:ext cx="3222410" cy="4648260"/>
          </a:xfrm>
          <a:prstGeom prst="rect">
            <a:avLst/>
          </a:prstGeom>
          <a:solidFill>
            <a:srgbClr val="28828B"/>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br>
              <a:rPr lang="it-CH" sz="1000" dirty="0">
                <a:solidFill>
                  <a:schemeClr val="tx2"/>
                </a:solidFill>
                <a:latin typeface="+mj-lt"/>
              </a:rPr>
            </a:br>
            <a:endParaRPr lang="it-CH" sz="1600" dirty="0">
              <a:solidFill>
                <a:schemeClr val="tx2"/>
              </a:solidFill>
              <a:latin typeface="+mj-lt"/>
            </a:endParaRPr>
          </a:p>
        </p:txBody>
      </p:sp>
      <p:sp>
        <p:nvSpPr>
          <p:cNvPr id="3" name="Rechteck 2"/>
          <p:cNvSpPr/>
          <p:nvPr/>
        </p:nvSpPr>
        <p:spPr>
          <a:xfrm>
            <a:off x="8716281" y="1659081"/>
            <a:ext cx="2780319" cy="3733458"/>
          </a:xfrm>
          <a:prstGeom prst="rect">
            <a:avLst/>
          </a:prstGeom>
        </p:spPr>
        <p:txBody>
          <a:bodyPr wrap="square">
            <a:spAutoFit/>
          </a:bodyPr>
          <a:lstStyle/>
          <a:p>
            <a:r>
              <a:rPr lang="it-CH" sz="2133" b="1" baseline="30000" dirty="0">
                <a:solidFill>
                  <a:schemeClr val="bg1"/>
                </a:solidFill>
                <a:latin typeface="HelveticaNeueLT Com 55 Roman" panose="020B0604020202020204" pitchFamily="34" charset="0"/>
              </a:rPr>
              <a:t>Altre prestazioni:</a:t>
            </a:r>
            <a:br>
              <a:rPr lang="it-CH" sz="2133" b="1" baseline="30000" dirty="0">
                <a:solidFill>
                  <a:schemeClr val="bg1"/>
                </a:solidFill>
                <a:latin typeface="HelveticaNeueLT Com 55 Roman" panose="020B0604020202020204" pitchFamily="34" charset="0"/>
              </a:rPr>
            </a:br>
            <a:endParaRPr lang="it-CH" sz="2133" b="1" baseline="30000" dirty="0">
              <a:solidFill>
                <a:schemeClr val="bg1"/>
              </a:solidFill>
              <a:latin typeface="HelveticaNeueLT Com 55 Roman" panose="020B0604020202020204" pitchFamily="34" charset="0"/>
            </a:endParaRPr>
          </a:p>
          <a:p>
            <a:pPr marL="228594" indent="-228594">
              <a:spcAft>
                <a:spcPts val="50"/>
              </a:spcAft>
              <a:buFont typeface="Arial" panose="020B0604020202020204" pitchFamily="34" charset="0"/>
              <a:buChar char="•"/>
            </a:pPr>
            <a:r>
              <a:rPr lang="it-CH" sz="1200" b="0" i="0" dirty="0">
                <a:solidFill>
                  <a:schemeClr val="bg1"/>
                </a:solidFill>
                <a:effectLst/>
                <a:latin typeface="Helvetica Neue"/>
              </a:rPr>
              <a:t>Contribuiamo ai vostri costi pubblicitari con 500 CHW all’anno!</a:t>
            </a:r>
            <a:br>
              <a:rPr lang="it-CH" sz="1200" b="0" i="0" dirty="0">
                <a:solidFill>
                  <a:schemeClr val="bg1"/>
                </a:solidFill>
                <a:effectLst/>
                <a:latin typeface="Helvetica Neue"/>
              </a:rPr>
            </a:br>
            <a:endParaRPr lang="it-CH" sz="1200" b="0" i="0" dirty="0">
              <a:solidFill>
                <a:schemeClr val="bg1"/>
              </a:solidFill>
              <a:effectLst/>
              <a:latin typeface="Helvetica Neue"/>
            </a:endParaRPr>
          </a:p>
          <a:p>
            <a:pPr marL="228594" indent="-228594">
              <a:spcAft>
                <a:spcPts val="50"/>
              </a:spcAft>
              <a:buFont typeface="Arial" panose="020B0604020202020204" pitchFamily="34" charset="0"/>
              <a:buChar char="•"/>
            </a:pPr>
            <a:r>
              <a:rPr lang="it-CH" sz="1200" dirty="0">
                <a:solidFill>
                  <a:schemeClr val="bg1"/>
                </a:solidFill>
                <a:latin typeface="Helvetica Neue"/>
              </a:rPr>
              <a:t>Rivista per le PMI</a:t>
            </a:r>
            <a:r>
              <a:rPr lang="it-CH" sz="1200" b="0" i="0" dirty="0">
                <a:solidFill>
                  <a:schemeClr val="bg1"/>
                </a:solidFill>
                <a:effectLst/>
                <a:latin typeface="Helvetica Neue"/>
              </a:rPr>
              <a:t> </a:t>
            </a:r>
            <a:r>
              <a:rPr lang="it-CH" sz="1200" b="0" i="0" dirty="0" err="1">
                <a:solidFill>
                  <a:schemeClr val="bg1"/>
                </a:solidFill>
                <a:effectLst/>
                <a:latin typeface="Helvetica Neue"/>
              </a:rPr>
              <a:t>WIRinfo</a:t>
            </a:r>
            <a:br>
              <a:rPr lang="it-CH" sz="1200" b="0" i="0" dirty="0">
                <a:solidFill>
                  <a:schemeClr val="bg1"/>
                </a:solidFill>
                <a:effectLst/>
                <a:latin typeface="Helvetica Neue"/>
              </a:rPr>
            </a:br>
            <a:endParaRPr lang="it-CH" sz="1200" b="0" i="0" dirty="0">
              <a:solidFill>
                <a:schemeClr val="bg1"/>
              </a:solidFill>
              <a:effectLst/>
              <a:latin typeface="Helvetica Neue"/>
            </a:endParaRPr>
          </a:p>
          <a:p>
            <a:pPr marL="228594" indent="-228594">
              <a:spcAft>
                <a:spcPts val="50"/>
              </a:spcAft>
              <a:buFont typeface="Arial" panose="020B0604020202020204" pitchFamily="34" charset="0"/>
              <a:buChar char="•"/>
            </a:pPr>
            <a:r>
              <a:rPr lang="it-CH" sz="1200" b="0" i="0" dirty="0" err="1">
                <a:solidFill>
                  <a:schemeClr val="bg1"/>
                </a:solidFill>
                <a:effectLst/>
                <a:latin typeface="Helvetica Neue"/>
              </a:rPr>
              <a:t>WIRcard</a:t>
            </a:r>
            <a:r>
              <a:rPr lang="it-CH" sz="1200" b="0" i="0" dirty="0">
                <a:solidFill>
                  <a:schemeClr val="bg1"/>
                </a:solidFill>
                <a:effectLst/>
                <a:latin typeface="Helvetica Neue"/>
              </a:rPr>
              <a:t> plus e </a:t>
            </a:r>
            <a:r>
              <a:rPr lang="it-CH" sz="1200" b="0" i="0" dirty="0" err="1">
                <a:solidFill>
                  <a:schemeClr val="bg1"/>
                </a:solidFill>
                <a:effectLst/>
                <a:latin typeface="Helvetica Neue"/>
              </a:rPr>
              <a:t>WIRpay</a:t>
            </a:r>
            <a:r>
              <a:rPr lang="it-CH" sz="1200" b="0" i="0" dirty="0">
                <a:solidFill>
                  <a:schemeClr val="bg1"/>
                </a:solidFill>
                <a:effectLst/>
                <a:latin typeface="Helvetica Neue"/>
              </a:rPr>
              <a:t> – possibilità di pagamento mobili </a:t>
            </a:r>
            <a:br>
              <a:rPr lang="it-CH" sz="1200" b="0" i="0" dirty="0">
                <a:solidFill>
                  <a:schemeClr val="bg1"/>
                </a:solidFill>
                <a:effectLst/>
                <a:latin typeface="Helvetica Neue"/>
              </a:rPr>
            </a:br>
            <a:r>
              <a:rPr lang="it-CH" sz="1200" b="0" i="0" dirty="0">
                <a:solidFill>
                  <a:schemeClr val="bg1"/>
                </a:solidFill>
                <a:effectLst/>
                <a:latin typeface="Helvetica Neue"/>
              </a:rPr>
              <a:t>dentro e fuori il sistema WIR</a:t>
            </a:r>
            <a:br>
              <a:rPr lang="it-CH" sz="1200" b="0" i="0" dirty="0">
                <a:solidFill>
                  <a:schemeClr val="bg1"/>
                </a:solidFill>
                <a:effectLst/>
                <a:latin typeface="Helvetica Neue"/>
              </a:rPr>
            </a:br>
            <a:endParaRPr lang="it-CH" sz="1200" b="0" i="0" dirty="0">
              <a:solidFill>
                <a:schemeClr val="bg1"/>
              </a:solidFill>
              <a:effectLst/>
              <a:latin typeface="Helvetica Neue"/>
            </a:endParaRPr>
          </a:p>
          <a:p>
            <a:pPr marL="228594" indent="-228594">
              <a:spcAft>
                <a:spcPts val="50"/>
              </a:spcAft>
              <a:buFont typeface="Arial" panose="020B0604020202020204" pitchFamily="34" charset="0"/>
              <a:buChar char="•"/>
            </a:pPr>
            <a:r>
              <a:rPr lang="it-CH" sz="1200" b="0" i="0" dirty="0">
                <a:solidFill>
                  <a:schemeClr val="bg1"/>
                </a:solidFill>
                <a:effectLst/>
                <a:latin typeface="Helvetica Neue"/>
              </a:rPr>
              <a:t>Conti privati gratuiti per i vostri collaboratori</a:t>
            </a:r>
            <a:br>
              <a:rPr lang="it-CH" sz="1200" b="0" i="0" dirty="0">
                <a:solidFill>
                  <a:schemeClr val="bg1"/>
                </a:solidFill>
                <a:effectLst/>
                <a:latin typeface="Helvetica Neue"/>
              </a:rPr>
            </a:br>
            <a:endParaRPr lang="it-CH" sz="1200" b="0" i="0" dirty="0">
              <a:solidFill>
                <a:schemeClr val="bg1"/>
              </a:solidFill>
              <a:effectLst/>
              <a:latin typeface="Helvetica Neue"/>
            </a:endParaRPr>
          </a:p>
          <a:p>
            <a:pPr marL="228594" indent="-228594">
              <a:spcAft>
                <a:spcPts val="50"/>
              </a:spcAft>
              <a:buFont typeface="Arial" panose="020B0604020202020204" pitchFamily="34" charset="0"/>
              <a:buChar char="•"/>
            </a:pPr>
            <a:r>
              <a:rPr lang="it-CH" sz="1200" b="0" i="0" dirty="0">
                <a:solidFill>
                  <a:schemeClr val="bg1"/>
                </a:solidFill>
                <a:effectLst/>
                <a:latin typeface="Helvetica Neue"/>
              </a:rPr>
              <a:t>E-Banking – sempre e ovunque</a:t>
            </a:r>
          </a:p>
          <a:p>
            <a:pPr>
              <a:spcAft>
                <a:spcPts val="50"/>
              </a:spcAft>
            </a:pPr>
            <a:br>
              <a:rPr lang="it-CH" sz="1200" dirty="0">
                <a:solidFill>
                  <a:schemeClr val="bg1"/>
                </a:solidFill>
              </a:rPr>
            </a:br>
            <a:br>
              <a:rPr lang="it-CH" sz="1200" dirty="0">
                <a:solidFill>
                  <a:schemeClr val="bg1"/>
                </a:solidFill>
              </a:rPr>
            </a:br>
            <a:br>
              <a:rPr lang="it-CH" sz="1200" dirty="0">
                <a:solidFill>
                  <a:schemeClr val="bg1"/>
                </a:solidFill>
              </a:rPr>
            </a:br>
            <a:endParaRPr lang="it-CH" sz="1200" dirty="0">
              <a:solidFill>
                <a:schemeClr val="bg1"/>
              </a:solidFill>
              <a:latin typeface="HelveticaNeueLT Com 55 Roman" panose="020B0604020202020204" pitchFamily="34" charset="0"/>
            </a:endParaRPr>
          </a:p>
        </p:txBody>
      </p:sp>
      <p:sp>
        <p:nvSpPr>
          <p:cNvPr id="26" name="Textfeld 25">
            <a:extLst>
              <a:ext uri="{FF2B5EF4-FFF2-40B4-BE49-F238E27FC236}">
                <a16:creationId xmlns:a16="http://schemas.microsoft.com/office/drawing/2014/main" id="{859609EE-5F82-41D5-B2C7-49F700E5DE5D}"/>
              </a:ext>
            </a:extLst>
          </p:cNvPr>
          <p:cNvSpPr txBox="1"/>
          <p:nvPr/>
        </p:nvSpPr>
        <p:spPr bwMode="auto">
          <a:xfrm>
            <a:off x="551384" y="134076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r>
              <a:rPr lang="it-CH" sz="2000" b="1" i="0" dirty="0">
                <a:solidFill>
                  <a:srgbClr val="28828B"/>
                </a:solidFill>
                <a:effectLst/>
                <a:latin typeface="Helvetica Neue"/>
              </a:rPr>
              <a:t>Conto WIR </a:t>
            </a:r>
          </a:p>
          <a:p>
            <a:pPr algn="ctr">
              <a:spcAft>
                <a:spcPts val="800"/>
              </a:spcAft>
            </a:pPr>
            <a:r>
              <a:rPr lang="it-CH" sz="1600" b="0" i="0" dirty="0">
                <a:solidFill>
                  <a:srgbClr val="28828B"/>
                </a:solidFill>
                <a:effectLst/>
                <a:latin typeface="Helvetica Neue"/>
              </a:rPr>
              <a:t>La chiave per realizzare </a:t>
            </a:r>
            <a:br>
              <a:rPr lang="it-CH" sz="1600" b="0" i="0" dirty="0">
                <a:solidFill>
                  <a:srgbClr val="28828B"/>
                </a:solidFill>
                <a:effectLst/>
                <a:latin typeface="Helvetica Neue"/>
              </a:rPr>
            </a:br>
            <a:r>
              <a:rPr lang="it-CH" sz="1600" b="0" i="0" dirty="0">
                <a:solidFill>
                  <a:srgbClr val="28828B"/>
                </a:solidFill>
                <a:effectLst/>
                <a:latin typeface="Helvetica Neue"/>
              </a:rPr>
              <a:t>più fatturato e utile</a:t>
            </a:r>
            <a:br>
              <a:rPr lang="it-CH" sz="1600" dirty="0"/>
            </a:br>
            <a:endParaRPr lang="it-CH" sz="1600" dirty="0">
              <a:solidFill>
                <a:schemeClr val="tx2"/>
              </a:solidFill>
              <a:latin typeface="+mj-lt"/>
            </a:endParaRPr>
          </a:p>
        </p:txBody>
      </p:sp>
      <p:sp>
        <p:nvSpPr>
          <p:cNvPr id="27" name="Textfeld 26">
            <a:extLst>
              <a:ext uri="{FF2B5EF4-FFF2-40B4-BE49-F238E27FC236}">
                <a16:creationId xmlns:a16="http://schemas.microsoft.com/office/drawing/2014/main" id="{C88785E7-A50A-410E-BAD1-A34F237D6BFC}"/>
              </a:ext>
            </a:extLst>
          </p:cNvPr>
          <p:cNvSpPr txBox="1"/>
          <p:nvPr/>
        </p:nvSpPr>
        <p:spPr bwMode="auto">
          <a:xfrm>
            <a:off x="4280847" y="134076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0"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r>
              <a:rPr lang="it-CH" sz="2000" b="1" i="0" dirty="0">
                <a:solidFill>
                  <a:srgbClr val="28828B"/>
                </a:solidFill>
                <a:effectLst/>
                <a:latin typeface="Helvetica Neue"/>
              </a:rPr>
              <a:t>Conto CHF</a:t>
            </a:r>
            <a:r>
              <a:rPr lang="it-CH" sz="2000" b="0" i="0" dirty="0">
                <a:solidFill>
                  <a:srgbClr val="28828B"/>
                </a:solidFill>
                <a:effectLst/>
                <a:latin typeface="Helvetica Neue"/>
              </a:rPr>
              <a:t> </a:t>
            </a:r>
          </a:p>
          <a:p>
            <a:pPr algn="ctr">
              <a:spcAft>
                <a:spcPts val="800"/>
              </a:spcAft>
            </a:pPr>
            <a:r>
              <a:rPr lang="it-CH" sz="1600" dirty="0">
                <a:solidFill>
                  <a:srgbClr val="28828B"/>
                </a:solidFill>
                <a:latin typeface="Helvetica Neue"/>
              </a:rPr>
              <a:t>T</a:t>
            </a:r>
            <a:r>
              <a:rPr lang="it-CH" sz="1600" b="0" i="0" dirty="0">
                <a:solidFill>
                  <a:srgbClr val="28828B"/>
                </a:solidFill>
                <a:effectLst/>
                <a:latin typeface="Helvetica Neue"/>
              </a:rPr>
              <a:t>ransazioni all’interno e </a:t>
            </a:r>
            <a:br>
              <a:rPr lang="it-CH" sz="1600" b="0" i="0" dirty="0">
                <a:solidFill>
                  <a:srgbClr val="28828B"/>
                </a:solidFill>
                <a:effectLst/>
                <a:latin typeface="Helvetica Neue"/>
              </a:rPr>
            </a:br>
            <a:r>
              <a:rPr lang="it-CH" sz="1600" b="0" i="0" dirty="0">
                <a:solidFill>
                  <a:srgbClr val="28828B"/>
                </a:solidFill>
                <a:effectLst/>
                <a:latin typeface="Helvetica Neue"/>
              </a:rPr>
              <a:t>all’esterno della rete WIR</a:t>
            </a:r>
            <a:endParaRPr lang="it-CH" sz="1600" dirty="0">
              <a:solidFill>
                <a:srgbClr val="28828B"/>
              </a:solidFill>
              <a:latin typeface="+mj-lt"/>
            </a:endParaRPr>
          </a:p>
        </p:txBody>
      </p:sp>
      <p:sp>
        <p:nvSpPr>
          <p:cNvPr id="28" name="Textfeld 27">
            <a:extLst>
              <a:ext uri="{FF2B5EF4-FFF2-40B4-BE49-F238E27FC236}">
                <a16:creationId xmlns:a16="http://schemas.microsoft.com/office/drawing/2014/main" id="{103967E3-F21A-48B7-B9B2-C267D00888A4}"/>
              </a:ext>
            </a:extLst>
          </p:cNvPr>
          <p:cNvSpPr txBox="1"/>
          <p:nvPr/>
        </p:nvSpPr>
        <p:spPr bwMode="auto">
          <a:xfrm>
            <a:off x="551384" y="386104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r>
              <a:rPr lang="it-CH" sz="2000" b="1" i="0" dirty="0">
                <a:solidFill>
                  <a:srgbClr val="28828B"/>
                </a:solidFill>
                <a:effectLst/>
                <a:latin typeface="Helvetica Neue"/>
              </a:rPr>
              <a:t>Credito immediato  </a:t>
            </a:r>
          </a:p>
          <a:p>
            <a:pPr algn="ctr">
              <a:spcAft>
                <a:spcPts val="800"/>
              </a:spcAft>
            </a:pPr>
            <a:r>
              <a:rPr lang="it-CH" sz="1600" b="0" i="0" dirty="0">
                <a:solidFill>
                  <a:srgbClr val="28828B"/>
                </a:solidFill>
                <a:effectLst/>
                <a:latin typeface="Helvetica Neue"/>
              </a:rPr>
              <a:t>Accedere al sistema WIR </a:t>
            </a:r>
            <a:br>
              <a:rPr lang="it-CH" sz="1600" b="0" i="0" dirty="0">
                <a:solidFill>
                  <a:srgbClr val="28828B"/>
                </a:solidFill>
                <a:effectLst/>
                <a:latin typeface="Helvetica Neue"/>
              </a:rPr>
            </a:br>
            <a:r>
              <a:rPr lang="it-CH" sz="1600" b="0" i="0" dirty="0">
                <a:solidFill>
                  <a:srgbClr val="28828B"/>
                </a:solidFill>
                <a:effectLst/>
                <a:latin typeface="Helvetica Neue"/>
              </a:rPr>
              <a:t>con 10 000 CHW</a:t>
            </a:r>
            <a:br>
              <a:rPr lang="it-CH" sz="1600" dirty="0">
                <a:solidFill>
                  <a:srgbClr val="28828B"/>
                </a:solidFill>
              </a:rPr>
            </a:br>
            <a:endParaRPr lang="it-CH" sz="1600" dirty="0">
              <a:solidFill>
                <a:srgbClr val="28828B"/>
              </a:solidFill>
              <a:latin typeface="+mj-lt"/>
            </a:endParaRPr>
          </a:p>
        </p:txBody>
      </p:sp>
      <p:sp>
        <p:nvSpPr>
          <p:cNvPr id="33" name="Textfeld 32">
            <a:extLst>
              <a:ext uri="{FF2B5EF4-FFF2-40B4-BE49-F238E27FC236}">
                <a16:creationId xmlns:a16="http://schemas.microsoft.com/office/drawing/2014/main" id="{33BCBE3F-DF5E-442A-82A9-B16B2579857C}"/>
              </a:ext>
            </a:extLst>
          </p:cNvPr>
          <p:cNvSpPr txBox="1"/>
          <p:nvPr/>
        </p:nvSpPr>
        <p:spPr bwMode="auto">
          <a:xfrm>
            <a:off x="4280847" y="386104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r>
              <a:rPr lang="it-CH" sz="2000" b="1" i="0" dirty="0" err="1">
                <a:solidFill>
                  <a:srgbClr val="28828B"/>
                </a:solidFill>
                <a:effectLst/>
                <a:latin typeface="Helvetica Neue"/>
              </a:rPr>
              <a:t>WIRmarket</a:t>
            </a:r>
            <a:r>
              <a:rPr lang="it-CH" sz="2000" b="1" i="0" dirty="0">
                <a:solidFill>
                  <a:srgbClr val="28828B"/>
                </a:solidFill>
                <a:effectLst/>
                <a:latin typeface="Helvetica Neue"/>
              </a:rPr>
              <a:t> </a:t>
            </a:r>
          </a:p>
          <a:p>
            <a:pPr algn="ctr">
              <a:spcAft>
                <a:spcPts val="800"/>
              </a:spcAft>
            </a:pPr>
            <a:r>
              <a:rPr lang="it-CH" sz="1600" dirty="0">
                <a:solidFill>
                  <a:srgbClr val="28828B"/>
                </a:solidFill>
                <a:latin typeface="Helvetica Neue"/>
              </a:rPr>
              <a:t>I</a:t>
            </a:r>
            <a:r>
              <a:rPr lang="it-CH" sz="1600" b="0" i="0" dirty="0">
                <a:solidFill>
                  <a:srgbClr val="28828B"/>
                </a:solidFill>
                <a:effectLst/>
                <a:latin typeface="Helvetica Neue"/>
              </a:rPr>
              <a:t>l centro focale digitale </a:t>
            </a:r>
            <a:br>
              <a:rPr lang="it-CH" sz="1600" b="0" i="0" dirty="0">
                <a:solidFill>
                  <a:srgbClr val="28828B"/>
                </a:solidFill>
                <a:effectLst/>
                <a:latin typeface="Helvetica Neue"/>
              </a:rPr>
            </a:br>
            <a:r>
              <a:rPr lang="it-CH" sz="1600" b="0" i="0" dirty="0">
                <a:solidFill>
                  <a:srgbClr val="28828B"/>
                </a:solidFill>
                <a:effectLst/>
                <a:latin typeface="Helvetica Neue"/>
              </a:rPr>
              <a:t>per WIR</a:t>
            </a:r>
            <a:br>
              <a:rPr lang="it-CH" sz="1600" dirty="0">
                <a:solidFill>
                  <a:srgbClr val="28828B"/>
                </a:solidFill>
              </a:rPr>
            </a:br>
            <a:endParaRPr lang="it-CH" sz="1600" dirty="0">
              <a:solidFill>
                <a:srgbClr val="28828B"/>
              </a:solidFill>
              <a:latin typeface="+mj-lt"/>
            </a:endParaRPr>
          </a:p>
        </p:txBody>
      </p:sp>
      <p:grpSp>
        <p:nvGrpSpPr>
          <p:cNvPr id="34" name="Gruppieren 33">
            <a:extLst>
              <a:ext uri="{FF2B5EF4-FFF2-40B4-BE49-F238E27FC236}">
                <a16:creationId xmlns:a16="http://schemas.microsoft.com/office/drawing/2014/main" id="{66992CA4-509A-4D77-8FC3-29A563E36CDF}"/>
              </a:ext>
            </a:extLst>
          </p:cNvPr>
          <p:cNvGrpSpPr/>
          <p:nvPr/>
        </p:nvGrpSpPr>
        <p:grpSpPr>
          <a:xfrm>
            <a:off x="10057322" y="390184"/>
            <a:ext cx="1548009" cy="1307654"/>
            <a:chOff x="8407003" y="367547"/>
            <a:chExt cx="1953176" cy="1649912"/>
          </a:xfrm>
        </p:grpSpPr>
        <p:sp>
          <p:nvSpPr>
            <p:cNvPr id="35" name="Ellipse 34">
              <a:extLst>
                <a:ext uri="{FF2B5EF4-FFF2-40B4-BE49-F238E27FC236}">
                  <a16:creationId xmlns:a16="http://schemas.microsoft.com/office/drawing/2014/main" id="{6C68D052-D7A2-473D-ABEF-F865A323A476}"/>
                </a:ext>
              </a:extLst>
            </p:cNvPr>
            <p:cNvSpPr/>
            <p:nvPr/>
          </p:nvSpPr>
          <p:spPr>
            <a:xfrm>
              <a:off x="8544249" y="476672"/>
              <a:ext cx="1512191" cy="1540787"/>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36" name="Rechteck 35">
              <a:extLst>
                <a:ext uri="{FF2B5EF4-FFF2-40B4-BE49-F238E27FC236}">
                  <a16:creationId xmlns:a16="http://schemas.microsoft.com/office/drawing/2014/main" id="{41566F74-200C-4AC5-8888-C0651B67098B}"/>
                </a:ext>
              </a:extLst>
            </p:cNvPr>
            <p:cNvSpPr/>
            <p:nvPr/>
          </p:nvSpPr>
          <p:spPr>
            <a:xfrm rot="596440">
              <a:off x="8407003" y="367547"/>
              <a:ext cx="1953176" cy="6856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spcAft>
                  <a:spcPts val="600"/>
                </a:spcAft>
              </a:pPr>
              <a:r>
                <a:rPr lang="it-CH" sz="1200" b="1" dirty="0">
                  <a:solidFill>
                    <a:schemeClr val="bg1"/>
                  </a:solidFill>
                  <a:latin typeface="+mj-lt"/>
                </a:rPr>
                <a:t> </a:t>
              </a:r>
              <a:br>
                <a:rPr lang="it-CH" sz="1200" b="1" dirty="0">
                  <a:solidFill>
                    <a:schemeClr val="bg1"/>
                  </a:solidFill>
                  <a:latin typeface="+mj-lt"/>
                </a:rPr>
              </a:br>
              <a:r>
                <a:rPr lang="it-CH" sz="1200" b="1" dirty="0">
                  <a:solidFill>
                    <a:schemeClr val="bg1"/>
                  </a:solidFill>
                  <a:latin typeface="+mj-lt"/>
                </a:rPr>
                <a:t>Prezzo del</a:t>
              </a:r>
              <a:br>
                <a:rPr lang="it-CH" sz="1200" b="1" dirty="0">
                  <a:solidFill>
                    <a:schemeClr val="bg1"/>
                  </a:solidFill>
                  <a:latin typeface="+mj-lt"/>
                </a:rPr>
              </a:br>
              <a:r>
                <a:rPr lang="it-CH" sz="1200" b="1" dirty="0">
                  <a:solidFill>
                    <a:schemeClr val="bg1"/>
                  </a:solidFill>
                  <a:latin typeface="+mj-lt"/>
                </a:rPr>
                <a:t>pacchetto </a:t>
              </a:r>
              <a:br>
                <a:rPr lang="it-CH" sz="1200" b="1" dirty="0">
                  <a:solidFill>
                    <a:schemeClr val="bg1"/>
                  </a:solidFill>
                  <a:latin typeface="+mj-lt"/>
                </a:rPr>
              </a:br>
              <a:r>
                <a:rPr lang="it-CH" sz="1200" b="1" dirty="0">
                  <a:solidFill>
                    <a:schemeClr val="bg1"/>
                  </a:solidFill>
                  <a:latin typeface="+mj-lt"/>
                </a:rPr>
                <a:t>150 CHF</a:t>
              </a:r>
              <a:br>
                <a:rPr lang="it-CH" sz="1200" b="1" dirty="0">
                  <a:solidFill>
                    <a:schemeClr val="bg1"/>
                  </a:solidFill>
                  <a:latin typeface="+mj-lt"/>
                </a:rPr>
              </a:br>
              <a:r>
                <a:rPr lang="it-CH" sz="1200" b="1" dirty="0">
                  <a:solidFill>
                    <a:schemeClr val="bg1"/>
                  </a:solidFill>
                  <a:latin typeface="+mj-lt"/>
                </a:rPr>
                <a:t>all’anno</a:t>
              </a:r>
            </a:p>
            <a:p>
              <a:pPr algn="ctr">
                <a:spcAft>
                  <a:spcPts val="600"/>
                </a:spcAft>
              </a:pPr>
              <a:endParaRPr lang="it-CH" sz="1200" b="1" dirty="0">
                <a:solidFill>
                  <a:schemeClr val="bg1"/>
                </a:solidFill>
                <a:latin typeface="+mj-lt"/>
              </a:endParaRPr>
            </a:p>
          </p:txBody>
        </p:sp>
      </p:grpSp>
      <p:sp>
        <p:nvSpPr>
          <p:cNvPr id="37" name="Textfeld 36">
            <a:extLst>
              <a:ext uri="{FF2B5EF4-FFF2-40B4-BE49-F238E27FC236}">
                <a16:creationId xmlns:a16="http://schemas.microsoft.com/office/drawing/2014/main" id="{809708E7-806A-4140-A4E9-34604DDB8E80}"/>
              </a:ext>
            </a:extLst>
          </p:cNvPr>
          <p:cNvSpPr txBox="1"/>
          <p:nvPr/>
        </p:nvSpPr>
        <p:spPr bwMode="auto">
          <a:xfrm>
            <a:off x="8760296" y="6021288"/>
            <a:ext cx="2934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CH" sz="1000" dirty="0">
                <a:solidFill>
                  <a:srgbClr val="28828B"/>
                </a:solidFill>
              </a:rPr>
              <a:t>Contributo alla rete </a:t>
            </a:r>
            <a:r>
              <a:rPr lang="it-CH" sz="1000" dirty="0" err="1">
                <a:solidFill>
                  <a:srgbClr val="28828B"/>
                </a:solidFill>
              </a:rPr>
              <a:t>auf</a:t>
            </a:r>
            <a:r>
              <a:rPr lang="it-CH" sz="1000" dirty="0">
                <a:solidFill>
                  <a:srgbClr val="28828B"/>
                </a:solidFill>
              </a:rPr>
              <a:t> </a:t>
            </a:r>
            <a:r>
              <a:rPr lang="it-CH" sz="1000" dirty="0" err="1">
                <a:solidFill>
                  <a:srgbClr val="28828B"/>
                </a:solidFill>
              </a:rPr>
              <a:t>dem</a:t>
            </a:r>
            <a:r>
              <a:rPr lang="it-CH" sz="1000" dirty="0">
                <a:solidFill>
                  <a:srgbClr val="28828B"/>
                </a:solidFill>
              </a:rPr>
              <a:t> WIR-</a:t>
            </a:r>
            <a:r>
              <a:rPr lang="it-CH" sz="1000" dirty="0" err="1">
                <a:solidFill>
                  <a:srgbClr val="28828B"/>
                </a:solidFill>
              </a:rPr>
              <a:t>Umsatz</a:t>
            </a:r>
            <a:r>
              <a:rPr lang="it-CH" sz="1000" dirty="0">
                <a:solidFill>
                  <a:srgbClr val="28828B"/>
                </a:solidFill>
              </a:rPr>
              <a:t>: 2%</a:t>
            </a:r>
          </a:p>
        </p:txBody>
      </p:sp>
      <p:sp>
        <p:nvSpPr>
          <p:cNvPr id="16" name="Google Shape;1553;p24">
            <a:extLst>
              <a:ext uri="{FF2B5EF4-FFF2-40B4-BE49-F238E27FC236}">
                <a16:creationId xmlns:a16="http://schemas.microsoft.com/office/drawing/2014/main" id="{936F5655-903A-4B4B-AA80-F2854A5ED697}"/>
              </a:ext>
            </a:extLst>
          </p:cNvPr>
          <p:cNvSpPr/>
          <p:nvPr/>
        </p:nvSpPr>
        <p:spPr>
          <a:xfrm>
            <a:off x="5733607" y="3939784"/>
            <a:ext cx="421799" cy="595483"/>
          </a:xfrm>
          <a:custGeom>
            <a:avLst/>
            <a:gdLst/>
            <a:ahLst/>
            <a:cxnLst/>
            <a:rect l="l" t="t" r="r" b="b"/>
            <a:pathLst>
              <a:path w="300" h="425" extrusionOk="0">
                <a:moveTo>
                  <a:pt x="275" y="127"/>
                </a:moveTo>
                <a:lnTo>
                  <a:pt x="275" y="127"/>
                </a:lnTo>
                <a:cubicBezTo>
                  <a:pt x="275" y="122"/>
                  <a:pt x="270" y="120"/>
                  <a:pt x="267" y="120"/>
                </a:cubicBezTo>
                <a:cubicBezTo>
                  <a:pt x="241" y="120"/>
                  <a:pt x="241" y="120"/>
                  <a:pt x="241" y="120"/>
                </a:cubicBezTo>
                <a:cubicBezTo>
                  <a:pt x="241" y="117"/>
                  <a:pt x="241" y="117"/>
                  <a:pt x="241" y="114"/>
                </a:cubicBezTo>
                <a:cubicBezTo>
                  <a:pt x="241" y="93"/>
                  <a:pt x="241" y="93"/>
                  <a:pt x="241" y="93"/>
                </a:cubicBezTo>
                <a:cubicBezTo>
                  <a:pt x="241" y="43"/>
                  <a:pt x="201" y="0"/>
                  <a:pt x="151" y="0"/>
                </a:cubicBezTo>
                <a:cubicBezTo>
                  <a:pt x="98" y="0"/>
                  <a:pt x="58" y="43"/>
                  <a:pt x="58" y="93"/>
                </a:cubicBezTo>
                <a:cubicBezTo>
                  <a:pt x="58" y="114"/>
                  <a:pt x="58" y="114"/>
                  <a:pt x="58" y="114"/>
                </a:cubicBezTo>
                <a:cubicBezTo>
                  <a:pt x="58" y="117"/>
                  <a:pt x="58" y="117"/>
                  <a:pt x="58" y="120"/>
                </a:cubicBezTo>
                <a:cubicBezTo>
                  <a:pt x="32" y="120"/>
                  <a:pt x="32" y="120"/>
                  <a:pt x="32" y="120"/>
                </a:cubicBezTo>
                <a:cubicBezTo>
                  <a:pt x="26" y="120"/>
                  <a:pt x="24" y="122"/>
                  <a:pt x="24" y="127"/>
                </a:cubicBezTo>
                <a:cubicBezTo>
                  <a:pt x="0" y="413"/>
                  <a:pt x="0" y="413"/>
                  <a:pt x="0" y="413"/>
                </a:cubicBezTo>
                <a:cubicBezTo>
                  <a:pt x="0" y="416"/>
                  <a:pt x="0" y="419"/>
                  <a:pt x="3" y="421"/>
                </a:cubicBezTo>
                <a:cubicBezTo>
                  <a:pt x="3" y="424"/>
                  <a:pt x="5" y="424"/>
                  <a:pt x="8" y="424"/>
                </a:cubicBezTo>
                <a:cubicBezTo>
                  <a:pt x="291" y="424"/>
                  <a:pt x="291" y="424"/>
                  <a:pt x="291" y="424"/>
                </a:cubicBezTo>
                <a:cubicBezTo>
                  <a:pt x="294" y="424"/>
                  <a:pt x="296" y="424"/>
                  <a:pt x="296" y="421"/>
                </a:cubicBezTo>
                <a:cubicBezTo>
                  <a:pt x="299" y="419"/>
                  <a:pt x="299" y="416"/>
                  <a:pt x="299" y="413"/>
                </a:cubicBezTo>
                <a:lnTo>
                  <a:pt x="275" y="127"/>
                </a:lnTo>
                <a:close/>
                <a:moveTo>
                  <a:pt x="74" y="114"/>
                </a:moveTo>
                <a:lnTo>
                  <a:pt x="74" y="114"/>
                </a:lnTo>
                <a:cubicBezTo>
                  <a:pt x="74" y="93"/>
                  <a:pt x="74" y="93"/>
                  <a:pt x="74" y="93"/>
                </a:cubicBezTo>
                <a:cubicBezTo>
                  <a:pt x="74" y="53"/>
                  <a:pt x="108" y="19"/>
                  <a:pt x="151" y="19"/>
                </a:cubicBezTo>
                <a:cubicBezTo>
                  <a:pt x="191" y="19"/>
                  <a:pt x="225" y="53"/>
                  <a:pt x="225" y="93"/>
                </a:cubicBezTo>
                <a:cubicBezTo>
                  <a:pt x="225" y="114"/>
                  <a:pt x="225" y="114"/>
                  <a:pt x="225" y="114"/>
                </a:cubicBezTo>
                <a:cubicBezTo>
                  <a:pt x="225" y="117"/>
                  <a:pt x="225" y="117"/>
                  <a:pt x="225" y="120"/>
                </a:cubicBezTo>
                <a:cubicBezTo>
                  <a:pt x="74" y="120"/>
                  <a:pt x="74" y="120"/>
                  <a:pt x="74" y="120"/>
                </a:cubicBezTo>
                <a:cubicBezTo>
                  <a:pt x="74" y="117"/>
                  <a:pt x="74" y="117"/>
                  <a:pt x="74" y="114"/>
                </a:cubicBezTo>
                <a:close/>
                <a:moveTo>
                  <a:pt x="19" y="405"/>
                </a:moveTo>
                <a:lnTo>
                  <a:pt x="19" y="405"/>
                </a:lnTo>
                <a:cubicBezTo>
                  <a:pt x="40" y="135"/>
                  <a:pt x="40" y="135"/>
                  <a:pt x="40" y="135"/>
                </a:cubicBezTo>
                <a:cubicBezTo>
                  <a:pt x="259" y="135"/>
                  <a:pt x="259" y="135"/>
                  <a:pt x="259" y="135"/>
                </a:cubicBezTo>
                <a:cubicBezTo>
                  <a:pt x="280" y="405"/>
                  <a:pt x="280" y="405"/>
                  <a:pt x="280" y="405"/>
                </a:cubicBezTo>
                <a:lnTo>
                  <a:pt x="19" y="405"/>
                </a:lnTo>
                <a:close/>
              </a:path>
            </a:pathLst>
          </a:custGeom>
          <a:solidFill>
            <a:srgbClr val="2882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2835" dirty="0">
              <a:solidFill>
                <a:srgbClr val="000000"/>
              </a:solidFill>
              <a:latin typeface="Calibri"/>
              <a:ea typeface="Calibri"/>
              <a:cs typeface="Calibri"/>
              <a:sym typeface="Calibri"/>
            </a:endParaRPr>
          </a:p>
        </p:txBody>
      </p:sp>
      <p:grpSp>
        <p:nvGrpSpPr>
          <p:cNvPr id="17" name="Gruppieren 16">
            <a:extLst>
              <a:ext uri="{FF2B5EF4-FFF2-40B4-BE49-F238E27FC236}">
                <a16:creationId xmlns:a16="http://schemas.microsoft.com/office/drawing/2014/main" id="{710F743B-63F5-462E-B57B-82244E1A8503}"/>
              </a:ext>
            </a:extLst>
          </p:cNvPr>
          <p:cNvGrpSpPr/>
          <p:nvPr/>
        </p:nvGrpSpPr>
        <p:grpSpPr>
          <a:xfrm>
            <a:off x="5572539" y="1486775"/>
            <a:ext cx="610373" cy="560813"/>
            <a:chOff x="4913328" y="2653444"/>
            <a:chExt cx="610373" cy="560813"/>
          </a:xfrm>
          <a:solidFill>
            <a:srgbClr val="28828B"/>
          </a:solidFill>
        </p:grpSpPr>
        <p:sp>
          <p:nvSpPr>
            <p:cNvPr id="18" name="Ellipse 17">
              <a:extLst>
                <a:ext uri="{FF2B5EF4-FFF2-40B4-BE49-F238E27FC236}">
                  <a16:creationId xmlns:a16="http://schemas.microsoft.com/office/drawing/2014/main" id="{2DC401CF-A611-4665-8782-7A2E58DA7DE7}"/>
                </a:ext>
              </a:extLst>
            </p:cNvPr>
            <p:cNvSpPr/>
            <p:nvPr/>
          </p:nvSpPr>
          <p:spPr>
            <a:xfrm>
              <a:off x="5073701" y="2763894"/>
              <a:ext cx="450000" cy="450363"/>
            </a:xfrm>
            <a:prstGeom prst="ellipse">
              <a:avLst/>
            </a:prstGeom>
            <a:noFill/>
            <a:ln>
              <a:solidFill>
                <a:srgbClr val="28828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19" name="Ellipse 18">
              <a:extLst>
                <a:ext uri="{FF2B5EF4-FFF2-40B4-BE49-F238E27FC236}">
                  <a16:creationId xmlns:a16="http://schemas.microsoft.com/office/drawing/2014/main" id="{7AD69364-1A6B-4490-811B-A499CD39EC9F}"/>
                </a:ext>
              </a:extLst>
            </p:cNvPr>
            <p:cNvSpPr/>
            <p:nvPr/>
          </p:nvSpPr>
          <p:spPr>
            <a:xfrm>
              <a:off x="4913328" y="2653444"/>
              <a:ext cx="450000" cy="450363"/>
            </a:xfrm>
            <a:prstGeom prst="ellipse">
              <a:avLst/>
            </a:prstGeom>
            <a:solidFill>
              <a:srgbClr val="F2F2F2"/>
            </a:solidFill>
            <a:ln>
              <a:solidFill>
                <a:srgbClr val="28828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20" name="Textfeld 19">
              <a:extLst>
                <a:ext uri="{FF2B5EF4-FFF2-40B4-BE49-F238E27FC236}">
                  <a16:creationId xmlns:a16="http://schemas.microsoft.com/office/drawing/2014/main" id="{F04A4411-C8F6-4613-AA16-938DB4728FBB}"/>
                </a:ext>
              </a:extLst>
            </p:cNvPr>
            <p:cNvSpPr txBox="1"/>
            <p:nvPr/>
          </p:nvSpPr>
          <p:spPr bwMode="auto">
            <a:xfrm>
              <a:off x="4974842" y="2768265"/>
              <a:ext cx="455456" cy="2532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1200" b="1" dirty="0">
                  <a:solidFill>
                    <a:srgbClr val="28828B"/>
                  </a:solidFill>
                  <a:latin typeface="+mj-lt"/>
                </a:rPr>
                <a:t>CHF</a:t>
              </a:r>
            </a:p>
          </p:txBody>
        </p:sp>
      </p:grpSp>
      <p:sp>
        <p:nvSpPr>
          <p:cNvPr id="21" name="Google Shape;2233;p27">
            <a:extLst>
              <a:ext uri="{FF2B5EF4-FFF2-40B4-BE49-F238E27FC236}">
                <a16:creationId xmlns:a16="http://schemas.microsoft.com/office/drawing/2014/main" id="{DA14C018-34AE-4546-AFE8-F40ED17BB501}"/>
              </a:ext>
            </a:extLst>
          </p:cNvPr>
          <p:cNvSpPr/>
          <p:nvPr/>
        </p:nvSpPr>
        <p:spPr>
          <a:xfrm>
            <a:off x="1775520" y="4060658"/>
            <a:ext cx="732828" cy="353733"/>
          </a:xfrm>
          <a:custGeom>
            <a:avLst/>
            <a:gdLst/>
            <a:ahLst/>
            <a:cxnLst/>
            <a:rect l="l" t="t" r="r" b="b"/>
            <a:pathLst>
              <a:path w="306916" h="148147" extrusionOk="0">
                <a:moveTo>
                  <a:pt x="160338" y="145040"/>
                </a:moveTo>
                <a:cubicBezTo>
                  <a:pt x="160338" y="148744"/>
                  <a:pt x="157692" y="151390"/>
                  <a:pt x="153987" y="151390"/>
                </a:cubicBezTo>
                <a:lnTo>
                  <a:pt x="27517" y="151390"/>
                </a:lnTo>
                <a:lnTo>
                  <a:pt x="27517" y="151390"/>
                </a:lnTo>
                <a:cubicBezTo>
                  <a:pt x="25929" y="151390"/>
                  <a:pt x="24342" y="150860"/>
                  <a:pt x="22754" y="149273"/>
                </a:cubicBezTo>
                <a:cubicBezTo>
                  <a:pt x="21696" y="148215"/>
                  <a:pt x="20637" y="146628"/>
                  <a:pt x="20637" y="144511"/>
                </a:cubicBezTo>
                <a:lnTo>
                  <a:pt x="20637" y="81549"/>
                </a:lnTo>
                <a:lnTo>
                  <a:pt x="6350" y="81549"/>
                </a:lnTo>
                <a:cubicBezTo>
                  <a:pt x="2646" y="81549"/>
                  <a:pt x="0" y="78903"/>
                  <a:pt x="0" y="75200"/>
                </a:cubicBezTo>
                <a:lnTo>
                  <a:pt x="0" y="23348"/>
                </a:lnTo>
                <a:cubicBezTo>
                  <a:pt x="0" y="19644"/>
                  <a:pt x="2646" y="16999"/>
                  <a:pt x="6350" y="16999"/>
                </a:cubicBezTo>
                <a:lnTo>
                  <a:pt x="112183" y="16999"/>
                </a:lnTo>
                <a:lnTo>
                  <a:pt x="104246" y="11708"/>
                </a:lnTo>
                <a:cubicBezTo>
                  <a:pt x="101600" y="9591"/>
                  <a:pt x="100542" y="5888"/>
                  <a:pt x="102658" y="2713"/>
                </a:cubicBezTo>
                <a:cubicBezTo>
                  <a:pt x="104775" y="67"/>
                  <a:pt x="108479" y="-990"/>
                  <a:pt x="111654" y="1126"/>
                </a:cubicBezTo>
                <a:lnTo>
                  <a:pt x="135996" y="18057"/>
                </a:lnTo>
                <a:cubicBezTo>
                  <a:pt x="137583" y="19115"/>
                  <a:pt x="138642" y="21231"/>
                  <a:pt x="138642" y="23348"/>
                </a:cubicBezTo>
                <a:cubicBezTo>
                  <a:pt x="138642" y="25464"/>
                  <a:pt x="137583" y="27581"/>
                  <a:pt x="135467" y="28639"/>
                </a:cubicBezTo>
                <a:lnTo>
                  <a:pt x="111125" y="42395"/>
                </a:lnTo>
                <a:cubicBezTo>
                  <a:pt x="110067" y="42925"/>
                  <a:pt x="109008" y="43454"/>
                  <a:pt x="107950" y="43454"/>
                </a:cubicBezTo>
                <a:cubicBezTo>
                  <a:pt x="105833" y="43454"/>
                  <a:pt x="103717" y="42395"/>
                  <a:pt x="102658" y="40279"/>
                </a:cubicBezTo>
                <a:cubicBezTo>
                  <a:pt x="101071" y="37104"/>
                  <a:pt x="102129" y="33401"/>
                  <a:pt x="105304" y="31813"/>
                </a:cubicBezTo>
                <a:lnTo>
                  <a:pt x="109008" y="29697"/>
                </a:lnTo>
                <a:lnTo>
                  <a:pt x="13229" y="29697"/>
                </a:lnTo>
                <a:lnTo>
                  <a:pt x="13229" y="68850"/>
                </a:lnTo>
                <a:lnTo>
                  <a:pt x="21696" y="68850"/>
                </a:lnTo>
                <a:lnTo>
                  <a:pt x="21696" y="42925"/>
                </a:lnTo>
                <a:cubicBezTo>
                  <a:pt x="21696" y="39221"/>
                  <a:pt x="24342" y="36575"/>
                  <a:pt x="28046" y="36575"/>
                </a:cubicBezTo>
                <a:cubicBezTo>
                  <a:pt x="31750" y="36575"/>
                  <a:pt x="34396" y="39221"/>
                  <a:pt x="34396" y="42925"/>
                </a:cubicBezTo>
                <a:lnTo>
                  <a:pt x="34396" y="138162"/>
                </a:lnTo>
                <a:lnTo>
                  <a:pt x="154517" y="138162"/>
                </a:lnTo>
                <a:lnTo>
                  <a:pt x="154517" y="138162"/>
                </a:lnTo>
                <a:cubicBezTo>
                  <a:pt x="157692" y="138691"/>
                  <a:pt x="160338" y="141337"/>
                  <a:pt x="160338" y="145040"/>
                </a:cubicBezTo>
                <a:close/>
                <a:moveTo>
                  <a:pt x="153987" y="31813"/>
                </a:moveTo>
                <a:cubicBezTo>
                  <a:pt x="178329" y="31813"/>
                  <a:pt x="197908" y="51390"/>
                  <a:pt x="197908" y="75729"/>
                </a:cubicBezTo>
                <a:cubicBezTo>
                  <a:pt x="197908" y="100067"/>
                  <a:pt x="178329" y="119644"/>
                  <a:pt x="153987" y="119644"/>
                </a:cubicBezTo>
                <a:cubicBezTo>
                  <a:pt x="129646" y="119644"/>
                  <a:pt x="110067" y="100067"/>
                  <a:pt x="110067" y="75729"/>
                </a:cubicBezTo>
                <a:cubicBezTo>
                  <a:pt x="110067" y="51390"/>
                  <a:pt x="129646" y="31813"/>
                  <a:pt x="153987" y="31813"/>
                </a:cubicBezTo>
                <a:close/>
                <a:moveTo>
                  <a:pt x="122767" y="75729"/>
                </a:moveTo>
                <a:cubicBezTo>
                  <a:pt x="122767" y="93189"/>
                  <a:pt x="136525" y="106945"/>
                  <a:pt x="153987" y="106945"/>
                </a:cubicBezTo>
                <a:cubicBezTo>
                  <a:pt x="171450" y="106945"/>
                  <a:pt x="185208" y="93189"/>
                  <a:pt x="185208" y="75729"/>
                </a:cubicBezTo>
                <a:cubicBezTo>
                  <a:pt x="185208" y="58268"/>
                  <a:pt x="171450" y="44512"/>
                  <a:pt x="153987" y="44512"/>
                </a:cubicBezTo>
                <a:cubicBezTo>
                  <a:pt x="136525" y="44512"/>
                  <a:pt x="122767" y="58798"/>
                  <a:pt x="122767" y="75729"/>
                </a:cubicBezTo>
                <a:close/>
                <a:moveTo>
                  <a:pt x="241829" y="108532"/>
                </a:moveTo>
                <a:cubicBezTo>
                  <a:pt x="245533" y="108532"/>
                  <a:pt x="248179" y="105887"/>
                  <a:pt x="248179" y="102183"/>
                </a:cubicBezTo>
                <a:lnTo>
                  <a:pt x="248179" y="47157"/>
                </a:lnTo>
                <a:cubicBezTo>
                  <a:pt x="248179" y="44512"/>
                  <a:pt x="246592" y="42395"/>
                  <a:pt x="244475" y="41337"/>
                </a:cubicBezTo>
                <a:lnTo>
                  <a:pt x="225954" y="32343"/>
                </a:lnTo>
                <a:cubicBezTo>
                  <a:pt x="224896" y="31813"/>
                  <a:pt x="223838" y="31813"/>
                  <a:pt x="223308" y="31813"/>
                </a:cubicBezTo>
                <a:lnTo>
                  <a:pt x="207433" y="31813"/>
                </a:lnTo>
                <a:cubicBezTo>
                  <a:pt x="203729" y="31813"/>
                  <a:pt x="201083" y="34459"/>
                  <a:pt x="201083" y="38163"/>
                </a:cubicBezTo>
                <a:cubicBezTo>
                  <a:pt x="201083" y="41866"/>
                  <a:pt x="203729" y="44512"/>
                  <a:pt x="207433" y="44512"/>
                </a:cubicBezTo>
                <a:lnTo>
                  <a:pt x="222250" y="44512"/>
                </a:lnTo>
                <a:lnTo>
                  <a:pt x="236008" y="51390"/>
                </a:lnTo>
                <a:lnTo>
                  <a:pt x="236008" y="102712"/>
                </a:lnTo>
                <a:cubicBezTo>
                  <a:pt x="235479" y="105887"/>
                  <a:pt x="238654" y="108532"/>
                  <a:pt x="241829" y="108532"/>
                </a:cubicBezTo>
                <a:close/>
                <a:moveTo>
                  <a:pt x="65617" y="42925"/>
                </a:moveTo>
                <a:cubicBezTo>
                  <a:pt x="61912" y="42925"/>
                  <a:pt x="59267" y="45570"/>
                  <a:pt x="59267" y="49274"/>
                </a:cubicBezTo>
                <a:lnTo>
                  <a:pt x="59267" y="104300"/>
                </a:lnTo>
                <a:cubicBezTo>
                  <a:pt x="59267" y="106945"/>
                  <a:pt x="60854" y="109062"/>
                  <a:pt x="62971" y="110120"/>
                </a:cubicBezTo>
                <a:lnTo>
                  <a:pt x="81492" y="119114"/>
                </a:lnTo>
                <a:cubicBezTo>
                  <a:pt x="82550" y="119644"/>
                  <a:pt x="83608" y="119644"/>
                  <a:pt x="84137" y="119644"/>
                </a:cubicBezTo>
                <a:lnTo>
                  <a:pt x="100012" y="119644"/>
                </a:lnTo>
                <a:cubicBezTo>
                  <a:pt x="103717" y="119644"/>
                  <a:pt x="106362" y="116998"/>
                  <a:pt x="106362" y="113294"/>
                </a:cubicBezTo>
                <a:cubicBezTo>
                  <a:pt x="106362" y="109591"/>
                  <a:pt x="103717" y="106945"/>
                  <a:pt x="100012" y="106945"/>
                </a:cubicBezTo>
                <a:lnTo>
                  <a:pt x="85725" y="106945"/>
                </a:lnTo>
                <a:lnTo>
                  <a:pt x="71967" y="100067"/>
                </a:lnTo>
                <a:lnTo>
                  <a:pt x="71967" y="48745"/>
                </a:lnTo>
                <a:cubicBezTo>
                  <a:pt x="71967" y="45570"/>
                  <a:pt x="69321" y="42925"/>
                  <a:pt x="65617" y="42925"/>
                </a:cubicBezTo>
                <a:close/>
                <a:moveTo>
                  <a:pt x="302683" y="69380"/>
                </a:moveTo>
                <a:lnTo>
                  <a:pt x="286808" y="69380"/>
                </a:lnTo>
                <a:lnTo>
                  <a:pt x="286808" y="6946"/>
                </a:lnTo>
                <a:cubicBezTo>
                  <a:pt x="286808" y="3243"/>
                  <a:pt x="284162" y="597"/>
                  <a:pt x="280458" y="597"/>
                </a:cubicBezTo>
                <a:lnTo>
                  <a:pt x="153987" y="597"/>
                </a:lnTo>
                <a:cubicBezTo>
                  <a:pt x="150283" y="597"/>
                  <a:pt x="147637" y="3243"/>
                  <a:pt x="147637" y="6946"/>
                </a:cubicBezTo>
                <a:cubicBezTo>
                  <a:pt x="147637" y="10649"/>
                  <a:pt x="150283" y="13295"/>
                  <a:pt x="153987" y="13295"/>
                </a:cubicBezTo>
                <a:lnTo>
                  <a:pt x="274108" y="13295"/>
                </a:lnTo>
                <a:lnTo>
                  <a:pt x="274108" y="105887"/>
                </a:lnTo>
                <a:cubicBezTo>
                  <a:pt x="274108" y="109591"/>
                  <a:pt x="276754" y="112236"/>
                  <a:pt x="280458" y="112236"/>
                </a:cubicBezTo>
                <a:cubicBezTo>
                  <a:pt x="284162" y="112236"/>
                  <a:pt x="286808" y="109591"/>
                  <a:pt x="286808" y="105887"/>
                </a:cubicBezTo>
                <a:lnTo>
                  <a:pt x="286808" y="82607"/>
                </a:lnTo>
                <a:lnTo>
                  <a:pt x="296333" y="82607"/>
                </a:lnTo>
                <a:lnTo>
                  <a:pt x="296333" y="121760"/>
                </a:lnTo>
                <a:lnTo>
                  <a:pt x="200554" y="121760"/>
                </a:lnTo>
                <a:lnTo>
                  <a:pt x="204258" y="119644"/>
                </a:lnTo>
                <a:cubicBezTo>
                  <a:pt x="207433" y="118056"/>
                  <a:pt x="208492" y="113823"/>
                  <a:pt x="206904" y="111178"/>
                </a:cubicBezTo>
                <a:cubicBezTo>
                  <a:pt x="205317" y="108003"/>
                  <a:pt x="201083" y="106945"/>
                  <a:pt x="198438" y="108532"/>
                </a:cubicBezTo>
                <a:lnTo>
                  <a:pt x="174096" y="122289"/>
                </a:lnTo>
                <a:cubicBezTo>
                  <a:pt x="171979" y="123347"/>
                  <a:pt x="170921" y="125464"/>
                  <a:pt x="170921" y="127580"/>
                </a:cubicBezTo>
                <a:cubicBezTo>
                  <a:pt x="170921" y="129696"/>
                  <a:pt x="171979" y="131813"/>
                  <a:pt x="173567" y="132871"/>
                </a:cubicBezTo>
                <a:lnTo>
                  <a:pt x="197908" y="149802"/>
                </a:lnTo>
                <a:cubicBezTo>
                  <a:pt x="198967" y="150331"/>
                  <a:pt x="200025" y="150860"/>
                  <a:pt x="201612" y="150860"/>
                </a:cubicBezTo>
                <a:cubicBezTo>
                  <a:pt x="203729" y="150860"/>
                  <a:pt x="205846" y="149802"/>
                  <a:pt x="206904" y="148215"/>
                </a:cubicBezTo>
                <a:cubicBezTo>
                  <a:pt x="209021" y="145569"/>
                  <a:pt x="207963" y="141337"/>
                  <a:pt x="205317" y="139220"/>
                </a:cubicBezTo>
                <a:lnTo>
                  <a:pt x="197379" y="133929"/>
                </a:lnTo>
                <a:lnTo>
                  <a:pt x="303213" y="133929"/>
                </a:lnTo>
                <a:cubicBezTo>
                  <a:pt x="306917" y="133929"/>
                  <a:pt x="309563" y="131284"/>
                  <a:pt x="309563" y="127580"/>
                </a:cubicBezTo>
                <a:lnTo>
                  <a:pt x="309563" y="75729"/>
                </a:lnTo>
                <a:cubicBezTo>
                  <a:pt x="309033" y="72025"/>
                  <a:pt x="306387" y="69380"/>
                  <a:pt x="302683" y="69380"/>
                </a:cubicBezTo>
                <a:close/>
              </a:path>
            </a:pathLst>
          </a:custGeom>
          <a:solidFill>
            <a:srgbClr val="2882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grpSp>
        <p:nvGrpSpPr>
          <p:cNvPr id="22" name="Gruppieren 21">
            <a:extLst>
              <a:ext uri="{FF2B5EF4-FFF2-40B4-BE49-F238E27FC236}">
                <a16:creationId xmlns:a16="http://schemas.microsoft.com/office/drawing/2014/main" id="{3833E18B-2532-4F27-A006-106D95EF2DE7}"/>
              </a:ext>
            </a:extLst>
          </p:cNvPr>
          <p:cNvGrpSpPr/>
          <p:nvPr/>
        </p:nvGrpSpPr>
        <p:grpSpPr>
          <a:xfrm>
            <a:off x="1701379" y="1484784"/>
            <a:ext cx="722213" cy="537164"/>
            <a:chOff x="4708085" y="2653444"/>
            <a:chExt cx="722213" cy="537164"/>
          </a:xfrm>
          <a:solidFill>
            <a:srgbClr val="28828B"/>
          </a:solidFill>
        </p:grpSpPr>
        <p:sp>
          <p:nvSpPr>
            <p:cNvPr id="23" name="Ellipse 22">
              <a:extLst>
                <a:ext uri="{FF2B5EF4-FFF2-40B4-BE49-F238E27FC236}">
                  <a16:creationId xmlns:a16="http://schemas.microsoft.com/office/drawing/2014/main" id="{26ECBF2A-6682-4179-BEB6-7553137EC57D}"/>
                </a:ext>
              </a:extLst>
            </p:cNvPr>
            <p:cNvSpPr/>
            <p:nvPr/>
          </p:nvSpPr>
          <p:spPr>
            <a:xfrm flipH="1">
              <a:off x="4708085" y="2740245"/>
              <a:ext cx="490447" cy="450363"/>
            </a:xfrm>
            <a:prstGeom prst="ellipse">
              <a:avLst/>
            </a:prstGeom>
            <a:noFill/>
            <a:ln>
              <a:solidFill>
                <a:srgbClr val="28828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29" name="Ellipse 28">
              <a:extLst>
                <a:ext uri="{FF2B5EF4-FFF2-40B4-BE49-F238E27FC236}">
                  <a16:creationId xmlns:a16="http://schemas.microsoft.com/office/drawing/2014/main" id="{4C9839D8-35B3-44FA-8CEE-CE63FB259CDB}"/>
                </a:ext>
              </a:extLst>
            </p:cNvPr>
            <p:cNvSpPr/>
            <p:nvPr/>
          </p:nvSpPr>
          <p:spPr>
            <a:xfrm>
              <a:off x="4913328" y="2653444"/>
              <a:ext cx="450000" cy="450363"/>
            </a:xfrm>
            <a:prstGeom prst="ellipse">
              <a:avLst/>
            </a:prstGeom>
            <a:solidFill>
              <a:srgbClr val="F2F2F2"/>
            </a:solidFill>
            <a:ln>
              <a:solidFill>
                <a:srgbClr val="28828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30" name="Textfeld 29">
              <a:extLst>
                <a:ext uri="{FF2B5EF4-FFF2-40B4-BE49-F238E27FC236}">
                  <a16:creationId xmlns:a16="http://schemas.microsoft.com/office/drawing/2014/main" id="{35CFA3AB-1F6E-45CA-BB91-DC76089B12D0}"/>
                </a:ext>
              </a:extLst>
            </p:cNvPr>
            <p:cNvSpPr txBox="1"/>
            <p:nvPr/>
          </p:nvSpPr>
          <p:spPr bwMode="auto">
            <a:xfrm>
              <a:off x="4974842" y="2768265"/>
              <a:ext cx="455456" cy="2532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1200" b="1" dirty="0">
                  <a:solidFill>
                    <a:srgbClr val="28828B"/>
                  </a:solidFill>
                  <a:latin typeface="+mj-lt"/>
                </a:rPr>
                <a:t>CHW</a:t>
              </a:r>
            </a:p>
          </p:txBody>
        </p:sp>
      </p:grpSp>
      <p:sp>
        <p:nvSpPr>
          <p:cNvPr id="31" name="Titel 1">
            <a:extLst>
              <a:ext uri="{FF2B5EF4-FFF2-40B4-BE49-F238E27FC236}">
                <a16:creationId xmlns:a16="http://schemas.microsoft.com/office/drawing/2014/main" id="{F7C1EFA6-B921-4673-A0D1-1FD4102BA47E}"/>
              </a:ext>
            </a:extLst>
          </p:cNvPr>
          <p:cNvSpPr txBox="1">
            <a:spLocks/>
          </p:cNvSpPr>
          <p:nvPr/>
        </p:nvSpPr>
        <p:spPr>
          <a:xfrm>
            <a:off x="377292" y="463884"/>
            <a:ext cx="11161240" cy="1008112"/>
          </a:xfrm>
          <a:prstGeom prst="rect">
            <a:avLst/>
          </a:prstGeom>
        </p:spPr>
        <p:txBody>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it-CH" dirty="0"/>
              <a:t>Panoramica del pacchetto PMI WIR: cosa comprende?</a:t>
            </a:r>
          </a:p>
        </p:txBody>
      </p:sp>
    </p:spTree>
    <p:extLst>
      <p:ext uri="{BB962C8B-B14F-4D97-AF65-F5344CB8AC3E}">
        <p14:creationId xmlns:p14="http://schemas.microsoft.com/office/powerpoint/2010/main" val="247024413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0FE06551-B2E0-4415-8ADA-14DA52F1C19A}"/>
              </a:ext>
            </a:extLst>
          </p:cNvPr>
          <p:cNvSpPr txBox="1"/>
          <p:nvPr/>
        </p:nvSpPr>
        <p:spPr bwMode="auto">
          <a:xfrm>
            <a:off x="8048128" y="1342281"/>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br>
              <a:rPr lang="it-CH" sz="1600" dirty="0">
                <a:solidFill>
                  <a:srgbClr val="28828B"/>
                </a:solidFill>
              </a:rPr>
            </a:br>
            <a:endParaRPr lang="it-CH" sz="1600" dirty="0">
              <a:solidFill>
                <a:srgbClr val="28828B"/>
              </a:solidFill>
              <a:latin typeface="+mj-lt"/>
            </a:endParaRPr>
          </a:p>
        </p:txBody>
      </p:sp>
      <p:grpSp>
        <p:nvGrpSpPr>
          <p:cNvPr id="3" name="Gruppieren 2">
            <a:extLst>
              <a:ext uri="{FF2B5EF4-FFF2-40B4-BE49-F238E27FC236}">
                <a16:creationId xmlns:a16="http://schemas.microsoft.com/office/drawing/2014/main" id="{8271086C-9AC2-4185-8120-24A2E7B75075}"/>
              </a:ext>
            </a:extLst>
          </p:cNvPr>
          <p:cNvGrpSpPr/>
          <p:nvPr/>
        </p:nvGrpSpPr>
        <p:grpSpPr>
          <a:xfrm>
            <a:off x="551384" y="1340768"/>
            <a:ext cx="10824065" cy="4680520"/>
            <a:chOff x="551384" y="1340768"/>
            <a:chExt cx="10824065" cy="4680520"/>
          </a:xfrm>
        </p:grpSpPr>
        <p:sp>
          <p:nvSpPr>
            <p:cNvPr id="17" name="Textfeld 16">
              <a:extLst>
                <a:ext uri="{FF2B5EF4-FFF2-40B4-BE49-F238E27FC236}">
                  <a16:creationId xmlns:a16="http://schemas.microsoft.com/office/drawing/2014/main" id="{EFF6BA32-646B-480F-A096-B6EAAB3E8932}"/>
                </a:ext>
              </a:extLst>
            </p:cNvPr>
            <p:cNvSpPr txBox="1"/>
            <p:nvPr/>
          </p:nvSpPr>
          <p:spPr bwMode="auto">
            <a:xfrm>
              <a:off x="551384" y="134076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br>
                <a:rPr lang="it-CH" sz="1600" dirty="0"/>
              </a:br>
              <a:endParaRPr lang="it-CH" sz="1600" dirty="0">
                <a:solidFill>
                  <a:schemeClr val="tx2"/>
                </a:solidFill>
                <a:latin typeface="+mj-lt"/>
              </a:endParaRPr>
            </a:p>
          </p:txBody>
        </p:sp>
        <p:sp>
          <p:nvSpPr>
            <p:cNvPr id="18" name="Textfeld 17">
              <a:extLst>
                <a:ext uri="{FF2B5EF4-FFF2-40B4-BE49-F238E27FC236}">
                  <a16:creationId xmlns:a16="http://schemas.microsoft.com/office/drawing/2014/main" id="{8C9938CD-3FF1-48B0-90A0-5128C9B74FCE}"/>
                </a:ext>
              </a:extLst>
            </p:cNvPr>
            <p:cNvSpPr txBox="1"/>
            <p:nvPr/>
          </p:nvSpPr>
          <p:spPr bwMode="auto">
            <a:xfrm>
              <a:off x="4280847" y="134076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0" i="0" dirty="0">
                <a:solidFill>
                  <a:srgbClr val="28828B"/>
                </a:solidFill>
                <a:effectLst/>
                <a:latin typeface="Helvetica Neue"/>
              </a:endParaRPr>
            </a:p>
          </p:txBody>
        </p:sp>
        <p:sp>
          <p:nvSpPr>
            <p:cNvPr id="19" name="Textfeld 18">
              <a:extLst>
                <a:ext uri="{FF2B5EF4-FFF2-40B4-BE49-F238E27FC236}">
                  <a16:creationId xmlns:a16="http://schemas.microsoft.com/office/drawing/2014/main" id="{350BD737-4B21-4898-A985-781C694BD8CC}"/>
                </a:ext>
              </a:extLst>
            </p:cNvPr>
            <p:cNvSpPr txBox="1"/>
            <p:nvPr/>
          </p:nvSpPr>
          <p:spPr bwMode="auto">
            <a:xfrm>
              <a:off x="551384" y="386104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br>
                <a:rPr lang="it-CH" sz="1600" dirty="0">
                  <a:solidFill>
                    <a:srgbClr val="28828B"/>
                  </a:solidFill>
                </a:rPr>
              </a:br>
              <a:endParaRPr lang="it-CH" sz="1600" dirty="0">
                <a:solidFill>
                  <a:srgbClr val="28828B"/>
                </a:solidFill>
                <a:latin typeface="+mj-lt"/>
              </a:endParaRPr>
            </a:p>
          </p:txBody>
        </p:sp>
        <p:sp>
          <p:nvSpPr>
            <p:cNvPr id="20" name="Textfeld 19">
              <a:extLst>
                <a:ext uri="{FF2B5EF4-FFF2-40B4-BE49-F238E27FC236}">
                  <a16:creationId xmlns:a16="http://schemas.microsoft.com/office/drawing/2014/main" id="{9B4E120A-6603-4EED-AC0A-F0FAD7286EA9}"/>
                </a:ext>
              </a:extLst>
            </p:cNvPr>
            <p:cNvSpPr txBox="1"/>
            <p:nvPr/>
          </p:nvSpPr>
          <p:spPr bwMode="auto">
            <a:xfrm>
              <a:off x="4280847" y="386104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br>
                <a:rPr lang="it-CH" sz="1600" dirty="0">
                  <a:solidFill>
                    <a:srgbClr val="28828B"/>
                  </a:solidFill>
                </a:rPr>
              </a:br>
              <a:endParaRPr lang="it-CH" sz="1600" dirty="0">
                <a:solidFill>
                  <a:srgbClr val="28828B"/>
                </a:solidFill>
                <a:latin typeface="+mj-lt"/>
              </a:endParaRPr>
            </a:p>
          </p:txBody>
        </p:sp>
        <p:sp>
          <p:nvSpPr>
            <p:cNvPr id="22" name="Textfeld 21">
              <a:extLst>
                <a:ext uri="{FF2B5EF4-FFF2-40B4-BE49-F238E27FC236}">
                  <a16:creationId xmlns:a16="http://schemas.microsoft.com/office/drawing/2014/main" id="{E25B08CA-2EEA-4145-B208-F72FED822003}"/>
                </a:ext>
              </a:extLst>
            </p:cNvPr>
            <p:cNvSpPr txBox="1"/>
            <p:nvPr/>
          </p:nvSpPr>
          <p:spPr bwMode="auto">
            <a:xfrm>
              <a:off x="8048128" y="386104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br>
                <a:rPr lang="it-CH" sz="1600" dirty="0">
                  <a:solidFill>
                    <a:srgbClr val="28828B"/>
                  </a:solidFill>
                </a:rPr>
              </a:br>
              <a:endParaRPr lang="it-CH" sz="1600" dirty="0">
                <a:solidFill>
                  <a:srgbClr val="28828B"/>
                </a:solidFill>
                <a:latin typeface="+mj-lt"/>
              </a:endParaRPr>
            </a:p>
          </p:txBody>
        </p:sp>
      </p:grpSp>
      <p:sp>
        <p:nvSpPr>
          <p:cNvPr id="5" name="Inhaltsplatzhalter 4">
            <a:extLst>
              <a:ext uri="{FF2B5EF4-FFF2-40B4-BE49-F238E27FC236}">
                <a16:creationId xmlns:a16="http://schemas.microsoft.com/office/drawing/2014/main" id="{ED91AC6A-3C9E-47EF-B9F6-6083667E80C1}"/>
              </a:ext>
            </a:extLst>
          </p:cNvPr>
          <p:cNvSpPr>
            <a:spLocks noGrp="1"/>
          </p:cNvSpPr>
          <p:nvPr>
            <p:ph sz="quarter" idx="14"/>
          </p:nvPr>
        </p:nvSpPr>
        <p:spPr>
          <a:xfrm>
            <a:off x="767802" y="1556792"/>
            <a:ext cx="3073085" cy="4536000"/>
          </a:xfrm>
        </p:spPr>
        <p:txBody>
          <a:bodyPr/>
          <a:lstStyle/>
          <a:p>
            <a:r>
              <a:rPr lang="it-CH" sz="1600" b="1" dirty="0">
                <a:solidFill>
                  <a:srgbClr val="28828B"/>
                </a:solidFill>
              </a:rPr>
              <a:t>Conto WIR</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Gestione del traffico dei pagamenti in WIR all’interno della rete WIR</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Quota di accettazione WIR individuale</a:t>
            </a:r>
          </a:p>
          <a:p>
            <a:pPr marL="285750" indent="-285750" algn="just">
              <a:spcAft>
                <a:spcPts val="600"/>
              </a:spcAft>
              <a:buClr>
                <a:srgbClr val="28828B"/>
              </a:buClr>
              <a:buFont typeface="Arial" panose="020B0604020202020204" pitchFamily="34" charset="0"/>
              <a:buChar char="•"/>
            </a:pPr>
            <a:r>
              <a:rPr lang="it-CH" sz="1200" dirty="0">
                <a:solidFill>
                  <a:srgbClr val="28828B"/>
                </a:solidFill>
              </a:rPr>
              <a:t>Contributo alla rete del 2% (in CHF) al momento della registrazione dei pagamenti in entrata in WIR</a:t>
            </a:r>
          </a:p>
          <a:p>
            <a:pPr algn="l">
              <a:spcAft>
                <a:spcPts val="600"/>
              </a:spcAft>
            </a:pPr>
            <a:endParaRPr lang="it-CH" sz="1200" dirty="0">
              <a:solidFill>
                <a:srgbClr val="28828B"/>
              </a:solidFill>
            </a:endParaRPr>
          </a:p>
          <a:p>
            <a:pPr algn="l">
              <a:spcAft>
                <a:spcPts val="600"/>
              </a:spcAft>
            </a:pPr>
            <a:endParaRPr lang="it-CH" sz="1200" dirty="0">
              <a:solidFill>
                <a:srgbClr val="28828B"/>
              </a:solidFill>
            </a:endParaRPr>
          </a:p>
          <a:p>
            <a:pPr algn="l">
              <a:spcAft>
                <a:spcPts val="600"/>
              </a:spcAft>
            </a:pPr>
            <a:endParaRPr lang="it-CH" sz="1200" dirty="0">
              <a:solidFill>
                <a:srgbClr val="28828B"/>
              </a:solidFill>
            </a:endParaRPr>
          </a:p>
          <a:p>
            <a:r>
              <a:rPr lang="it-CH" sz="1600" b="1" dirty="0" err="1">
                <a:solidFill>
                  <a:srgbClr val="28828B"/>
                </a:solidFill>
              </a:rPr>
              <a:t>WIRmarket</a:t>
            </a:r>
            <a:endParaRPr lang="it-CH" sz="1600" b="1" dirty="0">
              <a:solidFill>
                <a:srgbClr val="28828B"/>
              </a:solidFill>
            </a:endParaRPr>
          </a:p>
          <a:p>
            <a:pPr marL="285750" indent="-285750" algn="l">
              <a:spcAft>
                <a:spcPts val="600"/>
              </a:spcAft>
              <a:buClr>
                <a:srgbClr val="28828B"/>
              </a:buClr>
              <a:buFont typeface="Arial" panose="020B0604020202020204" pitchFamily="34" charset="0"/>
              <a:buChar char="•"/>
            </a:pPr>
            <a:r>
              <a:rPr lang="it-CH" sz="1200" dirty="0">
                <a:solidFill>
                  <a:srgbClr val="28828B"/>
                </a:solidFill>
              </a:rPr>
              <a:t>Elenco dei partecipanti, motore di ricerca, mercato, shop e vetrina in uno</a:t>
            </a:r>
          </a:p>
          <a:p>
            <a:pPr marL="285750" indent="-285750" algn="l">
              <a:spcAft>
                <a:spcPts val="600"/>
              </a:spcAft>
              <a:buClr>
                <a:srgbClr val="28828B"/>
              </a:buClr>
              <a:buFont typeface="Arial" panose="020B0604020202020204" pitchFamily="34" charset="0"/>
              <a:buChar char="•"/>
            </a:pPr>
            <a:endParaRPr lang="it-CH" sz="1200" dirty="0">
              <a:solidFill>
                <a:srgbClr val="28828B"/>
              </a:solidFill>
            </a:endParaRPr>
          </a:p>
          <a:p>
            <a:pPr marL="285750" indent="-285750">
              <a:spcAft>
                <a:spcPts val="600"/>
              </a:spcAft>
              <a:buClr>
                <a:srgbClr val="28828B"/>
              </a:buClr>
              <a:buFont typeface="Arial" panose="020B0604020202020204" pitchFamily="34" charset="0"/>
              <a:buChar char="•"/>
            </a:pPr>
            <a:endParaRPr lang="it-CH" sz="1200" dirty="0">
              <a:solidFill>
                <a:srgbClr val="28828B"/>
              </a:solidFill>
            </a:endParaRPr>
          </a:p>
          <a:p>
            <a:pPr marL="285750" indent="-285750">
              <a:spcAft>
                <a:spcPts val="600"/>
              </a:spcAft>
              <a:buClr>
                <a:srgbClr val="28828B"/>
              </a:buClr>
              <a:buFont typeface="Arial" panose="020B0604020202020204" pitchFamily="34" charset="0"/>
              <a:buChar char="•"/>
            </a:pPr>
            <a:endParaRPr lang="it-CH" sz="1200" dirty="0">
              <a:solidFill>
                <a:srgbClr val="28828B"/>
              </a:solidFill>
            </a:endParaRPr>
          </a:p>
          <a:p>
            <a:pPr marL="285750" indent="-285750">
              <a:spcAft>
                <a:spcPts val="600"/>
              </a:spcAft>
              <a:buClr>
                <a:srgbClr val="28828B"/>
              </a:buClr>
              <a:buFont typeface="Arial" panose="020B0604020202020204" pitchFamily="34" charset="0"/>
              <a:buChar char="•"/>
            </a:pPr>
            <a:endParaRPr lang="it-CH" sz="1200" dirty="0">
              <a:solidFill>
                <a:srgbClr val="28828B"/>
              </a:solidFill>
            </a:endParaRPr>
          </a:p>
          <a:p>
            <a:pPr marL="285750" indent="-285750">
              <a:spcAft>
                <a:spcPts val="600"/>
              </a:spcAft>
              <a:buClr>
                <a:srgbClr val="28828B"/>
              </a:buClr>
              <a:buFont typeface="Arial" panose="020B0604020202020204" pitchFamily="34" charset="0"/>
              <a:buChar char="•"/>
            </a:pPr>
            <a:endParaRPr lang="it-CH" sz="1200" dirty="0">
              <a:solidFill>
                <a:srgbClr val="28828B"/>
              </a:solidFill>
            </a:endParaRPr>
          </a:p>
          <a:p>
            <a:pPr marL="285750" indent="-285750" algn="l">
              <a:spcAft>
                <a:spcPts val="600"/>
              </a:spcAft>
              <a:buFont typeface="Arial" panose="020B0604020202020204" pitchFamily="34" charset="0"/>
              <a:buChar char="•"/>
            </a:pPr>
            <a:endParaRPr lang="it-CH" sz="1800" dirty="0">
              <a:solidFill>
                <a:srgbClr val="28828B"/>
              </a:solidFill>
            </a:endParaRPr>
          </a:p>
          <a:p>
            <a:pPr marL="285750" indent="-285750" algn="l">
              <a:spcAft>
                <a:spcPts val="600"/>
              </a:spcAft>
              <a:buFont typeface="Arial" panose="020B0604020202020204" pitchFamily="34" charset="0"/>
              <a:buChar char="•"/>
            </a:pPr>
            <a:endParaRPr lang="it-CH" sz="1800" dirty="0">
              <a:solidFill>
                <a:srgbClr val="28828B"/>
              </a:solidFill>
            </a:endParaRPr>
          </a:p>
          <a:p>
            <a:endParaRPr lang="it-CH" dirty="0"/>
          </a:p>
        </p:txBody>
      </p:sp>
      <p:sp>
        <p:nvSpPr>
          <p:cNvPr id="6" name="Inhaltsplatzhalter 5">
            <a:extLst>
              <a:ext uri="{FF2B5EF4-FFF2-40B4-BE49-F238E27FC236}">
                <a16:creationId xmlns:a16="http://schemas.microsoft.com/office/drawing/2014/main" id="{F3AB710B-5AE2-4340-9B78-F79C7CA719CD}"/>
              </a:ext>
            </a:extLst>
          </p:cNvPr>
          <p:cNvSpPr>
            <a:spLocks noGrp="1"/>
          </p:cNvSpPr>
          <p:nvPr>
            <p:ph sz="quarter" idx="15"/>
          </p:nvPr>
        </p:nvSpPr>
        <p:spPr>
          <a:xfrm>
            <a:off x="4512814" y="1557296"/>
            <a:ext cx="3095354" cy="4536000"/>
          </a:xfrm>
        </p:spPr>
        <p:txBody>
          <a:bodyPr/>
          <a:lstStyle/>
          <a:p>
            <a:r>
              <a:rPr lang="it-CH" sz="1600" b="1" dirty="0">
                <a:solidFill>
                  <a:srgbClr val="28828B"/>
                </a:solidFill>
              </a:rPr>
              <a:t>Conto CHF</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Gestione del traffico dei pagamenti in CHF e 9 valute estere</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Conto CHF ammesso solo in combinazione con un conto WIR</a:t>
            </a:r>
            <a:endParaRPr lang="it-CH" sz="1000" dirty="0">
              <a:solidFill>
                <a:srgbClr val="28828B"/>
              </a:solidFill>
            </a:endParaRPr>
          </a:p>
          <a:p>
            <a:pPr algn="l">
              <a:spcAft>
                <a:spcPts val="600"/>
              </a:spcAft>
            </a:pPr>
            <a:endParaRPr lang="it-CH" sz="1000" dirty="0">
              <a:solidFill>
                <a:srgbClr val="28828B"/>
              </a:solidFill>
            </a:endParaRPr>
          </a:p>
          <a:p>
            <a:pPr algn="l">
              <a:spcAft>
                <a:spcPts val="600"/>
              </a:spcAft>
            </a:pPr>
            <a:endParaRPr lang="it-CH" sz="1000" dirty="0">
              <a:solidFill>
                <a:srgbClr val="28828B"/>
              </a:solidFill>
            </a:endParaRPr>
          </a:p>
          <a:p>
            <a:pPr algn="l">
              <a:spcAft>
                <a:spcPts val="600"/>
              </a:spcAft>
            </a:pPr>
            <a:endParaRPr lang="it-CH" sz="1000" dirty="0">
              <a:solidFill>
                <a:srgbClr val="28828B"/>
              </a:solidFill>
            </a:endParaRPr>
          </a:p>
          <a:p>
            <a:pPr algn="l">
              <a:spcAft>
                <a:spcPts val="600"/>
              </a:spcAft>
            </a:pPr>
            <a:endParaRPr lang="it-CH" sz="1000" dirty="0">
              <a:solidFill>
                <a:srgbClr val="28828B"/>
              </a:solidFill>
            </a:endParaRPr>
          </a:p>
          <a:p>
            <a:pPr algn="l">
              <a:spcAft>
                <a:spcPts val="600"/>
              </a:spcAft>
            </a:pPr>
            <a:endParaRPr lang="it-CH" sz="1000" dirty="0">
              <a:solidFill>
                <a:srgbClr val="28828B"/>
              </a:solidFill>
            </a:endParaRPr>
          </a:p>
          <a:p>
            <a:pPr algn="l">
              <a:spcAft>
                <a:spcPts val="600"/>
              </a:spcAft>
            </a:pPr>
            <a:endParaRPr lang="it-CH" sz="1000" dirty="0">
              <a:solidFill>
                <a:srgbClr val="28828B"/>
              </a:solidFill>
            </a:endParaRPr>
          </a:p>
          <a:p>
            <a:r>
              <a:rPr lang="it-CH" sz="1600" b="1" dirty="0">
                <a:solidFill>
                  <a:srgbClr val="28828B"/>
                </a:solidFill>
              </a:rPr>
              <a:t>Credito pubblicitario</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Budget pubblicitario di 500 CHW all’anno</a:t>
            </a:r>
            <a:br>
              <a:rPr lang="it-CH" sz="1200" dirty="0">
                <a:solidFill>
                  <a:srgbClr val="28828B"/>
                </a:solidFill>
              </a:rPr>
            </a:br>
            <a:r>
              <a:rPr lang="it-CH" sz="1200" dirty="0">
                <a:solidFill>
                  <a:srgbClr val="28828B"/>
                </a:solidFill>
              </a:rPr>
              <a:t>per inserzioni e pubblicità in:</a:t>
            </a:r>
            <a:br>
              <a:rPr lang="it-CH" sz="1200" dirty="0">
                <a:solidFill>
                  <a:srgbClr val="28828B"/>
                </a:solidFill>
              </a:rPr>
            </a:br>
            <a:r>
              <a:rPr lang="it-CH" sz="1200" dirty="0">
                <a:solidFill>
                  <a:srgbClr val="28828B"/>
                </a:solidFill>
              </a:rPr>
              <a:t>- </a:t>
            </a:r>
            <a:r>
              <a:rPr lang="it-CH" sz="1200" dirty="0" err="1">
                <a:solidFill>
                  <a:srgbClr val="28828B"/>
                </a:solidFill>
              </a:rPr>
              <a:t>WIRinfo</a:t>
            </a:r>
            <a:br>
              <a:rPr lang="it-CH" sz="1200" dirty="0">
                <a:solidFill>
                  <a:srgbClr val="28828B"/>
                </a:solidFill>
              </a:rPr>
            </a:br>
            <a:r>
              <a:rPr lang="it-CH" sz="1200" dirty="0">
                <a:solidFill>
                  <a:srgbClr val="28828B"/>
                </a:solidFill>
              </a:rPr>
              <a:t>- </a:t>
            </a:r>
            <a:r>
              <a:rPr lang="it-CH" sz="1200" dirty="0" err="1">
                <a:solidFill>
                  <a:srgbClr val="28828B"/>
                </a:solidFill>
              </a:rPr>
              <a:t>WIRmarket</a:t>
            </a:r>
            <a:br>
              <a:rPr lang="it-CH" sz="1200" dirty="0">
                <a:solidFill>
                  <a:srgbClr val="28828B"/>
                </a:solidFill>
              </a:rPr>
            </a:br>
            <a:r>
              <a:rPr lang="it-CH" sz="1200" dirty="0">
                <a:solidFill>
                  <a:srgbClr val="28828B"/>
                </a:solidFill>
              </a:rPr>
              <a:t>- WIR-Direct-Mailing</a:t>
            </a:r>
          </a:p>
          <a:p>
            <a:pPr algn="l">
              <a:spcAft>
                <a:spcPts val="600"/>
              </a:spcAft>
            </a:pPr>
            <a:endParaRPr lang="it-CH" sz="1800" dirty="0">
              <a:solidFill>
                <a:srgbClr val="28828B"/>
              </a:solidFill>
            </a:endParaRPr>
          </a:p>
          <a:p>
            <a:pPr marL="285750" indent="-285750" algn="l">
              <a:spcAft>
                <a:spcPts val="600"/>
              </a:spcAft>
              <a:buFont typeface="Arial" panose="020B0604020202020204" pitchFamily="34" charset="0"/>
              <a:buChar char="•"/>
            </a:pPr>
            <a:endParaRPr lang="it-CH" sz="1800" dirty="0">
              <a:solidFill>
                <a:srgbClr val="28828B"/>
              </a:solidFill>
            </a:endParaRPr>
          </a:p>
          <a:p>
            <a:endParaRPr lang="it-CH" dirty="0"/>
          </a:p>
        </p:txBody>
      </p:sp>
      <p:sp>
        <p:nvSpPr>
          <p:cNvPr id="7" name="Inhaltsplatzhalter 6">
            <a:extLst>
              <a:ext uri="{FF2B5EF4-FFF2-40B4-BE49-F238E27FC236}">
                <a16:creationId xmlns:a16="http://schemas.microsoft.com/office/drawing/2014/main" id="{BF6C563D-0A10-4876-8F8A-0C6641DDABD2}"/>
              </a:ext>
            </a:extLst>
          </p:cNvPr>
          <p:cNvSpPr>
            <a:spLocks noGrp="1"/>
          </p:cNvSpPr>
          <p:nvPr>
            <p:ph sz="quarter" idx="16"/>
          </p:nvPr>
        </p:nvSpPr>
        <p:spPr>
          <a:xfrm>
            <a:off x="8328248" y="1556792"/>
            <a:ext cx="2822057" cy="4536000"/>
          </a:xfrm>
        </p:spPr>
        <p:txBody>
          <a:bodyPr/>
          <a:lstStyle/>
          <a:p>
            <a:r>
              <a:rPr lang="it-CH" sz="1600" b="1" dirty="0">
                <a:solidFill>
                  <a:srgbClr val="28828B"/>
                </a:solidFill>
              </a:rPr>
              <a:t>Credito immediato WIR</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Disponibilità immediata di WIR </a:t>
            </a:r>
            <a:br>
              <a:rPr lang="it-CH" sz="1200" dirty="0">
                <a:solidFill>
                  <a:srgbClr val="28828B"/>
                </a:solidFill>
              </a:rPr>
            </a:br>
            <a:r>
              <a:rPr lang="it-CH" sz="1200" dirty="0">
                <a:solidFill>
                  <a:srgbClr val="28828B"/>
                </a:solidFill>
              </a:rPr>
              <a:t>per qualsiasi scopo</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Credito senza interessi fino </a:t>
            </a:r>
            <a:br>
              <a:rPr lang="it-CH" sz="1200" dirty="0">
                <a:solidFill>
                  <a:srgbClr val="28828B"/>
                </a:solidFill>
              </a:rPr>
            </a:br>
            <a:r>
              <a:rPr lang="it-CH" sz="1200" dirty="0">
                <a:solidFill>
                  <a:srgbClr val="28828B"/>
                </a:solidFill>
              </a:rPr>
              <a:t>a 10 000 CHW</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Nessuna scadenza fissa</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Nessuna spesa di gestione e commissione d’impegno</a:t>
            </a:r>
            <a:endParaRPr lang="it-CH" sz="1300" dirty="0">
              <a:solidFill>
                <a:srgbClr val="28828B"/>
              </a:solidFill>
            </a:endParaRPr>
          </a:p>
          <a:p>
            <a:pPr marL="285750" indent="-285750" algn="l">
              <a:spcAft>
                <a:spcPts val="600"/>
              </a:spcAft>
              <a:buClr>
                <a:srgbClr val="28828B"/>
              </a:buClr>
              <a:buFont typeface="Arial" panose="020B0604020202020204" pitchFamily="34" charset="0"/>
              <a:buChar char="•"/>
            </a:pPr>
            <a:endParaRPr lang="it-CH" sz="1300" dirty="0">
              <a:solidFill>
                <a:srgbClr val="28828B"/>
              </a:solidFill>
            </a:endParaRPr>
          </a:p>
          <a:p>
            <a:endParaRPr lang="it-CH" sz="1300" dirty="0"/>
          </a:p>
          <a:p>
            <a:r>
              <a:rPr lang="it-CH" sz="1600" b="1" dirty="0" err="1">
                <a:solidFill>
                  <a:srgbClr val="28828B"/>
                </a:solidFill>
              </a:rPr>
              <a:t>WIRinfo</a:t>
            </a:r>
            <a:r>
              <a:rPr lang="it-CH" sz="1600" b="1" dirty="0">
                <a:solidFill>
                  <a:srgbClr val="28828B"/>
                </a:solidFill>
              </a:rPr>
              <a:t> – rivista per le PMI</a:t>
            </a:r>
            <a:br>
              <a:rPr lang="it-CH" sz="1600" b="1" dirty="0">
                <a:solidFill>
                  <a:srgbClr val="28828B"/>
                </a:solidFill>
              </a:rPr>
            </a:br>
            <a:r>
              <a:rPr lang="it-CH" sz="1600" dirty="0">
                <a:solidFill>
                  <a:srgbClr val="28828B"/>
                </a:solidFill>
              </a:rPr>
              <a:t>(In tedesco e francese)</a:t>
            </a:r>
            <a:endParaRPr lang="it-CH" sz="1600" b="1" dirty="0">
              <a:solidFill>
                <a:srgbClr val="28828B"/>
              </a:solidFill>
            </a:endParaRPr>
          </a:p>
          <a:p>
            <a:pPr marL="285750" indent="-285750" algn="l">
              <a:spcAft>
                <a:spcPts val="600"/>
              </a:spcAft>
              <a:buClr>
                <a:srgbClr val="28828B"/>
              </a:buClr>
              <a:buFont typeface="Arial" panose="020B0604020202020204" pitchFamily="34" charset="0"/>
              <a:buChar char="•"/>
            </a:pPr>
            <a:r>
              <a:rPr lang="it-CH" sz="1200" dirty="0">
                <a:solidFill>
                  <a:srgbClr val="28828B"/>
                </a:solidFill>
              </a:rPr>
              <a:t>Rivista mensile dedicata alle PMI svizzere</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Con una tiratura di circa 36 000</a:t>
            </a:r>
            <a:br>
              <a:rPr lang="it-CH" sz="1200" dirty="0">
                <a:solidFill>
                  <a:srgbClr val="28828B"/>
                </a:solidFill>
              </a:rPr>
            </a:br>
            <a:r>
              <a:rPr lang="it-CH" sz="1200" dirty="0">
                <a:solidFill>
                  <a:srgbClr val="28828B"/>
                </a:solidFill>
              </a:rPr>
              <a:t>esemplari, </a:t>
            </a:r>
            <a:r>
              <a:rPr lang="it-CH" sz="1200" dirty="0" err="1">
                <a:solidFill>
                  <a:srgbClr val="28828B"/>
                </a:solidFill>
              </a:rPr>
              <a:t>WIRinfo</a:t>
            </a:r>
            <a:r>
              <a:rPr lang="it-CH" sz="1200" dirty="0">
                <a:solidFill>
                  <a:srgbClr val="28828B"/>
                </a:solidFill>
              </a:rPr>
              <a:t> raggiunge tutte le PMI clienti WIR e i loro dipendenti</a:t>
            </a:r>
          </a:p>
          <a:p>
            <a:pPr marL="285750" indent="-285750">
              <a:buFont typeface="Arial" panose="020B0604020202020204" pitchFamily="34" charset="0"/>
              <a:buChar char="•"/>
            </a:pPr>
            <a:endParaRPr lang="it-CH" sz="1800" dirty="0">
              <a:solidFill>
                <a:srgbClr val="28828B"/>
              </a:solidFill>
            </a:endParaRPr>
          </a:p>
          <a:p>
            <a:endParaRPr lang="it-CH" dirty="0"/>
          </a:p>
        </p:txBody>
      </p:sp>
      <p:sp>
        <p:nvSpPr>
          <p:cNvPr id="2" name="Titel 1">
            <a:extLst>
              <a:ext uri="{FF2B5EF4-FFF2-40B4-BE49-F238E27FC236}">
                <a16:creationId xmlns:a16="http://schemas.microsoft.com/office/drawing/2014/main" id="{E91BE5D6-35F7-4DFB-981E-B1E06C553016}"/>
              </a:ext>
            </a:extLst>
          </p:cNvPr>
          <p:cNvSpPr>
            <a:spLocks noGrp="1"/>
          </p:cNvSpPr>
          <p:nvPr>
            <p:ph type="title"/>
          </p:nvPr>
        </p:nvSpPr>
        <p:spPr/>
        <p:txBody>
          <a:bodyPr/>
          <a:lstStyle/>
          <a:p>
            <a:r>
              <a:rPr lang="it-CH" dirty="0"/>
              <a:t>Dettagli del pacchetto PMI (1/2)</a:t>
            </a:r>
          </a:p>
        </p:txBody>
      </p:sp>
    </p:spTree>
    <p:extLst>
      <p:ext uri="{BB962C8B-B14F-4D97-AF65-F5344CB8AC3E}">
        <p14:creationId xmlns:p14="http://schemas.microsoft.com/office/powerpoint/2010/main" val="171329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0FE06551-B2E0-4415-8ADA-14DA52F1C19A}"/>
              </a:ext>
            </a:extLst>
          </p:cNvPr>
          <p:cNvSpPr txBox="1"/>
          <p:nvPr/>
        </p:nvSpPr>
        <p:spPr bwMode="auto">
          <a:xfrm>
            <a:off x="8048128" y="1342281"/>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endParaRPr lang="it-CH" sz="2000" b="1" i="0" dirty="0">
              <a:solidFill>
                <a:srgbClr val="28828B"/>
              </a:solidFill>
              <a:effectLst/>
              <a:latin typeface="Helvetica Neue"/>
            </a:endParaRPr>
          </a:p>
          <a:p>
            <a:pPr algn="ctr">
              <a:spcAft>
                <a:spcPts val="800"/>
              </a:spcAft>
            </a:pPr>
            <a:br>
              <a:rPr lang="it-CH" sz="1600" dirty="0">
                <a:solidFill>
                  <a:srgbClr val="28828B"/>
                </a:solidFill>
              </a:rPr>
            </a:br>
            <a:endParaRPr lang="it-CH" sz="1600" dirty="0">
              <a:solidFill>
                <a:srgbClr val="28828B"/>
              </a:solidFill>
              <a:latin typeface="+mj-lt"/>
            </a:endParaRPr>
          </a:p>
        </p:txBody>
      </p:sp>
      <p:grpSp>
        <p:nvGrpSpPr>
          <p:cNvPr id="3" name="Gruppieren 2">
            <a:extLst>
              <a:ext uri="{FF2B5EF4-FFF2-40B4-BE49-F238E27FC236}">
                <a16:creationId xmlns:a16="http://schemas.microsoft.com/office/drawing/2014/main" id="{8271086C-9AC2-4185-8120-24A2E7B75075}"/>
              </a:ext>
            </a:extLst>
          </p:cNvPr>
          <p:cNvGrpSpPr/>
          <p:nvPr/>
        </p:nvGrpSpPr>
        <p:grpSpPr>
          <a:xfrm>
            <a:off x="551384" y="1340768"/>
            <a:ext cx="7056784" cy="4680520"/>
            <a:chOff x="551384" y="1340768"/>
            <a:chExt cx="7056784" cy="4680520"/>
          </a:xfrm>
        </p:grpSpPr>
        <p:sp>
          <p:nvSpPr>
            <p:cNvPr id="17" name="Textfeld 16">
              <a:extLst>
                <a:ext uri="{FF2B5EF4-FFF2-40B4-BE49-F238E27FC236}">
                  <a16:creationId xmlns:a16="http://schemas.microsoft.com/office/drawing/2014/main" id="{EFF6BA32-646B-480F-A096-B6EAAB3E8932}"/>
                </a:ext>
              </a:extLst>
            </p:cNvPr>
            <p:cNvSpPr txBox="1"/>
            <p:nvPr/>
          </p:nvSpPr>
          <p:spPr bwMode="auto">
            <a:xfrm>
              <a:off x="551384" y="134076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br>
                <a:rPr lang="it-CH" sz="1600" dirty="0"/>
              </a:br>
              <a:endParaRPr lang="it-CH" sz="1600" dirty="0">
                <a:solidFill>
                  <a:schemeClr val="tx2"/>
                </a:solidFill>
                <a:latin typeface="+mj-lt"/>
              </a:endParaRPr>
            </a:p>
          </p:txBody>
        </p:sp>
        <p:sp>
          <p:nvSpPr>
            <p:cNvPr id="18" name="Textfeld 17">
              <a:extLst>
                <a:ext uri="{FF2B5EF4-FFF2-40B4-BE49-F238E27FC236}">
                  <a16:creationId xmlns:a16="http://schemas.microsoft.com/office/drawing/2014/main" id="{8C9938CD-3FF1-48B0-90A0-5128C9B74FCE}"/>
                </a:ext>
              </a:extLst>
            </p:cNvPr>
            <p:cNvSpPr txBox="1"/>
            <p:nvPr/>
          </p:nvSpPr>
          <p:spPr bwMode="auto">
            <a:xfrm>
              <a:off x="4280847" y="134076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0" i="0" dirty="0">
                <a:solidFill>
                  <a:srgbClr val="28828B"/>
                </a:solidFill>
                <a:effectLst/>
                <a:latin typeface="Helvetica Neue"/>
              </a:endParaRPr>
            </a:p>
          </p:txBody>
        </p:sp>
        <p:sp>
          <p:nvSpPr>
            <p:cNvPr id="19" name="Textfeld 18">
              <a:extLst>
                <a:ext uri="{FF2B5EF4-FFF2-40B4-BE49-F238E27FC236}">
                  <a16:creationId xmlns:a16="http://schemas.microsoft.com/office/drawing/2014/main" id="{350BD737-4B21-4898-A985-781C694BD8CC}"/>
                </a:ext>
              </a:extLst>
            </p:cNvPr>
            <p:cNvSpPr txBox="1"/>
            <p:nvPr/>
          </p:nvSpPr>
          <p:spPr bwMode="auto">
            <a:xfrm>
              <a:off x="551384" y="386104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t" anchorCtr="0" compatLnSpc="1">
              <a:prstTxWarp prst="textNoShape">
                <a:avLst/>
              </a:prstTxWarp>
              <a:noAutofit/>
            </a:bodyPr>
            <a:lstStyle/>
            <a:p>
              <a:pPr algn="ctr">
                <a:spcAft>
                  <a:spcPts val="800"/>
                </a:spcAft>
              </a:pPr>
              <a:endParaRPr lang="it-CH" sz="2000" b="1" i="0" dirty="0">
                <a:solidFill>
                  <a:srgbClr val="28828B"/>
                </a:solidFill>
                <a:effectLst/>
                <a:latin typeface="Helvetica Neue"/>
              </a:endParaRPr>
            </a:p>
            <a:p>
              <a:pPr algn="ctr">
                <a:spcAft>
                  <a:spcPts val="800"/>
                </a:spcAft>
              </a:pPr>
              <a:br>
                <a:rPr lang="it-CH" sz="1600" dirty="0">
                  <a:solidFill>
                    <a:srgbClr val="28828B"/>
                  </a:solidFill>
                </a:rPr>
              </a:br>
              <a:endParaRPr lang="it-CH" sz="1600" dirty="0">
                <a:solidFill>
                  <a:srgbClr val="28828B"/>
                </a:solidFill>
                <a:latin typeface="+mj-lt"/>
              </a:endParaRPr>
            </a:p>
          </p:txBody>
        </p:sp>
      </p:grpSp>
      <p:sp>
        <p:nvSpPr>
          <p:cNvPr id="2" name="Titel 1">
            <a:extLst>
              <a:ext uri="{FF2B5EF4-FFF2-40B4-BE49-F238E27FC236}">
                <a16:creationId xmlns:a16="http://schemas.microsoft.com/office/drawing/2014/main" id="{E91BE5D6-35F7-4DFB-981E-B1E06C553016}"/>
              </a:ext>
            </a:extLst>
          </p:cNvPr>
          <p:cNvSpPr>
            <a:spLocks noGrp="1"/>
          </p:cNvSpPr>
          <p:nvPr>
            <p:ph type="title"/>
          </p:nvPr>
        </p:nvSpPr>
        <p:spPr/>
        <p:txBody>
          <a:bodyPr/>
          <a:lstStyle/>
          <a:p>
            <a:r>
              <a:rPr lang="it-CH" dirty="0"/>
              <a:t>Dettagli del pacchetto PMI (2/2)</a:t>
            </a:r>
          </a:p>
        </p:txBody>
      </p:sp>
      <p:sp>
        <p:nvSpPr>
          <p:cNvPr id="14" name="Inhaltsplatzhalter 4">
            <a:extLst>
              <a:ext uri="{FF2B5EF4-FFF2-40B4-BE49-F238E27FC236}">
                <a16:creationId xmlns:a16="http://schemas.microsoft.com/office/drawing/2014/main" id="{26FD7829-8005-49C2-8F02-B9CA0210405E}"/>
              </a:ext>
            </a:extLst>
          </p:cNvPr>
          <p:cNvSpPr>
            <a:spLocks noGrp="1"/>
          </p:cNvSpPr>
          <p:nvPr>
            <p:ph sz="quarter" idx="14"/>
          </p:nvPr>
        </p:nvSpPr>
        <p:spPr>
          <a:xfrm>
            <a:off x="767802" y="1556792"/>
            <a:ext cx="2966669" cy="4032445"/>
          </a:xfrm>
        </p:spPr>
        <p:txBody>
          <a:bodyPr/>
          <a:lstStyle/>
          <a:p>
            <a:r>
              <a:rPr lang="it-CH" sz="1600" b="1" dirty="0" err="1">
                <a:solidFill>
                  <a:srgbClr val="28828B"/>
                </a:solidFill>
              </a:rPr>
              <a:t>WIRcard</a:t>
            </a:r>
            <a:r>
              <a:rPr lang="it-CH" sz="1600" b="1" dirty="0">
                <a:solidFill>
                  <a:srgbClr val="28828B"/>
                </a:solidFill>
              </a:rPr>
              <a:t> plus</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Prelievo di contanti 24 ore su 24</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Pagamento duale in WIR e CHF nel </a:t>
            </a:r>
            <a:br>
              <a:rPr lang="it-CH" sz="1200" dirty="0">
                <a:solidFill>
                  <a:srgbClr val="28828B"/>
                </a:solidFill>
              </a:rPr>
            </a:br>
            <a:r>
              <a:rPr lang="it-CH" sz="1200" dirty="0">
                <a:solidFill>
                  <a:srgbClr val="28828B"/>
                </a:solidFill>
              </a:rPr>
              <a:t>sistema WIR</a:t>
            </a:r>
            <a:endParaRPr lang="it-CH" sz="1100" dirty="0">
              <a:solidFill>
                <a:srgbClr val="28828B"/>
              </a:solidFill>
            </a:endParaRPr>
          </a:p>
          <a:p>
            <a:pPr marL="285750" indent="-285750">
              <a:buFont typeface="Arial" panose="020B0604020202020204" pitchFamily="34" charset="0"/>
              <a:buChar char="•"/>
            </a:pPr>
            <a:endParaRPr lang="it-CH" sz="1100" dirty="0">
              <a:solidFill>
                <a:srgbClr val="28828B"/>
              </a:solidFill>
            </a:endParaRPr>
          </a:p>
          <a:p>
            <a:pPr algn="l">
              <a:spcAft>
                <a:spcPts val="600"/>
              </a:spcAft>
            </a:pPr>
            <a:endParaRPr lang="it-CH" sz="1100" dirty="0">
              <a:solidFill>
                <a:srgbClr val="28828B"/>
              </a:solidFill>
            </a:endParaRPr>
          </a:p>
          <a:p>
            <a:pPr algn="l">
              <a:spcAft>
                <a:spcPts val="600"/>
              </a:spcAft>
            </a:pPr>
            <a:endParaRPr lang="it-CH" sz="1100" dirty="0">
              <a:solidFill>
                <a:srgbClr val="28828B"/>
              </a:solidFill>
            </a:endParaRPr>
          </a:p>
          <a:p>
            <a:endParaRPr lang="it-CH" sz="1100" dirty="0"/>
          </a:p>
          <a:p>
            <a:endParaRPr lang="it-CH" sz="1100" dirty="0"/>
          </a:p>
          <a:p>
            <a:endParaRPr lang="it-CH" sz="1100" dirty="0"/>
          </a:p>
          <a:p>
            <a:r>
              <a:rPr lang="it-CH" sz="1600" b="1" dirty="0">
                <a:solidFill>
                  <a:srgbClr val="28828B"/>
                </a:solidFill>
              </a:rPr>
              <a:t>E-Banking</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Panoramica del saldo del conto, dei movimenti, del deposito, delle carte ecc.</a:t>
            </a:r>
          </a:p>
          <a:p>
            <a:pPr marL="285750" indent="-285750">
              <a:spcAft>
                <a:spcPts val="600"/>
              </a:spcAft>
              <a:buClr>
                <a:srgbClr val="28828B"/>
              </a:buClr>
              <a:buFont typeface="Arial" panose="020B0604020202020204" pitchFamily="34" charset="0"/>
              <a:buChar char="•"/>
            </a:pPr>
            <a:r>
              <a:rPr lang="it-CH" sz="1200" dirty="0">
                <a:solidFill>
                  <a:srgbClr val="28828B"/>
                </a:solidFill>
              </a:rPr>
              <a:t>Gestione gratuita del traffico dei pagamenti in tutte le valute (WIR/CHF/FW)</a:t>
            </a:r>
            <a:endParaRPr lang="it-CH" sz="1800" dirty="0">
              <a:solidFill>
                <a:srgbClr val="28828B"/>
              </a:solidFill>
            </a:endParaRPr>
          </a:p>
          <a:p>
            <a:endParaRPr lang="it-CH" dirty="0"/>
          </a:p>
        </p:txBody>
      </p:sp>
      <p:sp>
        <p:nvSpPr>
          <p:cNvPr id="16" name="Inhaltsplatzhalter 5">
            <a:extLst>
              <a:ext uri="{FF2B5EF4-FFF2-40B4-BE49-F238E27FC236}">
                <a16:creationId xmlns:a16="http://schemas.microsoft.com/office/drawing/2014/main" id="{ACB72EE2-1A85-43CC-8E10-97F38BFFA3BF}"/>
              </a:ext>
            </a:extLst>
          </p:cNvPr>
          <p:cNvSpPr>
            <a:spLocks noGrp="1"/>
          </p:cNvSpPr>
          <p:nvPr>
            <p:ph sz="quarter" idx="15"/>
          </p:nvPr>
        </p:nvSpPr>
        <p:spPr>
          <a:xfrm>
            <a:off x="4512814" y="1556792"/>
            <a:ext cx="2966669" cy="4019443"/>
          </a:xfrm>
        </p:spPr>
        <p:txBody>
          <a:bodyPr/>
          <a:lstStyle/>
          <a:p>
            <a:r>
              <a:rPr lang="it-CH" sz="1600" b="1" dirty="0">
                <a:solidFill>
                  <a:srgbClr val="28828B"/>
                </a:solidFill>
              </a:rPr>
              <a:t>App </a:t>
            </a:r>
            <a:r>
              <a:rPr lang="it-CH" sz="1600" b="1" dirty="0" err="1">
                <a:solidFill>
                  <a:srgbClr val="28828B"/>
                </a:solidFill>
              </a:rPr>
              <a:t>WIRpay</a:t>
            </a:r>
            <a:endParaRPr lang="it-CH" sz="1600" b="1" dirty="0">
              <a:solidFill>
                <a:srgbClr val="28828B"/>
              </a:solidFill>
            </a:endParaRPr>
          </a:p>
          <a:p>
            <a:pPr marL="285750" indent="-285750" algn="l">
              <a:spcAft>
                <a:spcPts val="600"/>
              </a:spcAft>
              <a:buClr>
                <a:srgbClr val="28828B"/>
              </a:buClr>
              <a:buFont typeface="Arial" panose="020B0604020202020204" pitchFamily="34" charset="0"/>
              <a:buChar char="•"/>
            </a:pPr>
            <a:r>
              <a:rPr lang="it-CH" sz="1200" dirty="0">
                <a:solidFill>
                  <a:srgbClr val="28828B"/>
                </a:solidFill>
              </a:rPr>
              <a:t>Panoramica del saldo e transazioni contactless in WIR/CHF</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Possibilità di ripartizione individuale CHF/WIR per i pagamenti</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Contabilizzazione immediata</a:t>
            </a:r>
          </a:p>
          <a:p>
            <a:pPr marL="285750" indent="-285750" algn="l">
              <a:spcAft>
                <a:spcPts val="600"/>
              </a:spcAft>
              <a:buFont typeface="Arial" panose="020B0604020202020204" pitchFamily="34" charset="0"/>
              <a:buChar char="•"/>
            </a:pPr>
            <a:endParaRPr lang="it-CH" sz="1100" dirty="0">
              <a:solidFill>
                <a:srgbClr val="28828B"/>
              </a:solidFill>
            </a:endParaRPr>
          </a:p>
          <a:p>
            <a:pPr marL="285750" indent="-285750" algn="l">
              <a:spcAft>
                <a:spcPts val="600"/>
              </a:spcAft>
              <a:buFont typeface="Arial" panose="020B0604020202020204" pitchFamily="34" charset="0"/>
              <a:buChar char="•"/>
            </a:pPr>
            <a:endParaRPr lang="it-CH" sz="1100" dirty="0">
              <a:solidFill>
                <a:srgbClr val="28828B"/>
              </a:solidFill>
            </a:endParaRPr>
          </a:p>
          <a:p>
            <a:pPr marL="285750" indent="-285750" algn="l">
              <a:spcAft>
                <a:spcPts val="600"/>
              </a:spcAft>
              <a:buFont typeface="Arial" panose="020B0604020202020204" pitchFamily="34" charset="0"/>
              <a:buChar char="•"/>
            </a:pPr>
            <a:endParaRPr lang="it-CH" sz="1100" dirty="0">
              <a:solidFill>
                <a:srgbClr val="28828B"/>
              </a:solidFill>
            </a:endParaRPr>
          </a:p>
        </p:txBody>
      </p:sp>
      <p:sp>
        <p:nvSpPr>
          <p:cNvPr id="24" name="Inhaltsplatzhalter 6">
            <a:extLst>
              <a:ext uri="{FF2B5EF4-FFF2-40B4-BE49-F238E27FC236}">
                <a16:creationId xmlns:a16="http://schemas.microsoft.com/office/drawing/2014/main" id="{F9F01145-E6EE-46A0-9E7F-64AE5DAE9631}"/>
              </a:ext>
            </a:extLst>
          </p:cNvPr>
          <p:cNvSpPr>
            <a:spLocks noGrp="1"/>
          </p:cNvSpPr>
          <p:nvPr>
            <p:ph sz="quarter" idx="16"/>
          </p:nvPr>
        </p:nvSpPr>
        <p:spPr>
          <a:xfrm>
            <a:off x="8329164" y="1556792"/>
            <a:ext cx="3095428" cy="4019443"/>
          </a:xfrm>
        </p:spPr>
        <p:txBody>
          <a:bodyPr/>
          <a:lstStyle/>
          <a:p>
            <a:r>
              <a:rPr lang="it-CH" sz="1600" b="1" dirty="0">
                <a:solidFill>
                  <a:srgbClr val="28828B"/>
                </a:solidFill>
              </a:rPr>
              <a:t>Conti per i dipendenti</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Combo WIR privata gratuita per i collaboratori</a:t>
            </a:r>
          </a:p>
          <a:p>
            <a:pPr marL="285750" indent="-285750" algn="l">
              <a:spcAft>
                <a:spcPts val="600"/>
              </a:spcAft>
              <a:buClr>
                <a:srgbClr val="28828B"/>
              </a:buClr>
              <a:buFont typeface="Arial" panose="020B0604020202020204" pitchFamily="34" charset="0"/>
              <a:buChar char="•"/>
            </a:pPr>
            <a:r>
              <a:rPr lang="it-CH" sz="1200" dirty="0">
                <a:solidFill>
                  <a:srgbClr val="28828B"/>
                </a:solidFill>
              </a:rPr>
              <a:t>Carta di debito </a:t>
            </a:r>
            <a:r>
              <a:rPr lang="it-CH" sz="1200" dirty="0" err="1">
                <a:solidFill>
                  <a:srgbClr val="28828B"/>
                </a:solidFill>
              </a:rPr>
              <a:t>WIRcard</a:t>
            </a:r>
            <a:r>
              <a:rPr lang="it-CH" sz="1200" dirty="0">
                <a:solidFill>
                  <a:srgbClr val="28828B"/>
                </a:solidFill>
              </a:rPr>
              <a:t> o </a:t>
            </a:r>
            <a:r>
              <a:rPr lang="it-CH" sz="1200" dirty="0" err="1">
                <a:solidFill>
                  <a:srgbClr val="28828B"/>
                </a:solidFill>
              </a:rPr>
              <a:t>WIRcard</a:t>
            </a:r>
            <a:r>
              <a:rPr lang="it-CH" sz="1200" dirty="0">
                <a:solidFill>
                  <a:srgbClr val="28828B"/>
                </a:solidFill>
              </a:rPr>
              <a:t> plus (a pagamento)</a:t>
            </a:r>
            <a:endParaRPr lang="it-CH" sz="1000" dirty="0">
              <a:solidFill>
                <a:srgbClr val="28828B"/>
              </a:solidFill>
            </a:endParaRPr>
          </a:p>
          <a:p>
            <a:pPr marL="285750" indent="-285750" algn="l">
              <a:spcAft>
                <a:spcPts val="600"/>
              </a:spcAft>
              <a:buFont typeface="Arial" panose="020B0604020202020204" pitchFamily="34" charset="0"/>
              <a:buChar char="•"/>
            </a:pPr>
            <a:endParaRPr lang="it-CH" sz="1000" dirty="0">
              <a:solidFill>
                <a:srgbClr val="28828B"/>
              </a:solidFill>
            </a:endParaRPr>
          </a:p>
          <a:p>
            <a:pPr marL="285750" indent="-285750" algn="l">
              <a:spcAft>
                <a:spcPts val="600"/>
              </a:spcAft>
              <a:buFont typeface="Arial" panose="020B0604020202020204" pitchFamily="34" charset="0"/>
              <a:buChar char="•"/>
            </a:pPr>
            <a:endParaRPr lang="it-CH" sz="1800" dirty="0">
              <a:solidFill>
                <a:srgbClr val="28828B"/>
              </a:solidFill>
            </a:endParaRPr>
          </a:p>
          <a:p>
            <a:pPr marL="285750" indent="-285750" algn="l">
              <a:spcAft>
                <a:spcPts val="600"/>
              </a:spcAft>
              <a:buFont typeface="Arial" panose="020B0604020202020204" pitchFamily="34" charset="0"/>
              <a:buChar char="•"/>
            </a:pPr>
            <a:endParaRPr lang="it-CH" sz="1800" dirty="0">
              <a:solidFill>
                <a:srgbClr val="28828B"/>
              </a:solidFill>
            </a:endParaRPr>
          </a:p>
          <a:p>
            <a:endParaRPr lang="it-CH" dirty="0"/>
          </a:p>
        </p:txBody>
      </p:sp>
      <p:sp>
        <p:nvSpPr>
          <p:cNvPr id="4" name="Textfeld 3">
            <a:extLst>
              <a:ext uri="{FF2B5EF4-FFF2-40B4-BE49-F238E27FC236}">
                <a16:creationId xmlns:a16="http://schemas.microsoft.com/office/drawing/2014/main" id="{C38C5813-9067-6154-8FFC-761463FFA006}"/>
              </a:ext>
            </a:extLst>
          </p:cNvPr>
          <p:cNvSpPr txBox="1"/>
          <p:nvPr/>
        </p:nvSpPr>
        <p:spPr bwMode="auto">
          <a:xfrm>
            <a:off x="4280846" y="3861048"/>
            <a:ext cx="3327321" cy="216024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vert="horz" wrap="none" lIns="288000" tIns="36000" rIns="0" bIns="0" numCol="1" rtlCol="0" anchor="t" anchorCtr="0" compatLnSpc="1">
            <a:prstTxWarp prst="textNoShape">
              <a:avLst/>
            </a:prstTxWarp>
            <a:noAutofit/>
          </a:bodyPr>
          <a:lstStyle/>
          <a:p>
            <a:pPr>
              <a:lnSpc>
                <a:spcPct val="150000"/>
              </a:lnSpc>
            </a:pPr>
            <a:r>
              <a:rPr lang="de-CH" sz="1600" b="1" noProof="1">
                <a:solidFill>
                  <a:srgbClr val="28828B"/>
                </a:solidFill>
                <a:latin typeface="+mj-lt"/>
              </a:rPr>
              <a:t>Mobile Banking</a:t>
            </a:r>
          </a:p>
          <a:p>
            <a:pPr marL="285750" indent="-285750" algn="l">
              <a:spcAft>
                <a:spcPts val="600"/>
              </a:spcAft>
              <a:buClr>
                <a:srgbClr val="28828B"/>
              </a:buClr>
              <a:buFont typeface="Arial" panose="020B0604020202020204" pitchFamily="34" charset="0"/>
              <a:buChar char="•"/>
            </a:pPr>
            <a:r>
              <a:rPr lang="de-CH" sz="1200" noProof="1">
                <a:solidFill>
                  <a:srgbClr val="28828B"/>
                </a:solidFill>
                <a:latin typeface="+mj-lt"/>
              </a:rPr>
              <a:t>E-banking sul vostro smartphone</a:t>
            </a:r>
          </a:p>
          <a:p>
            <a:pPr marL="285750" indent="-285750" algn="l">
              <a:spcAft>
                <a:spcPts val="600"/>
              </a:spcAft>
              <a:buClr>
                <a:srgbClr val="28828B"/>
              </a:buClr>
              <a:buFont typeface="Arial" panose="020B0604020202020204" pitchFamily="34" charset="0"/>
              <a:buChar char="•"/>
            </a:pPr>
            <a:r>
              <a:rPr lang="it-IT" sz="1200" noProof="1">
                <a:solidFill>
                  <a:srgbClr val="28828B"/>
                </a:solidFill>
                <a:latin typeface="+mj-lt"/>
              </a:rPr>
              <a:t>Pagare le QR-fatture in modo rapido </a:t>
            </a:r>
            <a:br>
              <a:rPr lang="it-IT" sz="1200" noProof="1">
                <a:solidFill>
                  <a:srgbClr val="28828B"/>
                </a:solidFill>
                <a:latin typeface="+mj-lt"/>
              </a:rPr>
            </a:br>
            <a:r>
              <a:rPr lang="it-IT" sz="1200" noProof="1">
                <a:solidFill>
                  <a:srgbClr val="28828B"/>
                </a:solidFill>
                <a:latin typeface="+mj-lt"/>
              </a:rPr>
              <a:t>e semplice</a:t>
            </a:r>
          </a:p>
          <a:p>
            <a:pPr marL="285750" indent="-285750" algn="l">
              <a:spcAft>
                <a:spcPts val="600"/>
              </a:spcAft>
              <a:buClr>
                <a:srgbClr val="28828B"/>
              </a:buClr>
              <a:buFont typeface="Arial" panose="020B0604020202020204" pitchFamily="34" charset="0"/>
              <a:buChar char="•"/>
            </a:pPr>
            <a:r>
              <a:rPr lang="it-IT" sz="1200" noProof="1">
                <a:solidFill>
                  <a:srgbClr val="28828B"/>
                </a:solidFill>
                <a:latin typeface="+mj-lt"/>
              </a:rPr>
              <a:t>Con funzione di scansione </a:t>
            </a:r>
            <a:br>
              <a:rPr lang="it-IT" sz="1200" noProof="1">
                <a:solidFill>
                  <a:srgbClr val="28828B"/>
                </a:solidFill>
                <a:latin typeface="+mj-lt"/>
              </a:rPr>
            </a:br>
            <a:r>
              <a:rPr lang="it-IT" sz="1200" noProof="1">
                <a:solidFill>
                  <a:srgbClr val="28828B"/>
                </a:solidFill>
                <a:latin typeface="+mj-lt"/>
              </a:rPr>
              <a:t>per l'E-Banking</a:t>
            </a:r>
            <a:endParaRPr lang="de-CH" sz="1200" noProof="1">
              <a:solidFill>
                <a:srgbClr val="28828B"/>
              </a:solidFill>
              <a:latin typeface="+mj-lt"/>
            </a:endParaRPr>
          </a:p>
        </p:txBody>
      </p:sp>
    </p:spTree>
    <p:extLst>
      <p:ext uri="{BB962C8B-B14F-4D97-AF65-F5344CB8AC3E}">
        <p14:creationId xmlns:p14="http://schemas.microsoft.com/office/powerpoint/2010/main" val="407751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E1911-9B59-4C14-B47E-6C1CA9649968}"/>
              </a:ext>
            </a:extLst>
          </p:cNvPr>
          <p:cNvSpPr>
            <a:spLocks noGrp="1"/>
          </p:cNvSpPr>
          <p:nvPr>
            <p:ph type="title"/>
          </p:nvPr>
        </p:nvSpPr>
        <p:spPr/>
        <p:txBody>
          <a:bodyPr/>
          <a:lstStyle/>
          <a:p>
            <a:r>
              <a:rPr lang="it-CH" dirty="0"/>
              <a:t>Tutto ciò di cui avete bisogno da una banca </a:t>
            </a:r>
            <a:br>
              <a:rPr lang="it-CH" dirty="0"/>
            </a:br>
            <a:r>
              <a:rPr lang="it-CH" dirty="0"/>
              <a:t>in qualità di PMI e privatamente!</a:t>
            </a:r>
          </a:p>
        </p:txBody>
      </p:sp>
      <p:sp>
        <p:nvSpPr>
          <p:cNvPr id="6" name="Inhaltsplatzhalter 5">
            <a:extLst>
              <a:ext uri="{FF2B5EF4-FFF2-40B4-BE49-F238E27FC236}">
                <a16:creationId xmlns:a16="http://schemas.microsoft.com/office/drawing/2014/main" id="{3126C0FF-B23D-45CB-B1F5-46159DEA43A8}"/>
              </a:ext>
            </a:extLst>
          </p:cNvPr>
          <p:cNvSpPr>
            <a:spLocks noGrp="1"/>
          </p:cNvSpPr>
          <p:nvPr>
            <p:ph sz="quarter" idx="18"/>
          </p:nvPr>
        </p:nvSpPr>
        <p:spPr>
          <a:xfrm>
            <a:off x="1559496" y="2061352"/>
            <a:ext cx="4032448" cy="4968048"/>
          </a:xfrm>
        </p:spPr>
        <p:txBody>
          <a:bodyPr/>
          <a:lstStyle/>
          <a:p>
            <a:pPr>
              <a:buClr>
                <a:schemeClr val="bg1">
                  <a:lumMod val="50000"/>
                </a:schemeClr>
              </a:buClr>
            </a:pPr>
            <a:r>
              <a:rPr lang="it-CH" sz="1600" b="1" dirty="0"/>
              <a:t>Finanziamenti</a:t>
            </a:r>
          </a:p>
          <a:p>
            <a:pPr lvl="1" indent="0">
              <a:buClr>
                <a:schemeClr val="bg1">
                  <a:lumMod val="50000"/>
                </a:schemeClr>
              </a:buClr>
              <a:buNone/>
            </a:pPr>
            <a:r>
              <a:rPr lang="it-CH" sz="1600" dirty="0"/>
              <a:t>Per la vostra azienda e i vostri i</a:t>
            </a:r>
            <a:r>
              <a:rPr lang="it-CH" sz="1600" dirty="0">
                <a:solidFill>
                  <a:schemeClr val="tx2"/>
                </a:solidFill>
              </a:rPr>
              <a:t>mmobili</a:t>
            </a:r>
            <a:endParaRPr lang="it-CH" sz="1600" dirty="0"/>
          </a:p>
          <a:p>
            <a:pPr>
              <a:buClr>
                <a:schemeClr val="bg1">
                  <a:lumMod val="50000"/>
                </a:schemeClr>
              </a:buClr>
            </a:pPr>
            <a:endParaRPr lang="it-CH" sz="1600" dirty="0"/>
          </a:p>
          <a:p>
            <a:pPr>
              <a:buClr>
                <a:schemeClr val="bg1">
                  <a:lumMod val="50000"/>
                </a:schemeClr>
              </a:buClr>
            </a:pPr>
            <a:endParaRPr lang="it-CH" sz="1600" dirty="0"/>
          </a:p>
          <a:p>
            <a:pPr>
              <a:buClr>
                <a:schemeClr val="bg1">
                  <a:lumMod val="50000"/>
                </a:schemeClr>
              </a:buClr>
            </a:pPr>
            <a:r>
              <a:rPr lang="it-CH" sz="1600" b="1" dirty="0"/>
              <a:t>Gamma di conti</a:t>
            </a:r>
          </a:p>
          <a:p>
            <a:pPr lvl="1" indent="0">
              <a:buClr>
                <a:schemeClr val="bg1">
                  <a:lumMod val="50000"/>
                </a:schemeClr>
              </a:buClr>
              <a:buNone/>
            </a:pPr>
            <a:r>
              <a:rPr lang="it-CH" sz="1600" dirty="0"/>
              <a:t>Per tutte le vostre esigenze professionali e </a:t>
            </a:r>
            <a:r>
              <a:rPr lang="it-CH" sz="1600" dirty="0">
                <a:solidFill>
                  <a:schemeClr val="tx2"/>
                </a:solidFill>
              </a:rPr>
              <a:t>private</a:t>
            </a:r>
            <a:br>
              <a:rPr lang="it-CH" sz="1600" dirty="0"/>
            </a:br>
            <a:endParaRPr lang="it-CH" sz="1600" dirty="0"/>
          </a:p>
          <a:p>
            <a:pPr>
              <a:buClr>
                <a:schemeClr val="bg1">
                  <a:lumMod val="50000"/>
                </a:schemeClr>
              </a:buClr>
            </a:pPr>
            <a:endParaRPr lang="it-CH" sz="1600" dirty="0"/>
          </a:p>
          <a:p>
            <a:pPr>
              <a:buClr>
                <a:schemeClr val="bg1">
                  <a:lumMod val="50000"/>
                </a:schemeClr>
              </a:buClr>
            </a:pPr>
            <a:r>
              <a:rPr lang="it-CH" sz="1600" b="1" dirty="0"/>
              <a:t>Traffico dei pagamenti</a:t>
            </a:r>
          </a:p>
          <a:p>
            <a:pPr lvl="1" indent="0">
              <a:buClr>
                <a:schemeClr val="bg1">
                  <a:lumMod val="50000"/>
                </a:schemeClr>
              </a:buClr>
              <a:buNone/>
            </a:pPr>
            <a:r>
              <a:rPr lang="it-CH" sz="1600" dirty="0">
                <a:solidFill>
                  <a:schemeClr val="tx2"/>
                </a:solidFill>
              </a:rPr>
              <a:t>Dall’E-Banking alla carta o all’app </a:t>
            </a:r>
            <a:r>
              <a:rPr lang="it-CH" sz="1600" dirty="0">
                <a:solidFill>
                  <a:schemeClr val="tx2"/>
                </a:solidFill>
                <a:sym typeface="Wingdings" panose="05000000000000000000" pitchFamily="2" charset="2"/>
              </a:rPr>
              <a:t>di pagamento: non manca niente</a:t>
            </a:r>
            <a:endParaRPr lang="it-CH" sz="1600" dirty="0"/>
          </a:p>
        </p:txBody>
      </p:sp>
      <p:sp>
        <p:nvSpPr>
          <p:cNvPr id="3" name="Textfeld 2">
            <a:extLst>
              <a:ext uri="{FF2B5EF4-FFF2-40B4-BE49-F238E27FC236}">
                <a16:creationId xmlns:a16="http://schemas.microsoft.com/office/drawing/2014/main" id="{64E5B129-3381-4E48-BBB4-37D47156F804}"/>
              </a:ext>
            </a:extLst>
          </p:cNvPr>
          <p:cNvSpPr txBox="1"/>
          <p:nvPr/>
        </p:nvSpPr>
        <p:spPr bwMode="auto">
          <a:xfrm>
            <a:off x="8904312" y="2780928"/>
            <a:ext cx="457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endParaRPr lang="it-CH" sz="1600" dirty="0">
              <a:solidFill>
                <a:schemeClr val="tx2"/>
              </a:solidFill>
              <a:latin typeface="+mj-lt"/>
            </a:endParaRPr>
          </a:p>
        </p:txBody>
      </p:sp>
      <p:sp>
        <p:nvSpPr>
          <p:cNvPr id="7" name="Inhaltsplatzhalter 5">
            <a:extLst>
              <a:ext uri="{FF2B5EF4-FFF2-40B4-BE49-F238E27FC236}">
                <a16:creationId xmlns:a16="http://schemas.microsoft.com/office/drawing/2014/main" id="{B05530F5-5F8E-40B1-B748-BEAF15C804B4}"/>
              </a:ext>
            </a:extLst>
          </p:cNvPr>
          <p:cNvSpPr txBox="1">
            <a:spLocks/>
          </p:cNvSpPr>
          <p:nvPr/>
        </p:nvSpPr>
        <p:spPr bwMode="auto">
          <a:xfrm>
            <a:off x="6600056" y="2057293"/>
            <a:ext cx="5217727" cy="496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a:buClr>
                <a:schemeClr val="bg1">
                  <a:lumMod val="50000"/>
                </a:schemeClr>
              </a:buClr>
            </a:pPr>
            <a:r>
              <a:rPr lang="it-CH" sz="1600" b="1" dirty="0"/>
              <a:t>Risparmio</a:t>
            </a:r>
          </a:p>
          <a:p>
            <a:pPr lvl="1" indent="0">
              <a:buClr>
                <a:schemeClr val="bg1">
                  <a:lumMod val="50000"/>
                </a:schemeClr>
              </a:buClr>
              <a:buNone/>
            </a:pPr>
            <a:r>
              <a:rPr lang="it-CH" sz="1600" dirty="0">
                <a:solidFill>
                  <a:schemeClr val="tx2"/>
                </a:solidFill>
              </a:rPr>
              <a:t>Per operazioni </a:t>
            </a:r>
            <a:r>
              <a:rPr lang="it-CH" sz="1600" dirty="0"/>
              <a:t>professionali o </a:t>
            </a:r>
            <a:r>
              <a:rPr lang="it-CH" sz="1600" dirty="0">
                <a:solidFill>
                  <a:schemeClr val="tx2"/>
                </a:solidFill>
              </a:rPr>
              <a:t>private – s</a:t>
            </a:r>
            <a:r>
              <a:rPr lang="it-CH" sz="1600" dirty="0"/>
              <a:t>empre l</a:t>
            </a:r>
            <a:r>
              <a:rPr lang="it-CH" sz="1600" dirty="0">
                <a:solidFill>
                  <a:schemeClr val="tx2"/>
                </a:solidFill>
              </a:rPr>
              <a:t>e migliori condizioni</a:t>
            </a:r>
          </a:p>
          <a:p>
            <a:pPr marL="557213" lvl="1" indent="-285750">
              <a:buClr>
                <a:schemeClr val="bg1">
                  <a:lumMod val="50000"/>
                </a:schemeClr>
              </a:buClr>
            </a:pPr>
            <a:endParaRPr lang="it-CH" sz="1600" dirty="0"/>
          </a:p>
          <a:p>
            <a:pPr>
              <a:buClr>
                <a:schemeClr val="bg1">
                  <a:lumMod val="50000"/>
                </a:schemeClr>
              </a:buClr>
            </a:pPr>
            <a:r>
              <a:rPr lang="it-CH" sz="1600" b="1" dirty="0"/>
              <a:t>Previdenza</a:t>
            </a:r>
          </a:p>
          <a:p>
            <a:pPr lvl="1" indent="0">
              <a:buClr>
                <a:schemeClr val="bg1">
                  <a:lumMod val="50000"/>
                </a:schemeClr>
              </a:buClr>
              <a:buNone/>
            </a:pPr>
            <a:r>
              <a:rPr lang="it-CH" sz="1600" dirty="0">
                <a:solidFill>
                  <a:schemeClr val="tx2"/>
                </a:solidFill>
              </a:rPr>
              <a:t>Quando il soggetto siete voi</a:t>
            </a:r>
          </a:p>
          <a:p>
            <a:pPr lvl="1" indent="0">
              <a:buClr>
                <a:schemeClr val="bg1">
                  <a:lumMod val="50000"/>
                </a:schemeClr>
              </a:buClr>
              <a:buNone/>
            </a:pPr>
            <a:br>
              <a:rPr lang="it-CH" sz="1600" dirty="0"/>
            </a:br>
            <a:br>
              <a:rPr lang="it-CH" sz="1600" dirty="0"/>
            </a:br>
            <a:endParaRPr lang="it-CH" sz="1600" dirty="0"/>
          </a:p>
          <a:p>
            <a:pPr>
              <a:buClr>
                <a:schemeClr val="bg1">
                  <a:lumMod val="50000"/>
                </a:schemeClr>
              </a:buClr>
            </a:pPr>
            <a:r>
              <a:rPr lang="it-CH" sz="1600" b="1" dirty="0"/>
              <a:t>Valute</a:t>
            </a:r>
          </a:p>
          <a:p>
            <a:pPr marL="557213" lvl="1" indent="-285750">
              <a:buClr>
                <a:schemeClr val="bg1">
                  <a:lumMod val="50000"/>
                </a:schemeClr>
              </a:buClr>
            </a:pPr>
            <a:r>
              <a:rPr lang="it-CH" sz="1600" dirty="0">
                <a:solidFill>
                  <a:schemeClr val="tx2"/>
                </a:solidFill>
              </a:rPr>
              <a:t>FX Trading – le vostre operazioni su cambi, </a:t>
            </a:r>
            <a:br>
              <a:rPr lang="it-CH" sz="1600" dirty="0">
                <a:solidFill>
                  <a:schemeClr val="tx2"/>
                </a:solidFill>
              </a:rPr>
            </a:br>
            <a:r>
              <a:rPr lang="it-CH" sz="1600" dirty="0">
                <a:solidFill>
                  <a:schemeClr val="tx2"/>
                </a:solidFill>
              </a:rPr>
              <a:t>rapide e convenienti</a:t>
            </a:r>
          </a:p>
          <a:p>
            <a:pPr marL="557213" lvl="1" indent="-285750">
              <a:buClr>
                <a:schemeClr val="bg1">
                  <a:lumMod val="50000"/>
                </a:schemeClr>
              </a:buClr>
            </a:pPr>
            <a:r>
              <a:rPr lang="it-CH" sz="1600" dirty="0">
                <a:solidFill>
                  <a:schemeClr val="tx2"/>
                </a:solidFill>
              </a:rPr>
              <a:t>Conti in valuta estera per le vostre operazioni estere</a:t>
            </a:r>
          </a:p>
          <a:p>
            <a:pPr marL="557213" lvl="1" indent="-285750">
              <a:buClr>
                <a:schemeClr val="bg1">
                  <a:lumMod val="50000"/>
                </a:schemeClr>
              </a:buClr>
            </a:pPr>
            <a:endParaRPr lang="it-CH" sz="1600" dirty="0">
              <a:solidFill>
                <a:schemeClr val="tx2"/>
              </a:solidFill>
            </a:endParaRPr>
          </a:p>
          <a:p>
            <a:pPr marL="557213" lvl="1" indent="-285750">
              <a:buClr>
                <a:schemeClr val="bg1">
                  <a:lumMod val="50000"/>
                </a:schemeClr>
              </a:buClr>
            </a:pPr>
            <a:endParaRPr lang="it-CH" sz="1600" b="1" dirty="0"/>
          </a:p>
          <a:p>
            <a:pPr marL="557213" lvl="1" indent="-285750">
              <a:buClr>
                <a:schemeClr val="bg1">
                  <a:lumMod val="50000"/>
                </a:schemeClr>
              </a:buClr>
            </a:pPr>
            <a:endParaRPr lang="it-CH" sz="1600" dirty="0"/>
          </a:p>
          <a:p>
            <a:pPr marL="557213" lvl="1" indent="-285750">
              <a:buClr>
                <a:schemeClr val="bg1">
                  <a:lumMod val="50000"/>
                </a:schemeClr>
              </a:buClr>
            </a:pPr>
            <a:endParaRPr lang="it-CH" sz="1600" b="1" dirty="0"/>
          </a:p>
          <a:p>
            <a:pPr marL="285750" indent="-285750"/>
            <a:endParaRPr lang="it-CH" sz="1600" dirty="0"/>
          </a:p>
        </p:txBody>
      </p:sp>
      <p:sp>
        <p:nvSpPr>
          <p:cNvPr id="20" name="Google Shape;104;p13">
            <a:extLst>
              <a:ext uri="{FF2B5EF4-FFF2-40B4-BE49-F238E27FC236}">
                <a16:creationId xmlns:a16="http://schemas.microsoft.com/office/drawing/2014/main" id="{AD79AF6E-E9C2-4605-B6D3-5EA7ED164955}"/>
              </a:ext>
            </a:extLst>
          </p:cNvPr>
          <p:cNvSpPr/>
          <p:nvPr/>
        </p:nvSpPr>
        <p:spPr>
          <a:xfrm>
            <a:off x="530404" y="2141908"/>
            <a:ext cx="597044" cy="576804"/>
          </a:xfrm>
          <a:custGeom>
            <a:avLst/>
            <a:gdLst/>
            <a:ahLst/>
            <a:cxnLst/>
            <a:rect l="l" t="t" r="r" b="b"/>
            <a:pathLst>
              <a:path w="312180" h="301597" extrusionOk="0">
                <a:moveTo>
                  <a:pt x="253977" y="226822"/>
                </a:moveTo>
                <a:cubicBezTo>
                  <a:pt x="246570" y="219414"/>
                  <a:pt x="234929" y="216769"/>
                  <a:pt x="224876" y="220472"/>
                </a:cubicBezTo>
                <a:lnTo>
                  <a:pt x="181488" y="236875"/>
                </a:lnTo>
                <a:lnTo>
                  <a:pt x="168789" y="222589"/>
                </a:lnTo>
                <a:cubicBezTo>
                  <a:pt x="164556" y="217827"/>
                  <a:pt x="158736" y="214652"/>
                  <a:pt x="152387" y="214123"/>
                </a:cubicBezTo>
                <a:lnTo>
                  <a:pt x="64024" y="203541"/>
                </a:lnTo>
                <a:lnTo>
                  <a:pt x="65082" y="197191"/>
                </a:lnTo>
                <a:cubicBezTo>
                  <a:pt x="65611" y="195075"/>
                  <a:pt x="64553" y="193488"/>
                  <a:pt x="63494" y="191900"/>
                </a:cubicBezTo>
                <a:cubicBezTo>
                  <a:pt x="62436" y="190313"/>
                  <a:pt x="60320" y="189784"/>
                  <a:pt x="58732" y="189784"/>
                </a:cubicBezTo>
                <a:lnTo>
                  <a:pt x="6349" y="189784"/>
                </a:lnTo>
                <a:cubicBezTo>
                  <a:pt x="2646" y="189784"/>
                  <a:pt x="0" y="192429"/>
                  <a:pt x="0" y="196133"/>
                </a:cubicBezTo>
                <a:lnTo>
                  <a:pt x="0" y="286612"/>
                </a:lnTo>
                <a:cubicBezTo>
                  <a:pt x="0" y="290316"/>
                  <a:pt x="2646" y="292962"/>
                  <a:pt x="6349" y="292962"/>
                </a:cubicBezTo>
                <a:lnTo>
                  <a:pt x="45504" y="292962"/>
                </a:lnTo>
                <a:cubicBezTo>
                  <a:pt x="48679" y="292962"/>
                  <a:pt x="51325" y="290845"/>
                  <a:pt x="51854" y="287671"/>
                </a:cubicBezTo>
                <a:lnTo>
                  <a:pt x="52383" y="282379"/>
                </a:lnTo>
                <a:lnTo>
                  <a:pt x="125401" y="303015"/>
                </a:lnTo>
                <a:cubicBezTo>
                  <a:pt x="128576" y="304073"/>
                  <a:pt x="131222" y="304073"/>
                  <a:pt x="134396" y="304073"/>
                </a:cubicBezTo>
                <a:cubicBezTo>
                  <a:pt x="138629" y="304073"/>
                  <a:pt x="142862" y="303544"/>
                  <a:pt x="146566" y="301957"/>
                </a:cubicBezTo>
                <a:lnTo>
                  <a:pt x="267734" y="253278"/>
                </a:lnTo>
                <a:cubicBezTo>
                  <a:pt x="269851" y="252220"/>
                  <a:pt x="271438" y="250632"/>
                  <a:pt x="271438" y="248516"/>
                </a:cubicBezTo>
                <a:cubicBezTo>
                  <a:pt x="271967" y="246399"/>
                  <a:pt x="271438" y="244283"/>
                  <a:pt x="269851" y="242696"/>
                </a:cubicBezTo>
                <a:lnTo>
                  <a:pt x="253977" y="226822"/>
                </a:lnTo>
                <a:close/>
                <a:moveTo>
                  <a:pt x="12699" y="279734"/>
                </a:moveTo>
                <a:lnTo>
                  <a:pt x="12699" y="201953"/>
                </a:lnTo>
                <a:lnTo>
                  <a:pt x="51325" y="201953"/>
                </a:lnTo>
                <a:lnTo>
                  <a:pt x="40213" y="279734"/>
                </a:lnTo>
                <a:lnTo>
                  <a:pt x="12699" y="279734"/>
                </a:lnTo>
                <a:close/>
                <a:moveTo>
                  <a:pt x="142333" y="289787"/>
                </a:moveTo>
                <a:cubicBezTo>
                  <a:pt x="138100" y="291375"/>
                  <a:pt x="133338" y="291904"/>
                  <a:pt x="129105" y="290316"/>
                </a:cubicBezTo>
                <a:lnTo>
                  <a:pt x="54500" y="269151"/>
                </a:lnTo>
                <a:lnTo>
                  <a:pt x="61907" y="215711"/>
                </a:lnTo>
                <a:lnTo>
                  <a:pt x="150799" y="226293"/>
                </a:lnTo>
                <a:cubicBezTo>
                  <a:pt x="153974" y="226822"/>
                  <a:pt x="157148" y="228409"/>
                  <a:pt x="159265" y="230526"/>
                </a:cubicBezTo>
                <a:lnTo>
                  <a:pt x="168789" y="241108"/>
                </a:lnTo>
                <a:lnTo>
                  <a:pt x="142862" y="250632"/>
                </a:lnTo>
                <a:cubicBezTo>
                  <a:pt x="138629" y="252220"/>
                  <a:pt x="133867" y="252220"/>
                  <a:pt x="129634" y="250632"/>
                </a:cubicBezTo>
                <a:lnTo>
                  <a:pt x="99475" y="240579"/>
                </a:lnTo>
                <a:cubicBezTo>
                  <a:pt x="96300" y="239521"/>
                  <a:pt x="92596" y="241108"/>
                  <a:pt x="91538" y="244812"/>
                </a:cubicBezTo>
                <a:cubicBezTo>
                  <a:pt x="90480" y="247987"/>
                  <a:pt x="92067" y="251691"/>
                  <a:pt x="95771" y="252749"/>
                </a:cubicBezTo>
                <a:lnTo>
                  <a:pt x="125931" y="262802"/>
                </a:lnTo>
                <a:cubicBezTo>
                  <a:pt x="133338" y="265448"/>
                  <a:pt x="140746" y="264919"/>
                  <a:pt x="148153" y="262273"/>
                </a:cubicBezTo>
                <a:lnTo>
                  <a:pt x="183075" y="249045"/>
                </a:lnTo>
                <a:cubicBezTo>
                  <a:pt x="183075" y="249045"/>
                  <a:pt x="183075" y="249045"/>
                  <a:pt x="183075" y="249045"/>
                </a:cubicBezTo>
                <a:lnTo>
                  <a:pt x="230696" y="231055"/>
                </a:lnTo>
                <a:cubicBezTo>
                  <a:pt x="235987" y="228939"/>
                  <a:pt x="241807" y="230526"/>
                  <a:pt x="246040" y="234230"/>
                </a:cubicBezTo>
                <a:lnTo>
                  <a:pt x="255565" y="243754"/>
                </a:lnTo>
                <a:lnTo>
                  <a:pt x="142333" y="289787"/>
                </a:lnTo>
                <a:close/>
                <a:moveTo>
                  <a:pt x="308477" y="4063"/>
                </a:moveTo>
                <a:lnTo>
                  <a:pt x="269322" y="4063"/>
                </a:lnTo>
                <a:cubicBezTo>
                  <a:pt x="266147" y="4063"/>
                  <a:pt x="263502" y="6179"/>
                  <a:pt x="262972" y="9354"/>
                </a:cubicBezTo>
                <a:lnTo>
                  <a:pt x="262443" y="14116"/>
                </a:lnTo>
                <a:lnTo>
                  <a:pt x="187837" y="1417"/>
                </a:lnTo>
                <a:cubicBezTo>
                  <a:pt x="171435" y="-1228"/>
                  <a:pt x="153974" y="-170"/>
                  <a:pt x="137571" y="4592"/>
                </a:cubicBezTo>
                <a:cubicBezTo>
                  <a:pt x="133867" y="5650"/>
                  <a:pt x="130163" y="7238"/>
                  <a:pt x="126460" y="9883"/>
                </a:cubicBezTo>
                <a:lnTo>
                  <a:pt x="76722" y="43218"/>
                </a:lnTo>
                <a:cubicBezTo>
                  <a:pt x="74606" y="44805"/>
                  <a:pt x="73548" y="47980"/>
                  <a:pt x="74077" y="50625"/>
                </a:cubicBezTo>
                <a:cubicBezTo>
                  <a:pt x="75135" y="53271"/>
                  <a:pt x="77252" y="55387"/>
                  <a:pt x="80426" y="55387"/>
                </a:cubicBezTo>
                <a:lnTo>
                  <a:pt x="153974" y="55387"/>
                </a:lnTo>
                <a:cubicBezTo>
                  <a:pt x="160852" y="54858"/>
                  <a:pt x="165615" y="57504"/>
                  <a:pt x="168260" y="62795"/>
                </a:cubicBezTo>
                <a:cubicBezTo>
                  <a:pt x="171964" y="70732"/>
                  <a:pt x="170906" y="80256"/>
                  <a:pt x="165085" y="87664"/>
                </a:cubicBezTo>
                <a:lnTo>
                  <a:pt x="142333" y="116236"/>
                </a:lnTo>
                <a:cubicBezTo>
                  <a:pt x="138629" y="119940"/>
                  <a:pt x="136513" y="125231"/>
                  <a:pt x="136513" y="130522"/>
                </a:cubicBezTo>
                <a:cubicBezTo>
                  <a:pt x="136513" y="135813"/>
                  <a:pt x="138629" y="141105"/>
                  <a:pt x="142333" y="144808"/>
                </a:cubicBezTo>
                <a:cubicBezTo>
                  <a:pt x="146037" y="148512"/>
                  <a:pt x="151328" y="150629"/>
                  <a:pt x="156619" y="150629"/>
                </a:cubicBezTo>
                <a:cubicBezTo>
                  <a:pt x="161911" y="150629"/>
                  <a:pt x="167202" y="148512"/>
                  <a:pt x="170906" y="144808"/>
                </a:cubicBezTo>
                <a:lnTo>
                  <a:pt x="205298" y="110416"/>
                </a:lnTo>
                <a:cubicBezTo>
                  <a:pt x="206886" y="108828"/>
                  <a:pt x="209002" y="107770"/>
                  <a:pt x="211119" y="107770"/>
                </a:cubicBezTo>
                <a:cubicBezTo>
                  <a:pt x="220643" y="107770"/>
                  <a:pt x="229638" y="105654"/>
                  <a:pt x="238104" y="101421"/>
                </a:cubicBezTo>
                <a:lnTo>
                  <a:pt x="250803" y="94542"/>
                </a:lnTo>
                <a:lnTo>
                  <a:pt x="250274" y="98775"/>
                </a:lnTo>
                <a:cubicBezTo>
                  <a:pt x="249744" y="100892"/>
                  <a:pt x="250803" y="102479"/>
                  <a:pt x="251861" y="104066"/>
                </a:cubicBezTo>
                <a:cubicBezTo>
                  <a:pt x="252919" y="105654"/>
                  <a:pt x="255035" y="106183"/>
                  <a:pt x="256623" y="106183"/>
                </a:cubicBezTo>
                <a:lnTo>
                  <a:pt x="308477" y="106183"/>
                </a:lnTo>
                <a:cubicBezTo>
                  <a:pt x="312180" y="106183"/>
                  <a:pt x="314826" y="103537"/>
                  <a:pt x="314826" y="99833"/>
                </a:cubicBezTo>
                <a:lnTo>
                  <a:pt x="314826" y="10412"/>
                </a:lnTo>
                <a:cubicBezTo>
                  <a:pt x="314826" y="7238"/>
                  <a:pt x="312180" y="4063"/>
                  <a:pt x="308477" y="4063"/>
                </a:cubicBezTo>
                <a:close/>
                <a:moveTo>
                  <a:pt x="232283" y="90309"/>
                </a:moveTo>
                <a:cubicBezTo>
                  <a:pt x="225934" y="93484"/>
                  <a:pt x="218526" y="95600"/>
                  <a:pt x="211119" y="95600"/>
                </a:cubicBezTo>
                <a:cubicBezTo>
                  <a:pt x="205298" y="95600"/>
                  <a:pt x="200007" y="97717"/>
                  <a:pt x="196303" y="101950"/>
                </a:cubicBezTo>
                <a:lnTo>
                  <a:pt x="161911" y="136343"/>
                </a:lnTo>
                <a:cubicBezTo>
                  <a:pt x="159265" y="138988"/>
                  <a:pt x="154503" y="138988"/>
                  <a:pt x="151857" y="136343"/>
                </a:cubicBezTo>
                <a:cubicBezTo>
                  <a:pt x="150270" y="134755"/>
                  <a:pt x="149741" y="133168"/>
                  <a:pt x="149741" y="131052"/>
                </a:cubicBezTo>
                <a:cubicBezTo>
                  <a:pt x="149741" y="128935"/>
                  <a:pt x="150270" y="127348"/>
                  <a:pt x="152387" y="125231"/>
                </a:cubicBezTo>
                <a:lnTo>
                  <a:pt x="175668" y="96129"/>
                </a:lnTo>
                <a:cubicBezTo>
                  <a:pt x="184663" y="84489"/>
                  <a:pt x="186779" y="69145"/>
                  <a:pt x="180430" y="56975"/>
                </a:cubicBezTo>
                <a:cubicBezTo>
                  <a:pt x="176726" y="49567"/>
                  <a:pt x="168789" y="41630"/>
                  <a:pt x="153974" y="42159"/>
                </a:cubicBezTo>
                <a:lnTo>
                  <a:pt x="102649" y="42159"/>
                </a:lnTo>
                <a:lnTo>
                  <a:pt x="134925" y="20994"/>
                </a:lnTo>
                <a:cubicBezTo>
                  <a:pt x="137042" y="19407"/>
                  <a:pt x="139688" y="18349"/>
                  <a:pt x="142333" y="17291"/>
                </a:cubicBezTo>
                <a:cubicBezTo>
                  <a:pt x="156619" y="13058"/>
                  <a:pt x="171964" y="12000"/>
                  <a:pt x="186779" y="14645"/>
                </a:cubicBezTo>
                <a:lnTo>
                  <a:pt x="261385" y="27344"/>
                </a:lnTo>
                <a:lnTo>
                  <a:pt x="253977" y="79198"/>
                </a:lnTo>
                <a:lnTo>
                  <a:pt x="232283" y="90309"/>
                </a:lnTo>
                <a:close/>
                <a:moveTo>
                  <a:pt x="302127" y="93484"/>
                </a:moveTo>
                <a:lnTo>
                  <a:pt x="264560" y="93484"/>
                </a:lnTo>
                <a:lnTo>
                  <a:pt x="275671" y="16762"/>
                </a:lnTo>
                <a:lnTo>
                  <a:pt x="302656" y="16762"/>
                </a:lnTo>
                <a:lnTo>
                  <a:pt x="302656" y="93484"/>
                </a:lnTo>
                <a:close/>
                <a:moveTo>
                  <a:pt x="51854" y="175497"/>
                </a:moveTo>
                <a:lnTo>
                  <a:pt x="51854" y="74965"/>
                </a:lnTo>
                <a:cubicBezTo>
                  <a:pt x="51854" y="71261"/>
                  <a:pt x="54500" y="68615"/>
                  <a:pt x="58203" y="68615"/>
                </a:cubicBezTo>
                <a:lnTo>
                  <a:pt x="134925" y="68615"/>
                </a:lnTo>
                <a:cubicBezTo>
                  <a:pt x="138629" y="68615"/>
                  <a:pt x="141275" y="71261"/>
                  <a:pt x="141275" y="74965"/>
                </a:cubicBezTo>
                <a:cubicBezTo>
                  <a:pt x="141275" y="78669"/>
                  <a:pt x="138629" y="81314"/>
                  <a:pt x="134925" y="81314"/>
                </a:cubicBezTo>
                <a:lnTo>
                  <a:pt x="64553" y="81314"/>
                </a:lnTo>
                <a:lnTo>
                  <a:pt x="64553" y="168619"/>
                </a:lnTo>
                <a:lnTo>
                  <a:pt x="235987" y="168619"/>
                </a:lnTo>
                <a:lnTo>
                  <a:pt x="235987" y="119940"/>
                </a:lnTo>
                <a:cubicBezTo>
                  <a:pt x="235987" y="116236"/>
                  <a:pt x="238633" y="113590"/>
                  <a:pt x="242337" y="113590"/>
                </a:cubicBezTo>
                <a:cubicBezTo>
                  <a:pt x="246040" y="113590"/>
                  <a:pt x="248686" y="116236"/>
                  <a:pt x="248686" y="119940"/>
                </a:cubicBezTo>
                <a:lnTo>
                  <a:pt x="248686" y="174968"/>
                </a:lnTo>
                <a:cubicBezTo>
                  <a:pt x="248686" y="178672"/>
                  <a:pt x="246040" y="181318"/>
                  <a:pt x="242337" y="181318"/>
                </a:cubicBezTo>
                <a:lnTo>
                  <a:pt x="58203" y="181318"/>
                </a:lnTo>
                <a:cubicBezTo>
                  <a:pt x="55029" y="181847"/>
                  <a:pt x="51854" y="178672"/>
                  <a:pt x="51854" y="175497"/>
                </a:cubicBezTo>
                <a:close/>
                <a:moveTo>
                  <a:pt x="89950" y="109357"/>
                </a:moveTo>
                <a:lnTo>
                  <a:pt x="89950" y="142163"/>
                </a:lnTo>
                <a:lnTo>
                  <a:pt x="98416" y="146396"/>
                </a:lnTo>
                <a:lnTo>
                  <a:pt x="108469" y="146396"/>
                </a:lnTo>
                <a:cubicBezTo>
                  <a:pt x="112173" y="146396"/>
                  <a:pt x="114819" y="149041"/>
                  <a:pt x="114819" y="152745"/>
                </a:cubicBezTo>
                <a:cubicBezTo>
                  <a:pt x="114819" y="156449"/>
                  <a:pt x="112173" y="159095"/>
                  <a:pt x="108469" y="159095"/>
                </a:cubicBezTo>
                <a:lnTo>
                  <a:pt x="96829" y="159095"/>
                </a:lnTo>
                <a:cubicBezTo>
                  <a:pt x="95771" y="159095"/>
                  <a:pt x="94712" y="159095"/>
                  <a:pt x="94183" y="158565"/>
                </a:cubicBezTo>
                <a:lnTo>
                  <a:pt x="80955" y="151687"/>
                </a:lnTo>
                <a:cubicBezTo>
                  <a:pt x="78839" y="150629"/>
                  <a:pt x="77252" y="148512"/>
                  <a:pt x="77252" y="145867"/>
                </a:cubicBezTo>
                <a:lnTo>
                  <a:pt x="77252" y="105654"/>
                </a:lnTo>
                <a:cubicBezTo>
                  <a:pt x="77252" y="103537"/>
                  <a:pt x="78310" y="101421"/>
                  <a:pt x="80426" y="100362"/>
                </a:cubicBezTo>
                <a:lnTo>
                  <a:pt x="93654" y="91897"/>
                </a:lnTo>
                <a:cubicBezTo>
                  <a:pt x="94712" y="91368"/>
                  <a:pt x="95771" y="90838"/>
                  <a:pt x="97358" y="90838"/>
                </a:cubicBezTo>
                <a:lnTo>
                  <a:pt x="108999" y="90838"/>
                </a:lnTo>
                <a:cubicBezTo>
                  <a:pt x="112703" y="90838"/>
                  <a:pt x="115348" y="93484"/>
                  <a:pt x="115348" y="97188"/>
                </a:cubicBezTo>
                <a:cubicBezTo>
                  <a:pt x="115348" y="100892"/>
                  <a:pt x="112703" y="103537"/>
                  <a:pt x="108999" y="103537"/>
                </a:cubicBezTo>
                <a:lnTo>
                  <a:pt x="98945" y="103537"/>
                </a:lnTo>
                <a:lnTo>
                  <a:pt x="89950" y="109357"/>
                </a:lnTo>
                <a:close/>
                <a:moveTo>
                  <a:pt x="191541" y="159095"/>
                </a:moveTo>
                <a:cubicBezTo>
                  <a:pt x="187837" y="159095"/>
                  <a:pt x="185192" y="156449"/>
                  <a:pt x="185192" y="152745"/>
                </a:cubicBezTo>
                <a:cubicBezTo>
                  <a:pt x="185192" y="149041"/>
                  <a:pt x="187837" y="146396"/>
                  <a:pt x="191541" y="146396"/>
                </a:cubicBezTo>
                <a:lnTo>
                  <a:pt x="201595" y="146396"/>
                </a:lnTo>
                <a:lnTo>
                  <a:pt x="210060" y="142163"/>
                </a:lnTo>
                <a:lnTo>
                  <a:pt x="210060" y="119940"/>
                </a:lnTo>
                <a:cubicBezTo>
                  <a:pt x="210060" y="116236"/>
                  <a:pt x="212706" y="113590"/>
                  <a:pt x="216410" y="113590"/>
                </a:cubicBezTo>
                <a:cubicBezTo>
                  <a:pt x="220114" y="113590"/>
                  <a:pt x="222759" y="116236"/>
                  <a:pt x="222759" y="119940"/>
                </a:cubicBezTo>
                <a:lnTo>
                  <a:pt x="222759" y="145867"/>
                </a:lnTo>
                <a:cubicBezTo>
                  <a:pt x="222759" y="148512"/>
                  <a:pt x="221172" y="150629"/>
                  <a:pt x="219055" y="151687"/>
                </a:cubicBezTo>
                <a:lnTo>
                  <a:pt x="205827" y="158565"/>
                </a:lnTo>
                <a:cubicBezTo>
                  <a:pt x="204769" y="159095"/>
                  <a:pt x="203711" y="159095"/>
                  <a:pt x="203182" y="159095"/>
                </a:cubicBezTo>
                <a:lnTo>
                  <a:pt x="191541" y="159095"/>
                </a:lnTo>
                <a:close/>
                <a:moveTo>
                  <a:pt x="145508" y="97717"/>
                </a:moveTo>
                <a:cubicBezTo>
                  <a:pt x="147095" y="100892"/>
                  <a:pt x="145508" y="104596"/>
                  <a:pt x="142333" y="106183"/>
                </a:cubicBezTo>
                <a:cubicBezTo>
                  <a:pt x="134925" y="109357"/>
                  <a:pt x="129634" y="116765"/>
                  <a:pt x="129634" y="125231"/>
                </a:cubicBezTo>
                <a:cubicBezTo>
                  <a:pt x="129634" y="128935"/>
                  <a:pt x="126989" y="131581"/>
                  <a:pt x="123285" y="131581"/>
                </a:cubicBezTo>
                <a:cubicBezTo>
                  <a:pt x="119581" y="131581"/>
                  <a:pt x="116935" y="128935"/>
                  <a:pt x="116935" y="125231"/>
                </a:cubicBezTo>
                <a:cubicBezTo>
                  <a:pt x="116935" y="112003"/>
                  <a:pt x="124872" y="99833"/>
                  <a:pt x="137042" y="94542"/>
                </a:cubicBezTo>
                <a:cubicBezTo>
                  <a:pt x="140217" y="92955"/>
                  <a:pt x="143920" y="94013"/>
                  <a:pt x="145508" y="97717"/>
                </a:cubicBez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21" name="Google Shape;2038;p24">
            <a:extLst>
              <a:ext uri="{FF2B5EF4-FFF2-40B4-BE49-F238E27FC236}">
                <a16:creationId xmlns:a16="http://schemas.microsoft.com/office/drawing/2014/main" id="{FA22542D-AC82-4F02-B79B-F37FC49EBAA3}"/>
              </a:ext>
            </a:extLst>
          </p:cNvPr>
          <p:cNvSpPr/>
          <p:nvPr/>
        </p:nvSpPr>
        <p:spPr>
          <a:xfrm>
            <a:off x="563857" y="3501008"/>
            <a:ext cx="563591" cy="563439"/>
          </a:xfrm>
          <a:custGeom>
            <a:avLst/>
            <a:gdLst/>
            <a:ahLst/>
            <a:cxnLst/>
            <a:rect l="l" t="t" r="r" b="b"/>
            <a:pathLst>
              <a:path w="736641" h="736444" extrusionOk="0">
                <a:moveTo>
                  <a:pt x="723941" y="355525"/>
                </a:moveTo>
                <a:lnTo>
                  <a:pt x="614715" y="355525"/>
                </a:lnTo>
                <a:lnTo>
                  <a:pt x="614715" y="228552"/>
                </a:lnTo>
                <a:cubicBezTo>
                  <a:pt x="614715" y="219664"/>
                  <a:pt x="608365" y="213316"/>
                  <a:pt x="599474" y="213316"/>
                </a:cubicBezTo>
                <a:lnTo>
                  <a:pt x="384832" y="213316"/>
                </a:lnTo>
                <a:lnTo>
                  <a:pt x="384832" y="172683"/>
                </a:lnTo>
                <a:lnTo>
                  <a:pt x="494058" y="172683"/>
                </a:lnTo>
                <a:cubicBezTo>
                  <a:pt x="502949" y="172683"/>
                  <a:pt x="509299" y="166335"/>
                  <a:pt x="509299" y="157447"/>
                </a:cubicBezTo>
                <a:lnTo>
                  <a:pt x="509299" y="15238"/>
                </a:lnTo>
                <a:cubicBezTo>
                  <a:pt x="509299" y="6349"/>
                  <a:pt x="502949" y="0"/>
                  <a:pt x="494058" y="0"/>
                </a:cubicBezTo>
                <a:lnTo>
                  <a:pt x="246394" y="0"/>
                </a:lnTo>
                <a:cubicBezTo>
                  <a:pt x="237504" y="0"/>
                  <a:pt x="231153" y="6349"/>
                  <a:pt x="231153" y="15238"/>
                </a:cubicBezTo>
                <a:lnTo>
                  <a:pt x="231153" y="157447"/>
                </a:lnTo>
                <a:cubicBezTo>
                  <a:pt x="231153" y="166335"/>
                  <a:pt x="237504" y="172683"/>
                  <a:pt x="246394" y="172683"/>
                </a:cubicBezTo>
                <a:lnTo>
                  <a:pt x="354350" y="172683"/>
                </a:lnTo>
                <a:lnTo>
                  <a:pt x="354350" y="213316"/>
                </a:lnTo>
                <a:lnTo>
                  <a:pt x="139708" y="213316"/>
                </a:lnTo>
                <a:cubicBezTo>
                  <a:pt x="130818" y="213316"/>
                  <a:pt x="124468" y="219664"/>
                  <a:pt x="124468" y="228552"/>
                </a:cubicBezTo>
                <a:lnTo>
                  <a:pt x="124468" y="355525"/>
                </a:lnTo>
                <a:lnTo>
                  <a:pt x="15241" y="355525"/>
                </a:lnTo>
                <a:cubicBezTo>
                  <a:pt x="6350" y="355525"/>
                  <a:pt x="0" y="361874"/>
                  <a:pt x="0" y="370763"/>
                </a:cubicBezTo>
                <a:lnTo>
                  <a:pt x="0" y="512972"/>
                </a:lnTo>
                <a:cubicBezTo>
                  <a:pt x="0" y="521860"/>
                  <a:pt x="6350" y="528208"/>
                  <a:pt x="15241" y="528208"/>
                </a:cubicBezTo>
                <a:lnTo>
                  <a:pt x="262905" y="528208"/>
                </a:lnTo>
                <a:cubicBezTo>
                  <a:pt x="271796" y="528208"/>
                  <a:pt x="278146" y="521860"/>
                  <a:pt x="278146" y="512972"/>
                </a:cubicBezTo>
                <a:lnTo>
                  <a:pt x="278146" y="370763"/>
                </a:lnTo>
                <a:cubicBezTo>
                  <a:pt x="278146" y="361874"/>
                  <a:pt x="271796" y="355525"/>
                  <a:pt x="262905" y="355525"/>
                </a:cubicBezTo>
                <a:lnTo>
                  <a:pt x="153679" y="355525"/>
                </a:lnTo>
                <a:lnTo>
                  <a:pt x="153679" y="243790"/>
                </a:lnTo>
                <a:lnTo>
                  <a:pt x="353081" y="243790"/>
                </a:lnTo>
                <a:lnTo>
                  <a:pt x="353081" y="567571"/>
                </a:lnTo>
                <a:lnTo>
                  <a:pt x="246394" y="567571"/>
                </a:lnTo>
                <a:cubicBezTo>
                  <a:pt x="237504" y="567571"/>
                  <a:pt x="231153" y="573920"/>
                  <a:pt x="231153" y="582807"/>
                </a:cubicBezTo>
                <a:lnTo>
                  <a:pt x="231153" y="725017"/>
                </a:lnTo>
                <a:cubicBezTo>
                  <a:pt x="231153" y="733906"/>
                  <a:pt x="237504" y="740255"/>
                  <a:pt x="246394" y="740255"/>
                </a:cubicBezTo>
                <a:lnTo>
                  <a:pt x="494058" y="740255"/>
                </a:lnTo>
                <a:cubicBezTo>
                  <a:pt x="502949" y="740255"/>
                  <a:pt x="509299" y="733906"/>
                  <a:pt x="509299" y="725017"/>
                </a:cubicBezTo>
                <a:lnTo>
                  <a:pt x="509299" y="582807"/>
                </a:lnTo>
                <a:cubicBezTo>
                  <a:pt x="509299" y="573920"/>
                  <a:pt x="502949" y="567571"/>
                  <a:pt x="494058" y="567571"/>
                </a:cubicBezTo>
                <a:lnTo>
                  <a:pt x="384832" y="567571"/>
                </a:lnTo>
                <a:lnTo>
                  <a:pt x="384832" y="243790"/>
                </a:lnTo>
                <a:lnTo>
                  <a:pt x="584233" y="243790"/>
                </a:lnTo>
                <a:lnTo>
                  <a:pt x="584233" y="355525"/>
                </a:lnTo>
                <a:lnTo>
                  <a:pt x="475007" y="355525"/>
                </a:lnTo>
                <a:cubicBezTo>
                  <a:pt x="466117" y="355525"/>
                  <a:pt x="459766" y="361874"/>
                  <a:pt x="459766" y="370763"/>
                </a:cubicBezTo>
                <a:lnTo>
                  <a:pt x="459766" y="512972"/>
                </a:lnTo>
                <a:cubicBezTo>
                  <a:pt x="459766" y="521860"/>
                  <a:pt x="466117" y="528208"/>
                  <a:pt x="475007" y="528208"/>
                </a:cubicBezTo>
                <a:lnTo>
                  <a:pt x="722671" y="528208"/>
                </a:lnTo>
                <a:cubicBezTo>
                  <a:pt x="731562" y="528208"/>
                  <a:pt x="737912" y="521860"/>
                  <a:pt x="737912" y="512972"/>
                </a:cubicBezTo>
                <a:lnTo>
                  <a:pt x="737912" y="370763"/>
                </a:lnTo>
                <a:cubicBezTo>
                  <a:pt x="739182" y="361874"/>
                  <a:pt x="732832" y="355525"/>
                  <a:pt x="723941" y="355525"/>
                </a:cubicBezTo>
                <a:close/>
                <a:moveTo>
                  <a:pt x="261635" y="31743"/>
                </a:moveTo>
                <a:lnTo>
                  <a:pt x="478817" y="31743"/>
                </a:lnTo>
                <a:lnTo>
                  <a:pt x="478817" y="143480"/>
                </a:lnTo>
                <a:lnTo>
                  <a:pt x="261635" y="143480"/>
                </a:lnTo>
                <a:lnTo>
                  <a:pt x="261635" y="31743"/>
                </a:lnTo>
                <a:close/>
                <a:moveTo>
                  <a:pt x="248935" y="497736"/>
                </a:moveTo>
                <a:lnTo>
                  <a:pt x="30482" y="497736"/>
                </a:lnTo>
                <a:lnTo>
                  <a:pt x="30482" y="385999"/>
                </a:lnTo>
                <a:lnTo>
                  <a:pt x="137168" y="385999"/>
                </a:lnTo>
                <a:cubicBezTo>
                  <a:pt x="137168" y="385999"/>
                  <a:pt x="138438" y="385999"/>
                  <a:pt x="138438" y="385999"/>
                </a:cubicBezTo>
                <a:cubicBezTo>
                  <a:pt x="138438" y="385999"/>
                  <a:pt x="139708" y="385999"/>
                  <a:pt x="139708" y="385999"/>
                </a:cubicBezTo>
                <a:lnTo>
                  <a:pt x="246394" y="385999"/>
                </a:lnTo>
                <a:lnTo>
                  <a:pt x="246394" y="497736"/>
                </a:lnTo>
                <a:close/>
                <a:moveTo>
                  <a:pt x="478817" y="709781"/>
                </a:moveTo>
                <a:lnTo>
                  <a:pt x="261635" y="709781"/>
                </a:lnTo>
                <a:lnTo>
                  <a:pt x="261635" y="598044"/>
                </a:lnTo>
                <a:lnTo>
                  <a:pt x="478817" y="598044"/>
                </a:lnTo>
                <a:lnTo>
                  <a:pt x="478817" y="709781"/>
                </a:lnTo>
                <a:close/>
                <a:moveTo>
                  <a:pt x="708701" y="497736"/>
                </a:moveTo>
                <a:lnTo>
                  <a:pt x="491518" y="497736"/>
                </a:lnTo>
                <a:lnTo>
                  <a:pt x="491518" y="385999"/>
                </a:lnTo>
                <a:lnTo>
                  <a:pt x="708701" y="385999"/>
                </a:lnTo>
                <a:lnTo>
                  <a:pt x="708701" y="497736"/>
                </a:ln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23" name="Google Shape;2207;p27">
            <a:extLst>
              <a:ext uri="{FF2B5EF4-FFF2-40B4-BE49-F238E27FC236}">
                <a16:creationId xmlns:a16="http://schemas.microsoft.com/office/drawing/2014/main" id="{8FB661CE-6565-45FF-B9AB-4D0BBC5ADD02}"/>
              </a:ext>
            </a:extLst>
          </p:cNvPr>
          <p:cNvSpPr/>
          <p:nvPr/>
        </p:nvSpPr>
        <p:spPr>
          <a:xfrm>
            <a:off x="5735960" y="2169551"/>
            <a:ext cx="559354" cy="395353"/>
          </a:xfrm>
          <a:custGeom>
            <a:avLst/>
            <a:gdLst/>
            <a:ahLst/>
            <a:cxnLst/>
            <a:rect l="l" t="t" r="r" b="b"/>
            <a:pathLst>
              <a:path w="306916" h="216929" extrusionOk="0">
                <a:moveTo>
                  <a:pt x="77575" y="162433"/>
                </a:moveTo>
                <a:cubicBezTo>
                  <a:pt x="76516" y="159787"/>
                  <a:pt x="74400" y="158199"/>
                  <a:pt x="71754" y="158199"/>
                </a:cubicBezTo>
                <a:lnTo>
                  <a:pt x="22542" y="158199"/>
                </a:lnTo>
                <a:cubicBezTo>
                  <a:pt x="19896" y="158199"/>
                  <a:pt x="17250" y="159787"/>
                  <a:pt x="16721" y="162433"/>
                </a:cubicBezTo>
                <a:lnTo>
                  <a:pt x="317" y="211639"/>
                </a:lnTo>
                <a:cubicBezTo>
                  <a:pt x="-213" y="213755"/>
                  <a:pt x="-213" y="215871"/>
                  <a:pt x="1375" y="217459"/>
                </a:cubicBezTo>
                <a:cubicBezTo>
                  <a:pt x="2433" y="219046"/>
                  <a:pt x="4550" y="220104"/>
                  <a:pt x="6667" y="220104"/>
                </a:cubicBezTo>
                <a:lnTo>
                  <a:pt x="89217" y="220104"/>
                </a:lnTo>
                <a:cubicBezTo>
                  <a:pt x="91333" y="220104"/>
                  <a:pt x="92921" y="219046"/>
                  <a:pt x="94508" y="217459"/>
                </a:cubicBezTo>
                <a:cubicBezTo>
                  <a:pt x="95567" y="215871"/>
                  <a:pt x="96096" y="213755"/>
                  <a:pt x="95567" y="211639"/>
                </a:cubicBezTo>
                <a:lnTo>
                  <a:pt x="77575" y="162433"/>
                </a:lnTo>
                <a:close/>
                <a:moveTo>
                  <a:pt x="14604" y="207406"/>
                </a:moveTo>
                <a:lnTo>
                  <a:pt x="26775" y="170898"/>
                </a:lnTo>
                <a:lnTo>
                  <a:pt x="66992" y="170898"/>
                </a:lnTo>
                <a:lnTo>
                  <a:pt x="79162" y="207406"/>
                </a:lnTo>
                <a:lnTo>
                  <a:pt x="14604" y="207406"/>
                </a:lnTo>
                <a:close/>
                <a:moveTo>
                  <a:pt x="184996" y="162433"/>
                </a:moveTo>
                <a:cubicBezTo>
                  <a:pt x="183937" y="159787"/>
                  <a:pt x="181821" y="158199"/>
                  <a:pt x="179175" y="158199"/>
                </a:cubicBezTo>
                <a:lnTo>
                  <a:pt x="129962" y="158199"/>
                </a:lnTo>
                <a:cubicBezTo>
                  <a:pt x="127317" y="158199"/>
                  <a:pt x="124671" y="159787"/>
                  <a:pt x="124141" y="162433"/>
                </a:cubicBezTo>
                <a:lnTo>
                  <a:pt x="107737" y="211639"/>
                </a:lnTo>
                <a:cubicBezTo>
                  <a:pt x="107208" y="213755"/>
                  <a:pt x="107208" y="215871"/>
                  <a:pt x="108796" y="217459"/>
                </a:cubicBezTo>
                <a:cubicBezTo>
                  <a:pt x="109854" y="219046"/>
                  <a:pt x="111971" y="220104"/>
                  <a:pt x="114087" y="220104"/>
                </a:cubicBezTo>
                <a:lnTo>
                  <a:pt x="196637" y="220104"/>
                </a:lnTo>
                <a:cubicBezTo>
                  <a:pt x="198754" y="220104"/>
                  <a:pt x="200342" y="219046"/>
                  <a:pt x="201929" y="217459"/>
                </a:cubicBezTo>
                <a:cubicBezTo>
                  <a:pt x="202987" y="215871"/>
                  <a:pt x="203516" y="213755"/>
                  <a:pt x="202987" y="211639"/>
                </a:cubicBezTo>
                <a:lnTo>
                  <a:pt x="184996" y="162433"/>
                </a:lnTo>
                <a:close/>
                <a:moveTo>
                  <a:pt x="122025" y="207406"/>
                </a:moveTo>
                <a:lnTo>
                  <a:pt x="134196" y="170898"/>
                </a:lnTo>
                <a:lnTo>
                  <a:pt x="174412" y="170898"/>
                </a:lnTo>
                <a:lnTo>
                  <a:pt x="186583" y="207406"/>
                </a:lnTo>
                <a:lnTo>
                  <a:pt x="122025" y="207406"/>
                </a:lnTo>
                <a:close/>
                <a:moveTo>
                  <a:pt x="59054" y="141269"/>
                </a:moveTo>
                <a:lnTo>
                  <a:pt x="141604" y="141269"/>
                </a:lnTo>
                <a:cubicBezTo>
                  <a:pt x="143721" y="141269"/>
                  <a:pt x="145308" y="140211"/>
                  <a:pt x="146896" y="138623"/>
                </a:cubicBezTo>
                <a:cubicBezTo>
                  <a:pt x="147954" y="137036"/>
                  <a:pt x="148483" y="134920"/>
                  <a:pt x="147954" y="132803"/>
                </a:cubicBezTo>
                <a:lnTo>
                  <a:pt x="131550" y="83597"/>
                </a:lnTo>
                <a:cubicBezTo>
                  <a:pt x="130492" y="80951"/>
                  <a:pt x="128375" y="79365"/>
                  <a:pt x="125729" y="79365"/>
                </a:cubicBezTo>
                <a:lnTo>
                  <a:pt x="76516" y="79365"/>
                </a:lnTo>
                <a:cubicBezTo>
                  <a:pt x="73871" y="79365"/>
                  <a:pt x="71225" y="80951"/>
                  <a:pt x="70696" y="83597"/>
                </a:cubicBezTo>
                <a:lnTo>
                  <a:pt x="54292" y="132803"/>
                </a:lnTo>
                <a:cubicBezTo>
                  <a:pt x="53762" y="134920"/>
                  <a:pt x="53762" y="137036"/>
                  <a:pt x="55350" y="138623"/>
                </a:cubicBezTo>
                <a:cubicBezTo>
                  <a:pt x="55350" y="140211"/>
                  <a:pt x="56937" y="141269"/>
                  <a:pt x="59054" y="141269"/>
                </a:cubicBezTo>
                <a:close/>
                <a:moveTo>
                  <a:pt x="80221" y="91533"/>
                </a:moveTo>
                <a:lnTo>
                  <a:pt x="120437" y="91533"/>
                </a:lnTo>
                <a:lnTo>
                  <a:pt x="132608" y="128041"/>
                </a:lnTo>
                <a:lnTo>
                  <a:pt x="68050" y="128041"/>
                </a:lnTo>
                <a:lnTo>
                  <a:pt x="80221" y="91533"/>
                </a:lnTo>
                <a:close/>
                <a:moveTo>
                  <a:pt x="176529" y="83068"/>
                </a:moveTo>
                <a:lnTo>
                  <a:pt x="160125" y="132274"/>
                </a:lnTo>
                <a:cubicBezTo>
                  <a:pt x="159596" y="134390"/>
                  <a:pt x="159596" y="136507"/>
                  <a:pt x="161183" y="138094"/>
                </a:cubicBezTo>
                <a:cubicBezTo>
                  <a:pt x="162242" y="139681"/>
                  <a:pt x="164358" y="140740"/>
                  <a:pt x="166475" y="140740"/>
                </a:cubicBezTo>
                <a:lnTo>
                  <a:pt x="249025" y="140740"/>
                </a:lnTo>
                <a:cubicBezTo>
                  <a:pt x="251141" y="140740"/>
                  <a:pt x="252729" y="139681"/>
                  <a:pt x="254317" y="138094"/>
                </a:cubicBezTo>
                <a:cubicBezTo>
                  <a:pt x="255375" y="136507"/>
                  <a:pt x="255904" y="134390"/>
                  <a:pt x="255375" y="132274"/>
                </a:cubicBezTo>
                <a:lnTo>
                  <a:pt x="238971" y="83068"/>
                </a:lnTo>
                <a:cubicBezTo>
                  <a:pt x="237912" y="80422"/>
                  <a:pt x="235796" y="78835"/>
                  <a:pt x="233150" y="78835"/>
                </a:cubicBezTo>
                <a:lnTo>
                  <a:pt x="183937" y="78835"/>
                </a:lnTo>
                <a:cubicBezTo>
                  <a:pt x="180233" y="78835"/>
                  <a:pt x="177587" y="80422"/>
                  <a:pt x="176529" y="83068"/>
                </a:cubicBezTo>
                <a:close/>
                <a:moveTo>
                  <a:pt x="227858" y="91533"/>
                </a:moveTo>
                <a:lnTo>
                  <a:pt x="240029" y="128041"/>
                </a:lnTo>
                <a:lnTo>
                  <a:pt x="175471" y="128041"/>
                </a:lnTo>
                <a:lnTo>
                  <a:pt x="187641" y="91533"/>
                </a:lnTo>
                <a:lnTo>
                  <a:pt x="227858" y="91533"/>
                </a:lnTo>
                <a:close/>
                <a:moveTo>
                  <a:pt x="113029" y="61904"/>
                </a:moveTo>
                <a:lnTo>
                  <a:pt x="195579" y="61904"/>
                </a:lnTo>
                <a:cubicBezTo>
                  <a:pt x="197696" y="61904"/>
                  <a:pt x="199283" y="60846"/>
                  <a:pt x="200871" y="59259"/>
                </a:cubicBezTo>
                <a:cubicBezTo>
                  <a:pt x="201929" y="57671"/>
                  <a:pt x="202458" y="55555"/>
                  <a:pt x="201929" y="53439"/>
                </a:cubicBezTo>
                <a:lnTo>
                  <a:pt x="185525" y="4232"/>
                </a:lnTo>
                <a:cubicBezTo>
                  <a:pt x="184467" y="1587"/>
                  <a:pt x="182350" y="0"/>
                  <a:pt x="179704" y="0"/>
                </a:cubicBezTo>
                <a:lnTo>
                  <a:pt x="130492" y="0"/>
                </a:lnTo>
                <a:cubicBezTo>
                  <a:pt x="127846" y="0"/>
                  <a:pt x="125200" y="1587"/>
                  <a:pt x="124671" y="4232"/>
                </a:cubicBezTo>
                <a:lnTo>
                  <a:pt x="108266" y="53439"/>
                </a:lnTo>
                <a:cubicBezTo>
                  <a:pt x="107737" y="55555"/>
                  <a:pt x="107737" y="57671"/>
                  <a:pt x="109325" y="59259"/>
                </a:cubicBezTo>
                <a:cubicBezTo>
                  <a:pt x="109325" y="60846"/>
                  <a:pt x="110912" y="61904"/>
                  <a:pt x="113029" y="61904"/>
                </a:cubicBezTo>
                <a:close/>
                <a:moveTo>
                  <a:pt x="134196" y="12169"/>
                </a:moveTo>
                <a:lnTo>
                  <a:pt x="174412" y="12169"/>
                </a:lnTo>
                <a:lnTo>
                  <a:pt x="186583" y="48677"/>
                </a:lnTo>
                <a:lnTo>
                  <a:pt x="122025" y="48677"/>
                </a:lnTo>
                <a:lnTo>
                  <a:pt x="134196" y="12169"/>
                </a:lnTo>
                <a:close/>
                <a:moveTo>
                  <a:pt x="308292" y="211639"/>
                </a:moveTo>
                <a:lnTo>
                  <a:pt x="291887" y="162433"/>
                </a:lnTo>
                <a:cubicBezTo>
                  <a:pt x="290829" y="159787"/>
                  <a:pt x="288712" y="158199"/>
                  <a:pt x="286067" y="158199"/>
                </a:cubicBezTo>
                <a:lnTo>
                  <a:pt x="236854" y="158199"/>
                </a:lnTo>
                <a:cubicBezTo>
                  <a:pt x="234208" y="158199"/>
                  <a:pt x="231562" y="159787"/>
                  <a:pt x="231033" y="162433"/>
                </a:cubicBezTo>
                <a:lnTo>
                  <a:pt x="214629" y="211639"/>
                </a:lnTo>
                <a:cubicBezTo>
                  <a:pt x="214100" y="213755"/>
                  <a:pt x="214100" y="215871"/>
                  <a:pt x="215687" y="217459"/>
                </a:cubicBezTo>
                <a:cubicBezTo>
                  <a:pt x="216746" y="219046"/>
                  <a:pt x="218862" y="220104"/>
                  <a:pt x="220979" y="220104"/>
                </a:cubicBezTo>
                <a:lnTo>
                  <a:pt x="302471" y="220104"/>
                </a:lnTo>
                <a:cubicBezTo>
                  <a:pt x="304587" y="220104"/>
                  <a:pt x="306175" y="219046"/>
                  <a:pt x="307762" y="217459"/>
                </a:cubicBezTo>
                <a:cubicBezTo>
                  <a:pt x="308821" y="215871"/>
                  <a:pt x="309350" y="213755"/>
                  <a:pt x="308292" y="211639"/>
                </a:cubicBezTo>
                <a:close/>
                <a:moveTo>
                  <a:pt x="228917" y="207406"/>
                </a:moveTo>
                <a:lnTo>
                  <a:pt x="241087" y="170898"/>
                </a:lnTo>
                <a:lnTo>
                  <a:pt x="281304" y="170898"/>
                </a:lnTo>
                <a:lnTo>
                  <a:pt x="293475" y="207406"/>
                </a:lnTo>
                <a:lnTo>
                  <a:pt x="228917" y="207406"/>
                </a:lnTo>
                <a:close/>
              </a:path>
            </a:pathLst>
          </a:custGeom>
          <a:solidFill>
            <a:schemeClr val="bg1">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24" name="Forma libre 43">
            <a:extLst>
              <a:ext uri="{FF2B5EF4-FFF2-40B4-BE49-F238E27FC236}">
                <a16:creationId xmlns:a16="http://schemas.microsoft.com/office/drawing/2014/main" id="{D16A7C17-43D9-43F2-9A53-E9B85DD53E2D}"/>
              </a:ext>
            </a:extLst>
          </p:cNvPr>
          <p:cNvSpPr/>
          <p:nvPr/>
        </p:nvSpPr>
        <p:spPr>
          <a:xfrm>
            <a:off x="699027" y="4936811"/>
            <a:ext cx="500429" cy="580421"/>
          </a:xfrm>
          <a:custGeom>
            <a:avLst/>
            <a:gdLst>
              <a:gd name="connsiteX0" fmla="*/ 176212 w 264583"/>
              <a:gd name="connsiteY0" fmla="*/ 240210 h 306876"/>
              <a:gd name="connsiteX1" fmla="*/ 176212 w 264583"/>
              <a:gd name="connsiteY1" fmla="*/ 289416 h 306876"/>
              <a:gd name="connsiteX2" fmla="*/ 157163 w 264583"/>
              <a:gd name="connsiteY2" fmla="*/ 309522 h 306876"/>
              <a:gd name="connsiteX3" fmla="*/ 19050 w 264583"/>
              <a:gd name="connsiteY3" fmla="*/ 309522 h 306876"/>
              <a:gd name="connsiteX4" fmla="*/ 0 w 264583"/>
              <a:gd name="connsiteY4" fmla="*/ 289416 h 306876"/>
              <a:gd name="connsiteX5" fmla="*/ 0 w 264583"/>
              <a:gd name="connsiteY5" fmla="*/ 20106 h 306876"/>
              <a:gd name="connsiteX6" fmla="*/ 19050 w 264583"/>
              <a:gd name="connsiteY6" fmla="*/ 0 h 306876"/>
              <a:gd name="connsiteX7" fmla="*/ 157163 w 264583"/>
              <a:gd name="connsiteY7" fmla="*/ 0 h 306876"/>
              <a:gd name="connsiteX8" fmla="*/ 176212 w 264583"/>
              <a:gd name="connsiteY8" fmla="*/ 20106 h 306876"/>
              <a:gd name="connsiteX9" fmla="*/ 176212 w 264583"/>
              <a:gd name="connsiteY9" fmla="*/ 73015 h 306876"/>
              <a:gd name="connsiteX10" fmla="*/ 169863 w 264583"/>
              <a:gd name="connsiteY10" fmla="*/ 79365 h 306876"/>
              <a:gd name="connsiteX11" fmla="*/ 163512 w 264583"/>
              <a:gd name="connsiteY11" fmla="*/ 73015 h 306876"/>
              <a:gd name="connsiteX12" fmla="*/ 163512 w 264583"/>
              <a:gd name="connsiteY12" fmla="*/ 20106 h 306876"/>
              <a:gd name="connsiteX13" fmla="*/ 157163 w 264583"/>
              <a:gd name="connsiteY13" fmla="*/ 12698 h 306876"/>
              <a:gd name="connsiteX14" fmla="*/ 19050 w 264583"/>
              <a:gd name="connsiteY14" fmla="*/ 12698 h 306876"/>
              <a:gd name="connsiteX15" fmla="*/ 12700 w 264583"/>
              <a:gd name="connsiteY15" fmla="*/ 20106 h 306876"/>
              <a:gd name="connsiteX16" fmla="*/ 12700 w 264583"/>
              <a:gd name="connsiteY16" fmla="*/ 289416 h 306876"/>
              <a:gd name="connsiteX17" fmla="*/ 19050 w 264583"/>
              <a:gd name="connsiteY17" fmla="*/ 296824 h 306876"/>
              <a:gd name="connsiteX18" fmla="*/ 157163 w 264583"/>
              <a:gd name="connsiteY18" fmla="*/ 296824 h 306876"/>
              <a:gd name="connsiteX19" fmla="*/ 163512 w 264583"/>
              <a:gd name="connsiteY19" fmla="*/ 289416 h 306876"/>
              <a:gd name="connsiteX20" fmla="*/ 163512 w 264583"/>
              <a:gd name="connsiteY20" fmla="*/ 240210 h 306876"/>
              <a:gd name="connsiteX21" fmla="*/ 169863 w 264583"/>
              <a:gd name="connsiteY21" fmla="*/ 233861 h 306876"/>
              <a:gd name="connsiteX22" fmla="*/ 176212 w 264583"/>
              <a:gd name="connsiteY22" fmla="*/ 240210 h 306876"/>
              <a:gd name="connsiteX23" fmla="*/ 47625 w 264583"/>
              <a:gd name="connsiteY23" fmla="*/ 22222 h 306876"/>
              <a:gd name="connsiteX24" fmla="*/ 41275 w 264583"/>
              <a:gd name="connsiteY24" fmla="*/ 28571 h 306876"/>
              <a:gd name="connsiteX25" fmla="*/ 47625 w 264583"/>
              <a:gd name="connsiteY25" fmla="*/ 34921 h 306876"/>
              <a:gd name="connsiteX26" fmla="*/ 129117 w 264583"/>
              <a:gd name="connsiteY26" fmla="*/ 34921 h 306876"/>
              <a:gd name="connsiteX27" fmla="*/ 135467 w 264583"/>
              <a:gd name="connsiteY27" fmla="*/ 28571 h 306876"/>
              <a:gd name="connsiteX28" fmla="*/ 129117 w 264583"/>
              <a:gd name="connsiteY28" fmla="*/ 22222 h 306876"/>
              <a:gd name="connsiteX29" fmla="*/ 47625 w 264583"/>
              <a:gd name="connsiteY29" fmla="*/ 22222 h 306876"/>
              <a:gd name="connsiteX30" fmla="*/ 95250 w 264583"/>
              <a:gd name="connsiteY30" fmla="*/ 287300 h 306876"/>
              <a:gd name="connsiteX31" fmla="*/ 101600 w 264583"/>
              <a:gd name="connsiteY31" fmla="*/ 280951 h 306876"/>
              <a:gd name="connsiteX32" fmla="*/ 95250 w 264583"/>
              <a:gd name="connsiteY32" fmla="*/ 274601 h 306876"/>
              <a:gd name="connsiteX33" fmla="*/ 81492 w 264583"/>
              <a:gd name="connsiteY33" fmla="*/ 274601 h 306876"/>
              <a:gd name="connsiteX34" fmla="*/ 75142 w 264583"/>
              <a:gd name="connsiteY34" fmla="*/ 280951 h 306876"/>
              <a:gd name="connsiteX35" fmla="*/ 81492 w 264583"/>
              <a:gd name="connsiteY35" fmla="*/ 287300 h 306876"/>
              <a:gd name="connsiteX36" fmla="*/ 95250 w 264583"/>
              <a:gd name="connsiteY36" fmla="*/ 287300 h 306876"/>
              <a:gd name="connsiteX37" fmla="*/ 265642 w 264583"/>
              <a:gd name="connsiteY37" fmla="*/ 105819 h 306876"/>
              <a:gd name="connsiteX38" fmla="*/ 265642 w 264583"/>
              <a:gd name="connsiteY38" fmla="*/ 204232 h 306876"/>
              <a:gd name="connsiteX39" fmla="*/ 259292 w 264583"/>
              <a:gd name="connsiteY39" fmla="*/ 210581 h 306876"/>
              <a:gd name="connsiteX40" fmla="*/ 78846 w 264583"/>
              <a:gd name="connsiteY40" fmla="*/ 210581 h 306876"/>
              <a:gd name="connsiteX41" fmla="*/ 78846 w 264583"/>
              <a:gd name="connsiteY41" fmla="*/ 210581 h 306876"/>
              <a:gd name="connsiteX42" fmla="*/ 74613 w 264583"/>
              <a:gd name="connsiteY42" fmla="*/ 208993 h 306876"/>
              <a:gd name="connsiteX43" fmla="*/ 72496 w 264583"/>
              <a:gd name="connsiteY43" fmla="*/ 204232 h 306876"/>
              <a:gd name="connsiteX44" fmla="*/ 72496 w 264583"/>
              <a:gd name="connsiteY44" fmla="*/ 105819 h 306876"/>
              <a:gd name="connsiteX45" fmla="*/ 78846 w 264583"/>
              <a:gd name="connsiteY45" fmla="*/ 99470 h 306876"/>
              <a:gd name="connsiteX46" fmla="*/ 259292 w 264583"/>
              <a:gd name="connsiteY46" fmla="*/ 99470 h 306876"/>
              <a:gd name="connsiteX47" fmla="*/ 265642 w 264583"/>
              <a:gd name="connsiteY47" fmla="*/ 105819 h 306876"/>
              <a:gd name="connsiteX48" fmla="*/ 252942 w 264583"/>
              <a:gd name="connsiteY48" fmla="*/ 112169 h 306876"/>
              <a:gd name="connsiteX49" fmla="*/ 85196 w 264583"/>
              <a:gd name="connsiteY49" fmla="*/ 112169 h 306876"/>
              <a:gd name="connsiteX50" fmla="*/ 85196 w 264583"/>
              <a:gd name="connsiteY50" fmla="*/ 197882 h 306876"/>
              <a:gd name="connsiteX51" fmla="*/ 111654 w 264583"/>
              <a:gd name="connsiteY51" fmla="*/ 197882 h 306876"/>
              <a:gd name="connsiteX52" fmla="*/ 111654 w 264583"/>
              <a:gd name="connsiteY52" fmla="*/ 197882 h 306876"/>
              <a:gd name="connsiteX53" fmla="*/ 252942 w 264583"/>
              <a:gd name="connsiteY53" fmla="*/ 197882 h 306876"/>
              <a:gd name="connsiteX54" fmla="*/ 252942 w 264583"/>
              <a:gd name="connsiteY54" fmla="*/ 112169 h 306876"/>
              <a:gd name="connsiteX55" fmla="*/ 135996 w 264583"/>
              <a:gd name="connsiteY55" fmla="*/ 155025 h 306876"/>
              <a:gd name="connsiteX56" fmla="*/ 169334 w 264583"/>
              <a:gd name="connsiteY56" fmla="*/ 121692 h 306876"/>
              <a:gd name="connsiteX57" fmla="*/ 202671 w 264583"/>
              <a:gd name="connsiteY57" fmla="*/ 155025 h 306876"/>
              <a:gd name="connsiteX58" fmla="*/ 169334 w 264583"/>
              <a:gd name="connsiteY58" fmla="*/ 188359 h 306876"/>
              <a:gd name="connsiteX59" fmla="*/ 135996 w 264583"/>
              <a:gd name="connsiteY59" fmla="*/ 155025 h 306876"/>
              <a:gd name="connsiteX60" fmla="*/ 148696 w 264583"/>
              <a:gd name="connsiteY60" fmla="*/ 155025 h 306876"/>
              <a:gd name="connsiteX61" fmla="*/ 169334 w 264583"/>
              <a:gd name="connsiteY61" fmla="*/ 175660 h 306876"/>
              <a:gd name="connsiteX62" fmla="*/ 189971 w 264583"/>
              <a:gd name="connsiteY62" fmla="*/ 155025 h 306876"/>
              <a:gd name="connsiteX63" fmla="*/ 169334 w 264583"/>
              <a:gd name="connsiteY63" fmla="*/ 134391 h 306876"/>
              <a:gd name="connsiteX64" fmla="*/ 148696 w 264583"/>
              <a:gd name="connsiteY64" fmla="*/ 155025 h 306876"/>
              <a:gd name="connsiteX65" fmla="*/ 206904 w 264583"/>
              <a:gd name="connsiteY65" fmla="*/ 133861 h 306876"/>
              <a:gd name="connsiteX66" fmla="*/ 216959 w 264583"/>
              <a:gd name="connsiteY66" fmla="*/ 133861 h 306876"/>
              <a:gd name="connsiteX67" fmla="*/ 225425 w 264583"/>
              <a:gd name="connsiteY67" fmla="*/ 138095 h 306876"/>
              <a:gd name="connsiteX68" fmla="*/ 225425 w 264583"/>
              <a:gd name="connsiteY68" fmla="*/ 169840 h 306876"/>
              <a:gd name="connsiteX69" fmla="*/ 216959 w 264583"/>
              <a:gd name="connsiteY69" fmla="*/ 175131 h 306876"/>
              <a:gd name="connsiteX70" fmla="*/ 207433 w 264583"/>
              <a:gd name="connsiteY70" fmla="*/ 175131 h 306876"/>
              <a:gd name="connsiteX71" fmla="*/ 201084 w 264583"/>
              <a:gd name="connsiteY71" fmla="*/ 181480 h 306876"/>
              <a:gd name="connsiteX72" fmla="*/ 207433 w 264583"/>
              <a:gd name="connsiteY72" fmla="*/ 187829 h 306876"/>
              <a:gd name="connsiteX73" fmla="*/ 219075 w 264583"/>
              <a:gd name="connsiteY73" fmla="*/ 187829 h 306876"/>
              <a:gd name="connsiteX74" fmla="*/ 222250 w 264583"/>
              <a:gd name="connsiteY74" fmla="*/ 186771 h 306876"/>
              <a:gd name="connsiteX75" fmla="*/ 235479 w 264583"/>
              <a:gd name="connsiteY75" fmla="*/ 178306 h 306876"/>
              <a:gd name="connsiteX76" fmla="*/ 238654 w 264583"/>
              <a:gd name="connsiteY76" fmla="*/ 173015 h 306876"/>
              <a:gd name="connsiteX77" fmla="*/ 238654 w 264583"/>
              <a:gd name="connsiteY77" fmla="*/ 133861 h 306876"/>
              <a:gd name="connsiteX78" fmla="*/ 234950 w 264583"/>
              <a:gd name="connsiteY78" fmla="*/ 128042 h 306876"/>
              <a:gd name="connsiteX79" fmla="*/ 221721 w 264583"/>
              <a:gd name="connsiteY79" fmla="*/ 121692 h 306876"/>
              <a:gd name="connsiteX80" fmla="*/ 219075 w 264583"/>
              <a:gd name="connsiteY80" fmla="*/ 121163 h 306876"/>
              <a:gd name="connsiteX81" fmla="*/ 207433 w 264583"/>
              <a:gd name="connsiteY81" fmla="*/ 121163 h 306876"/>
              <a:gd name="connsiteX82" fmla="*/ 201084 w 264583"/>
              <a:gd name="connsiteY82" fmla="*/ 127513 h 306876"/>
              <a:gd name="connsiteX83" fmla="*/ 206904 w 264583"/>
              <a:gd name="connsiteY83" fmla="*/ 133861 h 306876"/>
              <a:gd name="connsiteX84" fmla="*/ 103188 w 264583"/>
              <a:gd name="connsiteY84" fmla="*/ 180951 h 306876"/>
              <a:gd name="connsiteX85" fmla="*/ 116417 w 264583"/>
              <a:gd name="connsiteY85" fmla="*/ 187300 h 306876"/>
              <a:gd name="connsiteX86" fmla="*/ 119063 w 264583"/>
              <a:gd name="connsiteY86" fmla="*/ 187829 h 306876"/>
              <a:gd name="connsiteX87" fmla="*/ 130704 w 264583"/>
              <a:gd name="connsiteY87" fmla="*/ 187829 h 306876"/>
              <a:gd name="connsiteX88" fmla="*/ 137054 w 264583"/>
              <a:gd name="connsiteY88" fmla="*/ 181480 h 306876"/>
              <a:gd name="connsiteX89" fmla="*/ 130704 w 264583"/>
              <a:gd name="connsiteY89" fmla="*/ 175131 h 306876"/>
              <a:gd name="connsiteX90" fmla="*/ 120650 w 264583"/>
              <a:gd name="connsiteY90" fmla="*/ 175131 h 306876"/>
              <a:gd name="connsiteX91" fmla="*/ 112183 w 264583"/>
              <a:gd name="connsiteY91" fmla="*/ 170898 h 306876"/>
              <a:gd name="connsiteX92" fmla="*/ 112183 w 264583"/>
              <a:gd name="connsiteY92" fmla="*/ 139152 h 306876"/>
              <a:gd name="connsiteX93" fmla="*/ 120650 w 264583"/>
              <a:gd name="connsiteY93" fmla="*/ 133861 h 306876"/>
              <a:gd name="connsiteX94" fmla="*/ 130175 w 264583"/>
              <a:gd name="connsiteY94" fmla="*/ 133861 h 306876"/>
              <a:gd name="connsiteX95" fmla="*/ 136525 w 264583"/>
              <a:gd name="connsiteY95" fmla="*/ 127513 h 306876"/>
              <a:gd name="connsiteX96" fmla="*/ 130175 w 264583"/>
              <a:gd name="connsiteY96" fmla="*/ 121163 h 306876"/>
              <a:gd name="connsiteX97" fmla="*/ 118533 w 264583"/>
              <a:gd name="connsiteY97" fmla="*/ 121163 h 306876"/>
              <a:gd name="connsiteX98" fmla="*/ 115358 w 264583"/>
              <a:gd name="connsiteY98" fmla="*/ 122222 h 306876"/>
              <a:gd name="connsiteX99" fmla="*/ 102129 w 264583"/>
              <a:gd name="connsiteY99" fmla="*/ 130687 h 306876"/>
              <a:gd name="connsiteX100" fmla="*/ 98954 w 264583"/>
              <a:gd name="connsiteY100" fmla="*/ 135978 h 306876"/>
              <a:gd name="connsiteX101" fmla="*/ 98954 w 264583"/>
              <a:gd name="connsiteY101" fmla="*/ 175131 h 306876"/>
              <a:gd name="connsiteX102" fmla="*/ 103188 w 264583"/>
              <a:gd name="connsiteY102" fmla="*/ 180951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64583" h="306876">
                <a:moveTo>
                  <a:pt x="176212" y="240210"/>
                </a:moveTo>
                <a:lnTo>
                  <a:pt x="176212" y="289416"/>
                </a:lnTo>
                <a:cubicBezTo>
                  <a:pt x="176212" y="300527"/>
                  <a:pt x="167746" y="309522"/>
                  <a:pt x="157163" y="309522"/>
                </a:cubicBezTo>
                <a:lnTo>
                  <a:pt x="19050" y="309522"/>
                </a:lnTo>
                <a:cubicBezTo>
                  <a:pt x="8467" y="309522"/>
                  <a:pt x="0" y="300527"/>
                  <a:pt x="0" y="289416"/>
                </a:cubicBezTo>
                <a:lnTo>
                  <a:pt x="0" y="20106"/>
                </a:lnTo>
                <a:cubicBezTo>
                  <a:pt x="0" y="8995"/>
                  <a:pt x="8467" y="0"/>
                  <a:pt x="19050" y="0"/>
                </a:cubicBezTo>
                <a:lnTo>
                  <a:pt x="157163" y="0"/>
                </a:lnTo>
                <a:cubicBezTo>
                  <a:pt x="167746" y="0"/>
                  <a:pt x="176212" y="8995"/>
                  <a:pt x="176212" y="20106"/>
                </a:cubicBezTo>
                <a:lnTo>
                  <a:pt x="176212" y="73015"/>
                </a:lnTo>
                <a:cubicBezTo>
                  <a:pt x="176212" y="76719"/>
                  <a:pt x="173567" y="79365"/>
                  <a:pt x="169863" y="79365"/>
                </a:cubicBezTo>
                <a:cubicBezTo>
                  <a:pt x="166158" y="79365"/>
                  <a:pt x="163512" y="76719"/>
                  <a:pt x="163512" y="73015"/>
                </a:cubicBezTo>
                <a:lnTo>
                  <a:pt x="163512" y="20106"/>
                </a:lnTo>
                <a:cubicBezTo>
                  <a:pt x="163512" y="15873"/>
                  <a:pt x="160866" y="12698"/>
                  <a:pt x="157163" y="12698"/>
                </a:cubicBezTo>
                <a:lnTo>
                  <a:pt x="19050" y="12698"/>
                </a:lnTo>
                <a:cubicBezTo>
                  <a:pt x="15875" y="12698"/>
                  <a:pt x="12700" y="15873"/>
                  <a:pt x="12700" y="20106"/>
                </a:cubicBezTo>
                <a:lnTo>
                  <a:pt x="12700" y="289416"/>
                </a:lnTo>
                <a:cubicBezTo>
                  <a:pt x="12700" y="293649"/>
                  <a:pt x="15346" y="296824"/>
                  <a:pt x="19050" y="296824"/>
                </a:cubicBezTo>
                <a:lnTo>
                  <a:pt x="157163" y="296824"/>
                </a:lnTo>
                <a:cubicBezTo>
                  <a:pt x="160337" y="296824"/>
                  <a:pt x="163512" y="293649"/>
                  <a:pt x="163512" y="289416"/>
                </a:cubicBezTo>
                <a:lnTo>
                  <a:pt x="163512" y="240210"/>
                </a:lnTo>
                <a:cubicBezTo>
                  <a:pt x="163512" y="236506"/>
                  <a:pt x="166158" y="233861"/>
                  <a:pt x="169863" y="233861"/>
                </a:cubicBezTo>
                <a:cubicBezTo>
                  <a:pt x="173567" y="233861"/>
                  <a:pt x="176212" y="236506"/>
                  <a:pt x="176212" y="240210"/>
                </a:cubicBezTo>
                <a:close/>
                <a:moveTo>
                  <a:pt x="47625" y="22222"/>
                </a:moveTo>
                <a:cubicBezTo>
                  <a:pt x="43921" y="22222"/>
                  <a:pt x="41275" y="24868"/>
                  <a:pt x="41275" y="28571"/>
                </a:cubicBezTo>
                <a:cubicBezTo>
                  <a:pt x="41275" y="32275"/>
                  <a:pt x="43921" y="34921"/>
                  <a:pt x="47625" y="34921"/>
                </a:cubicBezTo>
                <a:lnTo>
                  <a:pt x="129117" y="34921"/>
                </a:lnTo>
                <a:cubicBezTo>
                  <a:pt x="132821" y="34921"/>
                  <a:pt x="135467" y="32275"/>
                  <a:pt x="135467" y="28571"/>
                </a:cubicBezTo>
                <a:cubicBezTo>
                  <a:pt x="135467" y="24868"/>
                  <a:pt x="132821" y="22222"/>
                  <a:pt x="129117" y="22222"/>
                </a:cubicBezTo>
                <a:lnTo>
                  <a:pt x="47625" y="22222"/>
                </a:lnTo>
                <a:close/>
                <a:moveTo>
                  <a:pt x="95250" y="287300"/>
                </a:moveTo>
                <a:cubicBezTo>
                  <a:pt x="98954" y="287300"/>
                  <a:pt x="101600" y="284654"/>
                  <a:pt x="101600" y="280951"/>
                </a:cubicBezTo>
                <a:cubicBezTo>
                  <a:pt x="101600" y="277247"/>
                  <a:pt x="98954" y="274601"/>
                  <a:pt x="95250" y="274601"/>
                </a:cubicBezTo>
                <a:lnTo>
                  <a:pt x="81492" y="274601"/>
                </a:lnTo>
                <a:cubicBezTo>
                  <a:pt x="77788" y="274601"/>
                  <a:pt x="75142" y="277247"/>
                  <a:pt x="75142" y="280951"/>
                </a:cubicBezTo>
                <a:cubicBezTo>
                  <a:pt x="75142" y="284654"/>
                  <a:pt x="77788" y="287300"/>
                  <a:pt x="81492" y="287300"/>
                </a:cubicBezTo>
                <a:lnTo>
                  <a:pt x="95250" y="287300"/>
                </a:lnTo>
                <a:close/>
                <a:moveTo>
                  <a:pt x="265642" y="105819"/>
                </a:moveTo>
                <a:lnTo>
                  <a:pt x="265642" y="204232"/>
                </a:lnTo>
                <a:cubicBezTo>
                  <a:pt x="265642" y="207935"/>
                  <a:pt x="262996" y="210581"/>
                  <a:pt x="259292" y="210581"/>
                </a:cubicBezTo>
                <a:lnTo>
                  <a:pt x="78846" y="210581"/>
                </a:lnTo>
                <a:cubicBezTo>
                  <a:pt x="78846" y="210581"/>
                  <a:pt x="78846" y="210581"/>
                  <a:pt x="78846" y="210581"/>
                </a:cubicBezTo>
                <a:cubicBezTo>
                  <a:pt x="77259" y="210581"/>
                  <a:pt x="75671" y="210052"/>
                  <a:pt x="74613" y="208993"/>
                </a:cubicBezTo>
                <a:cubicBezTo>
                  <a:pt x="73554" y="207935"/>
                  <a:pt x="72496" y="206348"/>
                  <a:pt x="72496" y="204232"/>
                </a:cubicBezTo>
                <a:lnTo>
                  <a:pt x="72496" y="105819"/>
                </a:lnTo>
                <a:cubicBezTo>
                  <a:pt x="72496" y="102116"/>
                  <a:pt x="75142" y="99470"/>
                  <a:pt x="78846" y="99470"/>
                </a:cubicBezTo>
                <a:lnTo>
                  <a:pt x="259292" y="99470"/>
                </a:lnTo>
                <a:cubicBezTo>
                  <a:pt x="262467" y="99470"/>
                  <a:pt x="265642" y="102116"/>
                  <a:pt x="265642" y="105819"/>
                </a:cubicBezTo>
                <a:close/>
                <a:moveTo>
                  <a:pt x="252942" y="112169"/>
                </a:moveTo>
                <a:lnTo>
                  <a:pt x="85196" y="112169"/>
                </a:lnTo>
                <a:lnTo>
                  <a:pt x="85196" y="197882"/>
                </a:lnTo>
                <a:lnTo>
                  <a:pt x="111654" y="197882"/>
                </a:lnTo>
                <a:lnTo>
                  <a:pt x="111654" y="197882"/>
                </a:lnTo>
                <a:lnTo>
                  <a:pt x="252942" y="197882"/>
                </a:lnTo>
                <a:lnTo>
                  <a:pt x="252942" y="112169"/>
                </a:lnTo>
                <a:close/>
                <a:moveTo>
                  <a:pt x="135996" y="155025"/>
                </a:moveTo>
                <a:cubicBezTo>
                  <a:pt x="135996" y="136507"/>
                  <a:pt x="150813" y="121692"/>
                  <a:pt x="169334" y="121692"/>
                </a:cubicBezTo>
                <a:cubicBezTo>
                  <a:pt x="187854" y="121692"/>
                  <a:pt x="202671" y="136507"/>
                  <a:pt x="202671" y="155025"/>
                </a:cubicBezTo>
                <a:cubicBezTo>
                  <a:pt x="202671" y="173544"/>
                  <a:pt x="187854" y="188359"/>
                  <a:pt x="169334" y="188359"/>
                </a:cubicBezTo>
                <a:cubicBezTo>
                  <a:pt x="150813" y="188359"/>
                  <a:pt x="135996" y="173015"/>
                  <a:pt x="135996" y="155025"/>
                </a:cubicBezTo>
                <a:close/>
                <a:moveTo>
                  <a:pt x="148696" y="155025"/>
                </a:moveTo>
                <a:cubicBezTo>
                  <a:pt x="148696" y="166137"/>
                  <a:pt x="157692" y="175660"/>
                  <a:pt x="169334" y="175660"/>
                </a:cubicBezTo>
                <a:cubicBezTo>
                  <a:pt x="180446" y="175660"/>
                  <a:pt x="189971" y="166666"/>
                  <a:pt x="189971" y="155025"/>
                </a:cubicBezTo>
                <a:cubicBezTo>
                  <a:pt x="189971" y="143914"/>
                  <a:pt x="180975" y="134391"/>
                  <a:pt x="169334" y="134391"/>
                </a:cubicBezTo>
                <a:cubicBezTo>
                  <a:pt x="157692" y="134391"/>
                  <a:pt x="148696" y="143385"/>
                  <a:pt x="148696" y="155025"/>
                </a:cubicBezTo>
                <a:close/>
                <a:moveTo>
                  <a:pt x="206904" y="133861"/>
                </a:moveTo>
                <a:lnTo>
                  <a:pt x="216959" y="133861"/>
                </a:lnTo>
                <a:lnTo>
                  <a:pt x="225425" y="138095"/>
                </a:lnTo>
                <a:lnTo>
                  <a:pt x="225425" y="169840"/>
                </a:lnTo>
                <a:lnTo>
                  <a:pt x="216959" y="175131"/>
                </a:lnTo>
                <a:lnTo>
                  <a:pt x="207433" y="175131"/>
                </a:lnTo>
                <a:cubicBezTo>
                  <a:pt x="203729" y="175131"/>
                  <a:pt x="201084" y="177777"/>
                  <a:pt x="201084" y="181480"/>
                </a:cubicBezTo>
                <a:cubicBezTo>
                  <a:pt x="201084" y="185184"/>
                  <a:pt x="203729" y="187829"/>
                  <a:pt x="207433" y="187829"/>
                </a:cubicBezTo>
                <a:lnTo>
                  <a:pt x="219075" y="187829"/>
                </a:lnTo>
                <a:cubicBezTo>
                  <a:pt x="220134" y="187829"/>
                  <a:pt x="221192" y="187300"/>
                  <a:pt x="222250" y="186771"/>
                </a:cubicBezTo>
                <a:lnTo>
                  <a:pt x="235479" y="178306"/>
                </a:lnTo>
                <a:cubicBezTo>
                  <a:pt x="237067" y="177247"/>
                  <a:pt x="238654" y="175131"/>
                  <a:pt x="238654" y="173015"/>
                </a:cubicBezTo>
                <a:lnTo>
                  <a:pt x="238654" y="133861"/>
                </a:lnTo>
                <a:cubicBezTo>
                  <a:pt x="238654" y="131216"/>
                  <a:pt x="237067" y="129100"/>
                  <a:pt x="234950" y="128042"/>
                </a:cubicBezTo>
                <a:lnTo>
                  <a:pt x="221721" y="121692"/>
                </a:lnTo>
                <a:cubicBezTo>
                  <a:pt x="220663" y="121163"/>
                  <a:pt x="219604" y="121163"/>
                  <a:pt x="219075" y="121163"/>
                </a:cubicBezTo>
                <a:lnTo>
                  <a:pt x="207433" y="121163"/>
                </a:lnTo>
                <a:cubicBezTo>
                  <a:pt x="203729" y="121163"/>
                  <a:pt x="201084" y="123809"/>
                  <a:pt x="201084" y="127513"/>
                </a:cubicBezTo>
                <a:cubicBezTo>
                  <a:pt x="201084" y="131216"/>
                  <a:pt x="203729" y="133861"/>
                  <a:pt x="206904" y="133861"/>
                </a:cubicBezTo>
                <a:close/>
                <a:moveTo>
                  <a:pt x="103188" y="180951"/>
                </a:moveTo>
                <a:lnTo>
                  <a:pt x="116417" y="187300"/>
                </a:lnTo>
                <a:cubicBezTo>
                  <a:pt x="117475" y="187829"/>
                  <a:pt x="118533" y="187829"/>
                  <a:pt x="119063" y="187829"/>
                </a:cubicBezTo>
                <a:lnTo>
                  <a:pt x="130704" y="187829"/>
                </a:lnTo>
                <a:cubicBezTo>
                  <a:pt x="134408" y="187829"/>
                  <a:pt x="137054" y="185184"/>
                  <a:pt x="137054" y="181480"/>
                </a:cubicBezTo>
                <a:cubicBezTo>
                  <a:pt x="137054" y="177777"/>
                  <a:pt x="134408" y="175131"/>
                  <a:pt x="130704" y="175131"/>
                </a:cubicBezTo>
                <a:lnTo>
                  <a:pt x="120650" y="175131"/>
                </a:lnTo>
                <a:lnTo>
                  <a:pt x="112183" y="170898"/>
                </a:lnTo>
                <a:lnTo>
                  <a:pt x="112183" y="139152"/>
                </a:lnTo>
                <a:lnTo>
                  <a:pt x="120650" y="133861"/>
                </a:lnTo>
                <a:lnTo>
                  <a:pt x="130175" y="133861"/>
                </a:lnTo>
                <a:cubicBezTo>
                  <a:pt x="133879" y="133861"/>
                  <a:pt x="136525" y="131216"/>
                  <a:pt x="136525" y="127513"/>
                </a:cubicBezTo>
                <a:cubicBezTo>
                  <a:pt x="136525" y="123809"/>
                  <a:pt x="133879" y="121163"/>
                  <a:pt x="130175" y="121163"/>
                </a:cubicBezTo>
                <a:lnTo>
                  <a:pt x="118533" y="121163"/>
                </a:lnTo>
                <a:cubicBezTo>
                  <a:pt x="117475" y="121163"/>
                  <a:pt x="116417" y="121692"/>
                  <a:pt x="115358" y="122222"/>
                </a:cubicBezTo>
                <a:lnTo>
                  <a:pt x="102129" y="130687"/>
                </a:lnTo>
                <a:cubicBezTo>
                  <a:pt x="100542" y="131745"/>
                  <a:pt x="98954" y="133861"/>
                  <a:pt x="98954" y="135978"/>
                </a:cubicBezTo>
                <a:lnTo>
                  <a:pt x="98954" y="175131"/>
                </a:lnTo>
                <a:cubicBezTo>
                  <a:pt x="99483" y="177777"/>
                  <a:pt x="101071" y="179893"/>
                  <a:pt x="103188" y="180951"/>
                </a:cubicBezTo>
                <a:close/>
              </a:path>
            </a:pathLst>
          </a:custGeom>
          <a:solidFill>
            <a:schemeClr val="bg1">
              <a:lumMod val="50000"/>
            </a:schemeClr>
          </a:solidFill>
          <a:ln w="5286" cap="flat">
            <a:noFill/>
            <a:prstDash val="solid"/>
            <a:miter/>
          </a:ln>
        </p:spPr>
        <p:txBody>
          <a:bodyPr rtlCol="0" anchor="ctr"/>
          <a:lstStyle/>
          <a:p>
            <a:endParaRPr lang="it-CH" dirty="0"/>
          </a:p>
        </p:txBody>
      </p:sp>
      <p:sp>
        <p:nvSpPr>
          <p:cNvPr id="25" name="Forma libre 40">
            <a:extLst>
              <a:ext uri="{FF2B5EF4-FFF2-40B4-BE49-F238E27FC236}">
                <a16:creationId xmlns:a16="http://schemas.microsoft.com/office/drawing/2014/main" id="{5576424E-05BB-4234-BFE9-5A254A01FB8D}"/>
              </a:ext>
            </a:extLst>
          </p:cNvPr>
          <p:cNvSpPr/>
          <p:nvPr/>
        </p:nvSpPr>
        <p:spPr>
          <a:xfrm>
            <a:off x="5735960" y="3424642"/>
            <a:ext cx="530455" cy="580422"/>
          </a:xfrm>
          <a:custGeom>
            <a:avLst/>
            <a:gdLst>
              <a:gd name="connsiteX0" fmla="*/ 168275 w 280458"/>
              <a:gd name="connsiteY0" fmla="*/ 28571 h 306876"/>
              <a:gd name="connsiteX1" fmla="*/ 168804 w 280458"/>
              <a:gd name="connsiteY1" fmla="*/ 25926 h 306876"/>
              <a:gd name="connsiteX2" fmla="*/ 142875 w 280458"/>
              <a:gd name="connsiteY2" fmla="*/ 0 h 306876"/>
              <a:gd name="connsiteX3" fmla="*/ 116946 w 280458"/>
              <a:gd name="connsiteY3" fmla="*/ 25926 h 306876"/>
              <a:gd name="connsiteX4" fmla="*/ 117475 w 280458"/>
              <a:gd name="connsiteY4" fmla="*/ 28571 h 306876"/>
              <a:gd name="connsiteX5" fmla="*/ 41804 w 280458"/>
              <a:gd name="connsiteY5" fmla="*/ 67724 h 306876"/>
              <a:gd name="connsiteX6" fmla="*/ 0 w 280458"/>
              <a:gd name="connsiteY6" fmla="*/ 167195 h 306876"/>
              <a:gd name="connsiteX7" fmla="*/ 0 w 280458"/>
              <a:gd name="connsiteY7" fmla="*/ 168782 h 306876"/>
              <a:gd name="connsiteX8" fmla="*/ 0 w 280458"/>
              <a:gd name="connsiteY8" fmla="*/ 168782 h 306876"/>
              <a:gd name="connsiteX9" fmla="*/ 0 w 280458"/>
              <a:gd name="connsiteY9" fmla="*/ 168782 h 306876"/>
              <a:gd name="connsiteX10" fmla="*/ 6350 w 280458"/>
              <a:gd name="connsiteY10" fmla="*/ 175131 h 306876"/>
              <a:gd name="connsiteX11" fmla="*/ 12700 w 280458"/>
              <a:gd name="connsiteY11" fmla="*/ 168782 h 306876"/>
              <a:gd name="connsiteX12" fmla="*/ 40217 w 280458"/>
              <a:gd name="connsiteY12" fmla="*/ 141269 h 306876"/>
              <a:gd name="connsiteX13" fmla="*/ 67733 w 280458"/>
              <a:gd name="connsiteY13" fmla="*/ 168782 h 306876"/>
              <a:gd name="connsiteX14" fmla="*/ 74083 w 280458"/>
              <a:gd name="connsiteY14" fmla="*/ 175131 h 306876"/>
              <a:gd name="connsiteX15" fmla="*/ 80433 w 280458"/>
              <a:gd name="connsiteY15" fmla="*/ 168782 h 306876"/>
              <a:gd name="connsiteX16" fmla="*/ 107950 w 280458"/>
              <a:gd name="connsiteY16" fmla="*/ 141269 h 306876"/>
              <a:gd name="connsiteX17" fmla="*/ 135467 w 280458"/>
              <a:gd name="connsiteY17" fmla="*/ 168782 h 306876"/>
              <a:gd name="connsiteX18" fmla="*/ 135467 w 280458"/>
              <a:gd name="connsiteY18" fmla="*/ 278834 h 306876"/>
              <a:gd name="connsiteX19" fmla="*/ 166158 w 280458"/>
              <a:gd name="connsiteY19" fmla="*/ 309522 h 306876"/>
              <a:gd name="connsiteX20" fmla="*/ 196850 w 280458"/>
              <a:gd name="connsiteY20" fmla="*/ 278834 h 306876"/>
              <a:gd name="connsiteX21" fmla="*/ 196850 w 280458"/>
              <a:gd name="connsiteY21" fmla="*/ 274072 h 306876"/>
              <a:gd name="connsiteX22" fmla="*/ 190500 w 280458"/>
              <a:gd name="connsiteY22" fmla="*/ 267723 h 306876"/>
              <a:gd name="connsiteX23" fmla="*/ 184150 w 280458"/>
              <a:gd name="connsiteY23" fmla="*/ 274072 h 306876"/>
              <a:gd name="connsiteX24" fmla="*/ 184150 w 280458"/>
              <a:gd name="connsiteY24" fmla="*/ 278834 h 306876"/>
              <a:gd name="connsiteX25" fmla="*/ 166158 w 280458"/>
              <a:gd name="connsiteY25" fmla="*/ 296824 h 306876"/>
              <a:gd name="connsiteX26" fmla="*/ 148167 w 280458"/>
              <a:gd name="connsiteY26" fmla="*/ 278834 h 306876"/>
              <a:gd name="connsiteX27" fmla="*/ 148167 w 280458"/>
              <a:gd name="connsiteY27" fmla="*/ 168782 h 306876"/>
              <a:gd name="connsiteX28" fmla="*/ 175683 w 280458"/>
              <a:gd name="connsiteY28" fmla="*/ 141269 h 306876"/>
              <a:gd name="connsiteX29" fmla="*/ 203200 w 280458"/>
              <a:gd name="connsiteY29" fmla="*/ 168782 h 306876"/>
              <a:gd name="connsiteX30" fmla="*/ 209550 w 280458"/>
              <a:gd name="connsiteY30" fmla="*/ 175131 h 306876"/>
              <a:gd name="connsiteX31" fmla="*/ 215900 w 280458"/>
              <a:gd name="connsiteY31" fmla="*/ 168782 h 306876"/>
              <a:gd name="connsiteX32" fmla="*/ 243417 w 280458"/>
              <a:gd name="connsiteY32" fmla="*/ 141269 h 306876"/>
              <a:gd name="connsiteX33" fmla="*/ 270933 w 280458"/>
              <a:gd name="connsiteY33" fmla="*/ 168782 h 306876"/>
              <a:gd name="connsiteX34" fmla="*/ 277283 w 280458"/>
              <a:gd name="connsiteY34" fmla="*/ 175131 h 306876"/>
              <a:gd name="connsiteX35" fmla="*/ 283633 w 280458"/>
              <a:gd name="connsiteY35" fmla="*/ 168782 h 306876"/>
              <a:gd name="connsiteX36" fmla="*/ 168275 w 280458"/>
              <a:gd name="connsiteY36" fmla="*/ 28571 h 306876"/>
              <a:gd name="connsiteX37" fmla="*/ 130175 w 280458"/>
              <a:gd name="connsiteY37" fmla="*/ 25926 h 306876"/>
              <a:gd name="connsiteX38" fmla="*/ 143404 w 280458"/>
              <a:gd name="connsiteY38" fmla="*/ 12698 h 306876"/>
              <a:gd name="connsiteX39" fmla="*/ 156633 w 280458"/>
              <a:gd name="connsiteY39" fmla="*/ 25926 h 306876"/>
              <a:gd name="connsiteX40" fmla="*/ 156633 w 280458"/>
              <a:gd name="connsiteY40" fmla="*/ 26455 h 306876"/>
              <a:gd name="connsiteX41" fmla="*/ 143404 w 280458"/>
              <a:gd name="connsiteY41" fmla="*/ 25926 h 306876"/>
              <a:gd name="connsiteX42" fmla="*/ 130175 w 280458"/>
              <a:gd name="connsiteY42" fmla="*/ 26455 h 306876"/>
              <a:gd name="connsiteX43" fmla="*/ 130175 w 280458"/>
              <a:gd name="connsiteY43" fmla="*/ 25926 h 306876"/>
              <a:gd name="connsiteX44" fmla="*/ 236008 w 280458"/>
              <a:gd name="connsiteY44" fmla="*/ 129629 h 306876"/>
              <a:gd name="connsiteX45" fmla="*/ 233362 w 280458"/>
              <a:gd name="connsiteY45" fmla="*/ 130687 h 306876"/>
              <a:gd name="connsiteX46" fmla="*/ 227542 w 280458"/>
              <a:gd name="connsiteY46" fmla="*/ 133333 h 306876"/>
              <a:gd name="connsiteX47" fmla="*/ 224896 w 280458"/>
              <a:gd name="connsiteY47" fmla="*/ 134920 h 306876"/>
              <a:gd name="connsiteX48" fmla="*/ 219604 w 280458"/>
              <a:gd name="connsiteY48" fmla="*/ 139152 h 306876"/>
              <a:gd name="connsiteX49" fmla="*/ 218016 w 280458"/>
              <a:gd name="connsiteY49" fmla="*/ 140740 h 306876"/>
              <a:gd name="connsiteX50" fmla="*/ 212196 w 280458"/>
              <a:gd name="connsiteY50" fmla="*/ 147618 h 306876"/>
              <a:gd name="connsiteX51" fmla="*/ 211667 w 280458"/>
              <a:gd name="connsiteY51" fmla="*/ 148147 h 306876"/>
              <a:gd name="connsiteX52" fmla="*/ 211137 w 280458"/>
              <a:gd name="connsiteY52" fmla="*/ 147618 h 306876"/>
              <a:gd name="connsiteX53" fmla="*/ 205317 w 280458"/>
              <a:gd name="connsiteY53" fmla="*/ 140740 h 306876"/>
              <a:gd name="connsiteX54" fmla="*/ 203729 w 280458"/>
              <a:gd name="connsiteY54" fmla="*/ 139152 h 306876"/>
              <a:gd name="connsiteX55" fmla="*/ 198438 w 280458"/>
              <a:gd name="connsiteY55" fmla="*/ 134920 h 306876"/>
              <a:gd name="connsiteX56" fmla="*/ 195792 w 280458"/>
              <a:gd name="connsiteY56" fmla="*/ 133333 h 306876"/>
              <a:gd name="connsiteX57" fmla="*/ 189971 w 280458"/>
              <a:gd name="connsiteY57" fmla="*/ 130687 h 306876"/>
              <a:gd name="connsiteX58" fmla="*/ 187325 w 280458"/>
              <a:gd name="connsiteY58" fmla="*/ 129629 h 306876"/>
              <a:gd name="connsiteX59" fmla="*/ 177800 w 280458"/>
              <a:gd name="connsiteY59" fmla="*/ 128571 h 306876"/>
              <a:gd name="connsiteX60" fmla="*/ 168275 w 280458"/>
              <a:gd name="connsiteY60" fmla="*/ 129629 h 306876"/>
              <a:gd name="connsiteX61" fmla="*/ 165629 w 280458"/>
              <a:gd name="connsiteY61" fmla="*/ 130687 h 306876"/>
              <a:gd name="connsiteX62" fmla="*/ 159808 w 280458"/>
              <a:gd name="connsiteY62" fmla="*/ 133333 h 306876"/>
              <a:gd name="connsiteX63" fmla="*/ 157162 w 280458"/>
              <a:gd name="connsiteY63" fmla="*/ 134920 h 306876"/>
              <a:gd name="connsiteX64" fmla="*/ 151871 w 280458"/>
              <a:gd name="connsiteY64" fmla="*/ 139152 h 306876"/>
              <a:gd name="connsiteX65" fmla="*/ 150283 w 280458"/>
              <a:gd name="connsiteY65" fmla="*/ 140740 h 306876"/>
              <a:gd name="connsiteX66" fmla="*/ 144462 w 280458"/>
              <a:gd name="connsiteY66" fmla="*/ 147618 h 306876"/>
              <a:gd name="connsiteX67" fmla="*/ 143933 w 280458"/>
              <a:gd name="connsiteY67" fmla="*/ 148147 h 306876"/>
              <a:gd name="connsiteX68" fmla="*/ 143404 w 280458"/>
              <a:gd name="connsiteY68" fmla="*/ 147618 h 306876"/>
              <a:gd name="connsiteX69" fmla="*/ 137583 w 280458"/>
              <a:gd name="connsiteY69" fmla="*/ 140740 h 306876"/>
              <a:gd name="connsiteX70" fmla="*/ 135996 w 280458"/>
              <a:gd name="connsiteY70" fmla="*/ 139152 h 306876"/>
              <a:gd name="connsiteX71" fmla="*/ 130704 w 280458"/>
              <a:gd name="connsiteY71" fmla="*/ 134920 h 306876"/>
              <a:gd name="connsiteX72" fmla="*/ 128058 w 280458"/>
              <a:gd name="connsiteY72" fmla="*/ 133333 h 306876"/>
              <a:gd name="connsiteX73" fmla="*/ 122237 w 280458"/>
              <a:gd name="connsiteY73" fmla="*/ 130687 h 306876"/>
              <a:gd name="connsiteX74" fmla="*/ 119592 w 280458"/>
              <a:gd name="connsiteY74" fmla="*/ 129629 h 306876"/>
              <a:gd name="connsiteX75" fmla="*/ 110067 w 280458"/>
              <a:gd name="connsiteY75" fmla="*/ 128571 h 306876"/>
              <a:gd name="connsiteX76" fmla="*/ 100542 w 280458"/>
              <a:gd name="connsiteY76" fmla="*/ 129629 h 306876"/>
              <a:gd name="connsiteX77" fmla="*/ 97896 w 280458"/>
              <a:gd name="connsiteY77" fmla="*/ 130687 h 306876"/>
              <a:gd name="connsiteX78" fmla="*/ 92075 w 280458"/>
              <a:gd name="connsiteY78" fmla="*/ 133333 h 306876"/>
              <a:gd name="connsiteX79" fmla="*/ 89429 w 280458"/>
              <a:gd name="connsiteY79" fmla="*/ 134920 h 306876"/>
              <a:gd name="connsiteX80" fmla="*/ 84137 w 280458"/>
              <a:gd name="connsiteY80" fmla="*/ 139152 h 306876"/>
              <a:gd name="connsiteX81" fmla="*/ 82550 w 280458"/>
              <a:gd name="connsiteY81" fmla="*/ 140740 h 306876"/>
              <a:gd name="connsiteX82" fmla="*/ 76729 w 280458"/>
              <a:gd name="connsiteY82" fmla="*/ 147618 h 306876"/>
              <a:gd name="connsiteX83" fmla="*/ 76200 w 280458"/>
              <a:gd name="connsiteY83" fmla="*/ 148147 h 306876"/>
              <a:gd name="connsiteX84" fmla="*/ 75671 w 280458"/>
              <a:gd name="connsiteY84" fmla="*/ 147618 h 306876"/>
              <a:gd name="connsiteX85" fmla="*/ 69850 w 280458"/>
              <a:gd name="connsiteY85" fmla="*/ 140740 h 306876"/>
              <a:gd name="connsiteX86" fmla="*/ 68262 w 280458"/>
              <a:gd name="connsiteY86" fmla="*/ 139152 h 306876"/>
              <a:gd name="connsiteX87" fmla="*/ 62971 w 280458"/>
              <a:gd name="connsiteY87" fmla="*/ 134920 h 306876"/>
              <a:gd name="connsiteX88" fmla="*/ 60325 w 280458"/>
              <a:gd name="connsiteY88" fmla="*/ 133333 h 306876"/>
              <a:gd name="connsiteX89" fmla="*/ 54504 w 280458"/>
              <a:gd name="connsiteY89" fmla="*/ 130687 h 306876"/>
              <a:gd name="connsiteX90" fmla="*/ 51858 w 280458"/>
              <a:gd name="connsiteY90" fmla="*/ 129629 h 306876"/>
              <a:gd name="connsiteX91" fmla="*/ 42333 w 280458"/>
              <a:gd name="connsiteY91" fmla="*/ 128571 h 306876"/>
              <a:gd name="connsiteX92" fmla="*/ 34925 w 280458"/>
              <a:gd name="connsiteY92" fmla="*/ 129100 h 306876"/>
              <a:gd name="connsiteX93" fmla="*/ 32808 w 280458"/>
              <a:gd name="connsiteY93" fmla="*/ 129629 h 306876"/>
              <a:gd name="connsiteX94" fmla="*/ 28046 w 280458"/>
              <a:gd name="connsiteY94" fmla="*/ 131216 h 306876"/>
              <a:gd name="connsiteX95" fmla="*/ 25929 w 280458"/>
              <a:gd name="connsiteY95" fmla="*/ 132274 h 306876"/>
              <a:gd name="connsiteX96" fmla="*/ 21167 w 280458"/>
              <a:gd name="connsiteY96" fmla="*/ 134920 h 306876"/>
              <a:gd name="connsiteX97" fmla="*/ 19579 w 280458"/>
              <a:gd name="connsiteY97" fmla="*/ 135978 h 306876"/>
              <a:gd name="connsiteX98" fmla="*/ 19050 w 280458"/>
              <a:gd name="connsiteY98" fmla="*/ 136507 h 306876"/>
              <a:gd name="connsiteX99" fmla="*/ 144462 w 280458"/>
              <a:gd name="connsiteY99" fmla="*/ 39682 h 306876"/>
              <a:gd name="connsiteX100" fmla="*/ 269875 w 280458"/>
              <a:gd name="connsiteY100" fmla="*/ 136507 h 306876"/>
              <a:gd name="connsiteX101" fmla="*/ 269346 w 280458"/>
              <a:gd name="connsiteY101" fmla="*/ 135978 h 306876"/>
              <a:gd name="connsiteX102" fmla="*/ 267758 w 280458"/>
              <a:gd name="connsiteY102" fmla="*/ 134920 h 306876"/>
              <a:gd name="connsiteX103" fmla="*/ 262996 w 280458"/>
              <a:gd name="connsiteY103" fmla="*/ 132274 h 306876"/>
              <a:gd name="connsiteX104" fmla="*/ 260879 w 280458"/>
              <a:gd name="connsiteY104" fmla="*/ 131216 h 306876"/>
              <a:gd name="connsiteX105" fmla="*/ 256116 w 280458"/>
              <a:gd name="connsiteY105" fmla="*/ 129629 h 306876"/>
              <a:gd name="connsiteX106" fmla="*/ 254000 w 280458"/>
              <a:gd name="connsiteY106" fmla="*/ 129100 h 306876"/>
              <a:gd name="connsiteX107" fmla="*/ 246592 w 280458"/>
              <a:gd name="connsiteY107" fmla="*/ 128571 h 306876"/>
              <a:gd name="connsiteX108" fmla="*/ 236008 w 280458"/>
              <a:gd name="connsiteY108" fmla="*/ 129629 h 306876"/>
              <a:gd name="connsiteX109" fmla="*/ 137054 w 280458"/>
              <a:gd name="connsiteY109" fmla="*/ 61904 h 306876"/>
              <a:gd name="connsiteX110" fmla="*/ 137054 w 280458"/>
              <a:gd name="connsiteY110" fmla="*/ 55555 h 306876"/>
              <a:gd name="connsiteX111" fmla="*/ 143404 w 280458"/>
              <a:gd name="connsiteY111" fmla="*/ 49206 h 306876"/>
              <a:gd name="connsiteX112" fmla="*/ 149754 w 280458"/>
              <a:gd name="connsiteY112" fmla="*/ 55555 h 306876"/>
              <a:gd name="connsiteX113" fmla="*/ 149754 w 280458"/>
              <a:gd name="connsiteY113" fmla="*/ 61904 h 306876"/>
              <a:gd name="connsiteX114" fmla="*/ 143404 w 280458"/>
              <a:gd name="connsiteY114" fmla="*/ 68254 h 306876"/>
              <a:gd name="connsiteX115" fmla="*/ 137054 w 280458"/>
              <a:gd name="connsiteY115" fmla="*/ 61904 h 306876"/>
              <a:gd name="connsiteX116" fmla="*/ 149225 w 280458"/>
              <a:gd name="connsiteY116" fmla="*/ 123809 h 306876"/>
              <a:gd name="connsiteX117" fmla="*/ 149225 w 280458"/>
              <a:gd name="connsiteY117" fmla="*/ 129629 h 306876"/>
              <a:gd name="connsiteX118" fmla="*/ 142875 w 280458"/>
              <a:gd name="connsiteY118" fmla="*/ 135978 h 306876"/>
              <a:gd name="connsiteX119" fmla="*/ 136525 w 280458"/>
              <a:gd name="connsiteY119" fmla="*/ 129629 h 306876"/>
              <a:gd name="connsiteX120" fmla="*/ 136525 w 280458"/>
              <a:gd name="connsiteY120" fmla="*/ 123809 h 306876"/>
              <a:gd name="connsiteX121" fmla="*/ 142875 w 280458"/>
              <a:gd name="connsiteY121" fmla="*/ 117460 h 306876"/>
              <a:gd name="connsiteX122" fmla="*/ 149225 w 280458"/>
              <a:gd name="connsiteY122" fmla="*/ 123809 h 306876"/>
              <a:gd name="connsiteX123" fmla="*/ 166688 w 280458"/>
              <a:gd name="connsiteY123" fmla="*/ 101058 h 306876"/>
              <a:gd name="connsiteX124" fmla="*/ 151871 w 280458"/>
              <a:gd name="connsiteY124" fmla="*/ 115872 h 306876"/>
              <a:gd name="connsiteX125" fmla="*/ 126471 w 280458"/>
              <a:gd name="connsiteY125" fmla="*/ 115872 h 306876"/>
              <a:gd name="connsiteX126" fmla="*/ 120121 w 280458"/>
              <a:gd name="connsiteY126" fmla="*/ 109523 h 306876"/>
              <a:gd name="connsiteX127" fmla="*/ 126471 w 280458"/>
              <a:gd name="connsiteY127" fmla="*/ 103174 h 306876"/>
              <a:gd name="connsiteX128" fmla="*/ 151871 w 280458"/>
              <a:gd name="connsiteY128" fmla="*/ 103174 h 306876"/>
              <a:gd name="connsiteX129" fmla="*/ 153987 w 280458"/>
              <a:gd name="connsiteY129" fmla="*/ 101058 h 306876"/>
              <a:gd name="connsiteX130" fmla="*/ 151871 w 280458"/>
              <a:gd name="connsiteY130" fmla="*/ 98941 h 306876"/>
              <a:gd name="connsiteX131" fmla="*/ 143404 w 280458"/>
              <a:gd name="connsiteY131" fmla="*/ 98941 h 306876"/>
              <a:gd name="connsiteX132" fmla="*/ 143404 w 280458"/>
              <a:gd name="connsiteY132" fmla="*/ 98941 h 306876"/>
              <a:gd name="connsiteX133" fmla="*/ 134938 w 280458"/>
              <a:gd name="connsiteY133" fmla="*/ 98941 h 306876"/>
              <a:gd name="connsiteX134" fmla="*/ 120121 w 280458"/>
              <a:gd name="connsiteY134" fmla="*/ 84127 h 306876"/>
              <a:gd name="connsiteX135" fmla="*/ 134938 w 280458"/>
              <a:gd name="connsiteY135" fmla="*/ 69312 h 306876"/>
              <a:gd name="connsiteX136" fmla="*/ 159808 w 280458"/>
              <a:gd name="connsiteY136" fmla="*/ 69312 h 306876"/>
              <a:gd name="connsiteX137" fmla="*/ 166158 w 280458"/>
              <a:gd name="connsiteY137" fmla="*/ 75661 h 306876"/>
              <a:gd name="connsiteX138" fmla="*/ 159808 w 280458"/>
              <a:gd name="connsiteY138" fmla="*/ 82010 h 306876"/>
              <a:gd name="connsiteX139" fmla="*/ 134938 w 280458"/>
              <a:gd name="connsiteY139" fmla="*/ 82010 h 306876"/>
              <a:gd name="connsiteX140" fmla="*/ 132821 w 280458"/>
              <a:gd name="connsiteY140" fmla="*/ 84127 h 306876"/>
              <a:gd name="connsiteX141" fmla="*/ 134938 w 280458"/>
              <a:gd name="connsiteY141" fmla="*/ 86243 h 306876"/>
              <a:gd name="connsiteX142" fmla="*/ 143404 w 280458"/>
              <a:gd name="connsiteY142" fmla="*/ 86243 h 306876"/>
              <a:gd name="connsiteX143" fmla="*/ 143404 w 280458"/>
              <a:gd name="connsiteY143" fmla="*/ 86243 h 306876"/>
              <a:gd name="connsiteX144" fmla="*/ 151871 w 280458"/>
              <a:gd name="connsiteY144" fmla="*/ 86243 h 306876"/>
              <a:gd name="connsiteX145" fmla="*/ 166688 w 280458"/>
              <a:gd name="connsiteY145" fmla="*/ 101058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80458" h="306876">
                <a:moveTo>
                  <a:pt x="168275" y="28571"/>
                </a:moveTo>
                <a:cubicBezTo>
                  <a:pt x="168804" y="28042"/>
                  <a:pt x="168804" y="26984"/>
                  <a:pt x="168804" y="25926"/>
                </a:cubicBezTo>
                <a:cubicBezTo>
                  <a:pt x="168804" y="11640"/>
                  <a:pt x="157162" y="0"/>
                  <a:pt x="142875" y="0"/>
                </a:cubicBezTo>
                <a:cubicBezTo>
                  <a:pt x="128587" y="0"/>
                  <a:pt x="116946" y="11640"/>
                  <a:pt x="116946" y="25926"/>
                </a:cubicBezTo>
                <a:cubicBezTo>
                  <a:pt x="116946" y="26984"/>
                  <a:pt x="116946" y="27513"/>
                  <a:pt x="117475" y="28571"/>
                </a:cubicBezTo>
                <a:cubicBezTo>
                  <a:pt x="88900" y="33862"/>
                  <a:pt x="62971" y="47090"/>
                  <a:pt x="41804" y="67724"/>
                </a:cubicBezTo>
                <a:cubicBezTo>
                  <a:pt x="15346" y="94179"/>
                  <a:pt x="529" y="129629"/>
                  <a:pt x="0" y="167195"/>
                </a:cubicBezTo>
                <a:cubicBezTo>
                  <a:pt x="0" y="167724"/>
                  <a:pt x="0" y="168253"/>
                  <a:pt x="0" y="168782"/>
                </a:cubicBezTo>
                <a:lnTo>
                  <a:pt x="0" y="168782"/>
                </a:lnTo>
                <a:lnTo>
                  <a:pt x="0" y="168782"/>
                </a:lnTo>
                <a:cubicBezTo>
                  <a:pt x="0" y="172486"/>
                  <a:pt x="2646" y="175131"/>
                  <a:pt x="6350" y="175131"/>
                </a:cubicBezTo>
                <a:cubicBezTo>
                  <a:pt x="10054" y="175131"/>
                  <a:pt x="12700" y="172486"/>
                  <a:pt x="12700" y="168782"/>
                </a:cubicBezTo>
                <a:cubicBezTo>
                  <a:pt x="12700" y="153438"/>
                  <a:pt x="24871" y="141269"/>
                  <a:pt x="40217" y="141269"/>
                </a:cubicBezTo>
                <a:cubicBezTo>
                  <a:pt x="55563" y="141269"/>
                  <a:pt x="67733" y="153438"/>
                  <a:pt x="67733" y="168782"/>
                </a:cubicBezTo>
                <a:cubicBezTo>
                  <a:pt x="67733" y="172486"/>
                  <a:pt x="70379" y="175131"/>
                  <a:pt x="74083" y="175131"/>
                </a:cubicBezTo>
                <a:cubicBezTo>
                  <a:pt x="77787" y="175131"/>
                  <a:pt x="80433" y="172486"/>
                  <a:pt x="80433" y="168782"/>
                </a:cubicBezTo>
                <a:cubicBezTo>
                  <a:pt x="80433" y="153438"/>
                  <a:pt x="92604" y="141269"/>
                  <a:pt x="107950" y="141269"/>
                </a:cubicBezTo>
                <a:cubicBezTo>
                  <a:pt x="123296" y="141269"/>
                  <a:pt x="135467" y="153438"/>
                  <a:pt x="135467" y="168782"/>
                </a:cubicBezTo>
                <a:lnTo>
                  <a:pt x="135467" y="278834"/>
                </a:lnTo>
                <a:cubicBezTo>
                  <a:pt x="135467" y="295765"/>
                  <a:pt x="149225" y="309522"/>
                  <a:pt x="166158" y="309522"/>
                </a:cubicBezTo>
                <a:cubicBezTo>
                  <a:pt x="183092" y="309522"/>
                  <a:pt x="196850" y="295765"/>
                  <a:pt x="196850" y="278834"/>
                </a:cubicBezTo>
                <a:lnTo>
                  <a:pt x="196850" y="274072"/>
                </a:lnTo>
                <a:cubicBezTo>
                  <a:pt x="196850" y="270369"/>
                  <a:pt x="194204" y="267723"/>
                  <a:pt x="190500" y="267723"/>
                </a:cubicBezTo>
                <a:cubicBezTo>
                  <a:pt x="186796" y="267723"/>
                  <a:pt x="184150" y="270369"/>
                  <a:pt x="184150" y="274072"/>
                </a:cubicBezTo>
                <a:lnTo>
                  <a:pt x="184150" y="278834"/>
                </a:lnTo>
                <a:cubicBezTo>
                  <a:pt x="184150" y="288887"/>
                  <a:pt x="176212" y="296824"/>
                  <a:pt x="166158" y="296824"/>
                </a:cubicBezTo>
                <a:cubicBezTo>
                  <a:pt x="156104" y="296824"/>
                  <a:pt x="148167" y="288887"/>
                  <a:pt x="148167" y="278834"/>
                </a:cubicBezTo>
                <a:lnTo>
                  <a:pt x="148167" y="168782"/>
                </a:lnTo>
                <a:cubicBezTo>
                  <a:pt x="148167" y="153438"/>
                  <a:pt x="160337" y="141269"/>
                  <a:pt x="175683" y="141269"/>
                </a:cubicBezTo>
                <a:cubicBezTo>
                  <a:pt x="191029" y="141269"/>
                  <a:pt x="203200" y="153438"/>
                  <a:pt x="203200" y="168782"/>
                </a:cubicBezTo>
                <a:cubicBezTo>
                  <a:pt x="203200" y="172486"/>
                  <a:pt x="205846" y="175131"/>
                  <a:pt x="209550" y="175131"/>
                </a:cubicBezTo>
                <a:cubicBezTo>
                  <a:pt x="213254" y="175131"/>
                  <a:pt x="215900" y="172486"/>
                  <a:pt x="215900" y="168782"/>
                </a:cubicBezTo>
                <a:cubicBezTo>
                  <a:pt x="215900" y="153438"/>
                  <a:pt x="228071" y="141269"/>
                  <a:pt x="243417" y="141269"/>
                </a:cubicBezTo>
                <a:cubicBezTo>
                  <a:pt x="258762" y="141269"/>
                  <a:pt x="270933" y="153438"/>
                  <a:pt x="270933" y="168782"/>
                </a:cubicBezTo>
                <a:cubicBezTo>
                  <a:pt x="270933" y="172486"/>
                  <a:pt x="273579" y="175131"/>
                  <a:pt x="277283" y="175131"/>
                </a:cubicBezTo>
                <a:cubicBezTo>
                  <a:pt x="280987" y="175131"/>
                  <a:pt x="283633" y="172486"/>
                  <a:pt x="283633" y="168782"/>
                </a:cubicBezTo>
                <a:cubicBezTo>
                  <a:pt x="285750" y="98412"/>
                  <a:pt x="234950" y="40212"/>
                  <a:pt x="168275" y="28571"/>
                </a:cubicBezTo>
                <a:close/>
                <a:moveTo>
                  <a:pt x="130175" y="25926"/>
                </a:moveTo>
                <a:cubicBezTo>
                  <a:pt x="130175" y="18518"/>
                  <a:pt x="135996" y="12698"/>
                  <a:pt x="143404" y="12698"/>
                </a:cubicBezTo>
                <a:cubicBezTo>
                  <a:pt x="150813" y="12698"/>
                  <a:pt x="156633" y="18518"/>
                  <a:pt x="156633" y="25926"/>
                </a:cubicBezTo>
                <a:cubicBezTo>
                  <a:pt x="156633" y="25926"/>
                  <a:pt x="156633" y="26455"/>
                  <a:pt x="156633" y="26455"/>
                </a:cubicBezTo>
                <a:cubicBezTo>
                  <a:pt x="152400" y="25926"/>
                  <a:pt x="147637" y="25926"/>
                  <a:pt x="143404" y="25926"/>
                </a:cubicBezTo>
                <a:cubicBezTo>
                  <a:pt x="139171" y="25926"/>
                  <a:pt x="134408" y="25926"/>
                  <a:pt x="130175" y="26455"/>
                </a:cubicBezTo>
                <a:cubicBezTo>
                  <a:pt x="130175" y="26455"/>
                  <a:pt x="130175" y="26455"/>
                  <a:pt x="130175" y="25926"/>
                </a:cubicBezTo>
                <a:close/>
                <a:moveTo>
                  <a:pt x="236008" y="129629"/>
                </a:moveTo>
                <a:cubicBezTo>
                  <a:pt x="234950" y="129629"/>
                  <a:pt x="234421" y="130158"/>
                  <a:pt x="233362" y="130687"/>
                </a:cubicBezTo>
                <a:cubicBezTo>
                  <a:pt x="231246" y="131216"/>
                  <a:pt x="229129" y="132274"/>
                  <a:pt x="227542" y="133333"/>
                </a:cubicBezTo>
                <a:cubicBezTo>
                  <a:pt x="226483" y="133861"/>
                  <a:pt x="225954" y="134391"/>
                  <a:pt x="224896" y="134920"/>
                </a:cubicBezTo>
                <a:cubicBezTo>
                  <a:pt x="222779" y="135978"/>
                  <a:pt x="221192" y="137565"/>
                  <a:pt x="219604" y="139152"/>
                </a:cubicBezTo>
                <a:cubicBezTo>
                  <a:pt x="219075" y="139682"/>
                  <a:pt x="218546" y="140211"/>
                  <a:pt x="218016" y="140740"/>
                </a:cubicBezTo>
                <a:cubicBezTo>
                  <a:pt x="215900" y="142856"/>
                  <a:pt x="213783" y="144973"/>
                  <a:pt x="212196" y="147618"/>
                </a:cubicBezTo>
                <a:cubicBezTo>
                  <a:pt x="212196" y="147618"/>
                  <a:pt x="212196" y="147618"/>
                  <a:pt x="211667" y="148147"/>
                </a:cubicBezTo>
                <a:cubicBezTo>
                  <a:pt x="211667" y="148147"/>
                  <a:pt x="211667" y="148147"/>
                  <a:pt x="211137" y="147618"/>
                </a:cubicBezTo>
                <a:cubicBezTo>
                  <a:pt x="209550" y="144973"/>
                  <a:pt x="207433" y="142856"/>
                  <a:pt x="205317" y="140740"/>
                </a:cubicBezTo>
                <a:cubicBezTo>
                  <a:pt x="204787" y="140211"/>
                  <a:pt x="204258" y="139682"/>
                  <a:pt x="203729" y="139152"/>
                </a:cubicBezTo>
                <a:cubicBezTo>
                  <a:pt x="202141" y="137565"/>
                  <a:pt x="200025" y="136507"/>
                  <a:pt x="198438" y="134920"/>
                </a:cubicBezTo>
                <a:cubicBezTo>
                  <a:pt x="197379" y="134391"/>
                  <a:pt x="196850" y="133861"/>
                  <a:pt x="195792" y="133333"/>
                </a:cubicBezTo>
                <a:cubicBezTo>
                  <a:pt x="193675" y="132274"/>
                  <a:pt x="192087" y="131745"/>
                  <a:pt x="189971" y="130687"/>
                </a:cubicBezTo>
                <a:cubicBezTo>
                  <a:pt x="188912" y="130158"/>
                  <a:pt x="188383" y="130158"/>
                  <a:pt x="187325" y="129629"/>
                </a:cubicBezTo>
                <a:cubicBezTo>
                  <a:pt x="184150" y="129100"/>
                  <a:pt x="180975" y="128571"/>
                  <a:pt x="177800" y="128571"/>
                </a:cubicBezTo>
                <a:cubicBezTo>
                  <a:pt x="174625" y="128571"/>
                  <a:pt x="171450" y="129100"/>
                  <a:pt x="168275" y="129629"/>
                </a:cubicBezTo>
                <a:cubicBezTo>
                  <a:pt x="167217" y="129629"/>
                  <a:pt x="166688" y="130158"/>
                  <a:pt x="165629" y="130687"/>
                </a:cubicBezTo>
                <a:cubicBezTo>
                  <a:pt x="163512" y="131216"/>
                  <a:pt x="161396" y="132274"/>
                  <a:pt x="159808" y="133333"/>
                </a:cubicBezTo>
                <a:cubicBezTo>
                  <a:pt x="158750" y="133861"/>
                  <a:pt x="158221" y="134391"/>
                  <a:pt x="157162" y="134920"/>
                </a:cubicBezTo>
                <a:cubicBezTo>
                  <a:pt x="155046" y="135978"/>
                  <a:pt x="153458" y="137565"/>
                  <a:pt x="151871" y="139152"/>
                </a:cubicBezTo>
                <a:cubicBezTo>
                  <a:pt x="151342" y="139682"/>
                  <a:pt x="150813" y="140211"/>
                  <a:pt x="150283" y="140740"/>
                </a:cubicBezTo>
                <a:cubicBezTo>
                  <a:pt x="148167" y="142856"/>
                  <a:pt x="146050" y="144973"/>
                  <a:pt x="144462" y="147618"/>
                </a:cubicBezTo>
                <a:cubicBezTo>
                  <a:pt x="144462" y="147618"/>
                  <a:pt x="144462" y="147618"/>
                  <a:pt x="143933" y="148147"/>
                </a:cubicBezTo>
                <a:cubicBezTo>
                  <a:pt x="143933" y="148147"/>
                  <a:pt x="143933" y="148147"/>
                  <a:pt x="143404" y="147618"/>
                </a:cubicBezTo>
                <a:cubicBezTo>
                  <a:pt x="141817" y="144973"/>
                  <a:pt x="139700" y="142856"/>
                  <a:pt x="137583" y="140740"/>
                </a:cubicBezTo>
                <a:cubicBezTo>
                  <a:pt x="137054" y="140211"/>
                  <a:pt x="136525" y="139682"/>
                  <a:pt x="135996" y="139152"/>
                </a:cubicBezTo>
                <a:cubicBezTo>
                  <a:pt x="134408" y="137565"/>
                  <a:pt x="132292" y="136507"/>
                  <a:pt x="130704" y="134920"/>
                </a:cubicBezTo>
                <a:cubicBezTo>
                  <a:pt x="129646" y="134391"/>
                  <a:pt x="129116" y="133861"/>
                  <a:pt x="128058" y="133333"/>
                </a:cubicBezTo>
                <a:cubicBezTo>
                  <a:pt x="125942" y="132274"/>
                  <a:pt x="124354" y="131745"/>
                  <a:pt x="122237" y="130687"/>
                </a:cubicBezTo>
                <a:cubicBezTo>
                  <a:pt x="121179" y="130158"/>
                  <a:pt x="120650" y="130158"/>
                  <a:pt x="119592" y="129629"/>
                </a:cubicBezTo>
                <a:cubicBezTo>
                  <a:pt x="116417" y="129100"/>
                  <a:pt x="113241" y="128571"/>
                  <a:pt x="110067" y="128571"/>
                </a:cubicBezTo>
                <a:cubicBezTo>
                  <a:pt x="106891" y="128571"/>
                  <a:pt x="103717" y="129100"/>
                  <a:pt x="100542" y="129629"/>
                </a:cubicBezTo>
                <a:cubicBezTo>
                  <a:pt x="99483" y="129629"/>
                  <a:pt x="98954" y="130158"/>
                  <a:pt x="97896" y="130687"/>
                </a:cubicBezTo>
                <a:cubicBezTo>
                  <a:pt x="95779" y="131216"/>
                  <a:pt x="93662" y="132274"/>
                  <a:pt x="92075" y="133333"/>
                </a:cubicBezTo>
                <a:cubicBezTo>
                  <a:pt x="91016" y="133861"/>
                  <a:pt x="90487" y="134391"/>
                  <a:pt x="89429" y="134920"/>
                </a:cubicBezTo>
                <a:cubicBezTo>
                  <a:pt x="87313" y="135978"/>
                  <a:pt x="85725" y="137565"/>
                  <a:pt x="84137" y="139152"/>
                </a:cubicBezTo>
                <a:cubicBezTo>
                  <a:pt x="83608" y="139682"/>
                  <a:pt x="83079" y="140211"/>
                  <a:pt x="82550" y="140740"/>
                </a:cubicBezTo>
                <a:cubicBezTo>
                  <a:pt x="80433" y="142856"/>
                  <a:pt x="78317" y="144973"/>
                  <a:pt x="76729" y="147618"/>
                </a:cubicBezTo>
                <a:cubicBezTo>
                  <a:pt x="76729" y="147618"/>
                  <a:pt x="76729" y="147618"/>
                  <a:pt x="76200" y="148147"/>
                </a:cubicBezTo>
                <a:cubicBezTo>
                  <a:pt x="76200" y="148147"/>
                  <a:pt x="76200" y="148147"/>
                  <a:pt x="75671" y="147618"/>
                </a:cubicBezTo>
                <a:cubicBezTo>
                  <a:pt x="74083" y="144973"/>
                  <a:pt x="71967" y="142856"/>
                  <a:pt x="69850" y="140740"/>
                </a:cubicBezTo>
                <a:cubicBezTo>
                  <a:pt x="69321" y="140211"/>
                  <a:pt x="68792" y="139682"/>
                  <a:pt x="68262" y="139152"/>
                </a:cubicBezTo>
                <a:cubicBezTo>
                  <a:pt x="66675" y="137565"/>
                  <a:pt x="64558" y="136507"/>
                  <a:pt x="62971" y="134920"/>
                </a:cubicBezTo>
                <a:cubicBezTo>
                  <a:pt x="61912" y="134391"/>
                  <a:pt x="61383" y="133861"/>
                  <a:pt x="60325" y="133333"/>
                </a:cubicBezTo>
                <a:cubicBezTo>
                  <a:pt x="58208" y="132274"/>
                  <a:pt x="56621" y="131745"/>
                  <a:pt x="54504" y="130687"/>
                </a:cubicBezTo>
                <a:cubicBezTo>
                  <a:pt x="53446" y="130158"/>
                  <a:pt x="52917" y="130158"/>
                  <a:pt x="51858" y="129629"/>
                </a:cubicBezTo>
                <a:cubicBezTo>
                  <a:pt x="48683" y="129100"/>
                  <a:pt x="45508" y="128571"/>
                  <a:pt x="42333" y="128571"/>
                </a:cubicBezTo>
                <a:cubicBezTo>
                  <a:pt x="39688" y="128571"/>
                  <a:pt x="37571" y="129100"/>
                  <a:pt x="34925" y="129100"/>
                </a:cubicBezTo>
                <a:cubicBezTo>
                  <a:pt x="34396" y="129100"/>
                  <a:pt x="33337" y="129629"/>
                  <a:pt x="32808" y="129629"/>
                </a:cubicBezTo>
                <a:cubicBezTo>
                  <a:pt x="31221" y="130158"/>
                  <a:pt x="29633" y="130687"/>
                  <a:pt x="28046" y="131216"/>
                </a:cubicBezTo>
                <a:cubicBezTo>
                  <a:pt x="27516" y="131745"/>
                  <a:pt x="26458" y="131745"/>
                  <a:pt x="25929" y="132274"/>
                </a:cubicBezTo>
                <a:cubicBezTo>
                  <a:pt x="24342" y="132804"/>
                  <a:pt x="22754" y="133861"/>
                  <a:pt x="21167" y="134920"/>
                </a:cubicBezTo>
                <a:cubicBezTo>
                  <a:pt x="20637" y="135449"/>
                  <a:pt x="20108" y="135449"/>
                  <a:pt x="19579" y="135978"/>
                </a:cubicBezTo>
                <a:cubicBezTo>
                  <a:pt x="19579" y="135978"/>
                  <a:pt x="19050" y="135978"/>
                  <a:pt x="19050" y="136507"/>
                </a:cubicBezTo>
                <a:cubicBezTo>
                  <a:pt x="33866" y="80952"/>
                  <a:pt x="84667" y="39682"/>
                  <a:pt x="144462" y="39682"/>
                </a:cubicBezTo>
                <a:cubicBezTo>
                  <a:pt x="204787" y="39682"/>
                  <a:pt x="255587" y="80952"/>
                  <a:pt x="269875" y="136507"/>
                </a:cubicBezTo>
                <a:cubicBezTo>
                  <a:pt x="269875" y="136507"/>
                  <a:pt x="269346" y="136507"/>
                  <a:pt x="269346" y="135978"/>
                </a:cubicBezTo>
                <a:cubicBezTo>
                  <a:pt x="268817" y="135449"/>
                  <a:pt x="268287" y="135449"/>
                  <a:pt x="267758" y="134920"/>
                </a:cubicBezTo>
                <a:cubicBezTo>
                  <a:pt x="266171" y="133861"/>
                  <a:pt x="264583" y="133333"/>
                  <a:pt x="262996" y="132274"/>
                </a:cubicBezTo>
                <a:cubicBezTo>
                  <a:pt x="262467" y="131745"/>
                  <a:pt x="261408" y="131745"/>
                  <a:pt x="260879" y="131216"/>
                </a:cubicBezTo>
                <a:cubicBezTo>
                  <a:pt x="259292" y="130687"/>
                  <a:pt x="257704" y="130158"/>
                  <a:pt x="256116" y="129629"/>
                </a:cubicBezTo>
                <a:cubicBezTo>
                  <a:pt x="255587" y="129629"/>
                  <a:pt x="254529" y="129100"/>
                  <a:pt x="254000" y="129100"/>
                </a:cubicBezTo>
                <a:cubicBezTo>
                  <a:pt x="251354" y="128571"/>
                  <a:pt x="249237" y="128571"/>
                  <a:pt x="246592" y="128571"/>
                </a:cubicBezTo>
                <a:cubicBezTo>
                  <a:pt x="241829" y="128042"/>
                  <a:pt x="239183" y="128571"/>
                  <a:pt x="236008" y="129629"/>
                </a:cubicBezTo>
                <a:close/>
                <a:moveTo>
                  <a:pt x="137054" y="61904"/>
                </a:moveTo>
                <a:lnTo>
                  <a:pt x="137054" y="55555"/>
                </a:lnTo>
                <a:cubicBezTo>
                  <a:pt x="137054" y="51851"/>
                  <a:pt x="139700" y="49206"/>
                  <a:pt x="143404" y="49206"/>
                </a:cubicBezTo>
                <a:cubicBezTo>
                  <a:pt x="147108" y="49206"/>
                  <a:pt x="149754" y="51851"/>
                  <a:pt x="149754" y="55555"/>
                </a:cubicBezTo>
                <a:lnTo>
                  <a:pt x="149754" y="61904"/>
                </a:lnTo>
                <a:cubicBezTo>
                  <a:pt x="149754" y="65608"/>
                  <a:pt x="147108" y="68254"/>
                  <a:pt x="143404" y="68254"/>
                </a:cubicBezTo>
                <a:cubicBezTo>
                  <a:pt x="139700" y="68254"/>
                  <a:pt x="137054" y="65608"/>
                  <a:pt x="137054" y="61904"/>
                </a:cubicBezTo>
                <a:close/>
                <a:moveTo>
                  <a:pt x="149225" y="123809"/>
                </a:moveTo>
                <a:lnTo>
                  <a:pt x="149225" y="129629"/>
                </a:lnTo>
                <a:cubicBezTo>
                  <a:pt x="149225" y="133333"/>
                  <a:pt x="146579" y="135978"/>
                  <a:pt x="142875" y="135978"/>
                </a:cubicBezTo>
                <a:cubicBezTo>
                  <a:pt x="139171" y="135978"/>
                  <a:pt x="136525" y="133333"/>
                  <a:pt x="136525" y="129629"/>
                </a:cubicBezTo>
                <a:lnTo>
                  <a:pt x="136525" y="123809"/>
                </a:lnTo>
                <a:cubicBezTo>
                  <a:pt x="136525" y="120105"/>
                  <a:pt x="139171" y="117460"/>
                  <a:pt x="142875" y="117460"/>
                </a:cubicBezTo>
                <a:cubicBezTo>
                  <a:pt x="146579" y="117460"/>
                  <a:pt x="149225" y="120105"/>
                  <a:pt x="149225" y="123809"/>
                </a:cubicBezTo>
                <a:close/>
                <a:moveTo>
                  <a:pt x="166688" y="101058"/>
                </a:moveTo>
                <a:cubicBezTo>
                  <a:pt x="166688" y="108994"/>
                  <a:pt x="160337" y="115872"/>
                  <a:pt x="151871" y="115872"/>
                </a:cubicBezTo>
                <a:lnTo>
                  <a:pt x="126471" y="115872"/>
                </a:lnTo>
                <a:cubicBezTo>
                  <a:pt x="122766" y="115872"/>
                  <a:pt x="120121" y="113227"/>
                  <a:pt x="120121" y="109523"/>
                </a:cubicBezTo>
                <a:cubicBezTo>
                  <a:pt x="120121" y="105819"/>
                  <a:pt x="122766" y="103174"/>
                  <a:pt x="126471" y="103174"/>
                </a:cubicBezTo>
                <a:lnTo>
                  <a:pt x="151871" y="103174"/>
                </a:lnTo>
                <a:cubicBezTo>
                  <a:pt x="152929" y="103174"/>
                  <a:pt x="153987" y="102116"/>
                  <a:pt x="153987" y="101058"/>
                </a:cubicBezTo>
                <a:cubicBezTo>
                  <a:pt x="153987" y="99999"/>
                  <a:pt x="152929" y="98941"/>
                  <a:pt x="151871" y="98941"/>
                </a:cubicBezTo>
                <a:lnTo>
                  <a:pt x="143404" y="98941"/>
                </a:lnTo>
                <a:lnTo>
                  <a:pt x="143404" y="98941"/>
                </a:lnTo>
                <a:lnTo>
                  <a:pt x="134938" y="98941"/>
                </a:lnTo>
                <a:cubicBezTo>
                  <a:pt x="127000" y="98941"/>
                  <a:pt x="120121" y="92592"/>
                  <a:pt x="120121" y="84127"/>
                </a:cubicBezTo>
                <a:cubicBezTo>
                  <a:pt x="120121" y="76190"/>
                  <a:pt x="126471" y="69312"/>
                  <a:pt x="134938" y="69312"/>
                </a:cubicBezTo>
                <a:lnTo>
                  <a:pt x="159808" y="69312"/>
                </a:lnTo>
                <a:cubicBezTo>
                  <a:pt x="163512" y="69312"/>
                  <a:pt x="166158" y="71957"/>
                  <a:pt x="166158" y="75661"/>
                </a:cubicBezTo>
                <a:cubicBezTo>
                  <a:pt x="166158" y="79365"/>
                  <a:pt x="163512" y="82010"/>
                  <a:pt x="159808" y="82010"/>
                </a:cubicBezTo>
                <a:lnTo>
                  <a:pt x="134938" y="82010"/>
                </a:lnTo>
                <a:cubicBezTo>
                  <a:pt x="133879" y="82010"/>
                  <a:pt x="132821" y="83068"/>
                  <a:pt x="132821" y="84127"/>
                </a:cubicBezTo>
                <a:cubicBezTo>
                  <a:pt x="132821" y="85185"/>
                  <a:pt x="133879" y="86243"/>
                  <a:pt x="134938" y="86243"/>
                </a:cubicBezTo>
                <a:lnTo>
                  <a:pt x="143404" y="86243"/>
                </a:lnTo>
                <a:lnTo>
                  <a:pt x="143404" y="86243"/>
                </a:lnTo>
                <a:lnTo>
                  <a:pt x="151871" y="86243"/>
                </a:lnTo>
                <a:cubicBezTo>
                  <a:pt x="159808" y="86243"/>
                  <a:pt x="166688" y="92592"/>
                  <a:pt x="166688" y="101058"/>
                </a:cubicBezTo>
                <a:close/>
              </a:path>
            </a:pathLst>
          </a:custGeom>
          <a:solidFill>
            <a:schemeClr val="bg1">
              <a:lumMod val="50000"/>
            </a:schemeClr>
          </a:solidFill>
          <a:ln w="5286" cap="flat">
            <a:noFill/>
            <a:prstDash val="solid"/>
            <a:miter/>
          </a:ln>
        </p:spPr>
        <p:txBody>
          <a:bodyPr rtlCol="0" anchor="ctr"/>
          <a:lstStyle/>
          <a:p>
            <a:endParaRPr lang="it-CH" dirty="0"/>
          </a:p>
        </p:txBody>
      </p:sp>
      <p:grpSp>
        <p:nvGrpSpPr>
          <p:cNvPr id="12" name="Grupo 30">
            <a:extLst>
              <a:ext uri="{FF2B5EF4-FFF2-40B4-BE49-F238E27FC236}">
                <a16:creationId xmlns:a16="http://schemas.microsoft.com/office/drawing/2014/main" id="{ED729CC2-D7D2-4A6C-870A-1F3935C16A0A}"/>
              </a:ext>
            </a:extLst>
          </p:cNvPr>
          <p:cNvGrpSpPr/>
          <p:nvPr/>
        </p:nvGrpSpPr>
        <p:grpSpPr>
          <a:xfrm>
            <a:off x="5812207" y="4934036"/>
            <a:ext cx="584196" cy="583196"/>
            <a:chOff x="774916" y="10917841"/>
            <a:chExt cx="308477" cy="307949"/>
          </a:xfrm>
          <a:solidFill>
            <a:schemeClr val="bg1">
              <a:lumMod val="50000"/>
            </a:schemeClr>
          </a:solidFill>
        </p:grpSpPr>
        <p:sp>
          <p:nvSpPr>
            <p:cNvPr id="13" name="Forma libre 390">
              <a:extLst>
                <a:ext uri="{FF2B5EF4-FFF2-40B4-BE49-F238E27FC236}">
                  <a16:creationId xmlns:a16="http://schemas.microsoft.com/office/drawing/2014/main" id="{1F18AD71-708B-4FBB-9BB5-012B6B395DC4}"/>
                </a:ext>
              </a:extLst>
            </p:cNvPr>
            <p:cNvSpPr/>
            <p:nvPr/>
          </p:nvSpPr>
          <p:spPr>
            <a:xfrm>
              <a:off x="818833" y="10961230"/>
              <a:ext cx="264560" cy="264560"/>
            </a:xfrm>
            <a:custGeom>
              <a:avLst/>
              <a:gdLst>
                <a:gd name="connsiteX0" fmla="*/ 248157 w 264559"/>
                <a:gd name="connsiteY0" fmla="*/ 33333 h 264559"/>
                <a:gd name="connsiteX1" fmla="*/ 224347 w 264559"/>
                <a:gd name="connsiteY1" fmla="*/ 2116 h 264559"/>
                <a:gd name="connsiteX2" fmla="*/ 219584 w 264559"/>
                <a:gd name="connsiteY2" fmla="*/ 0 h 264559"/>
                <a:gd name="connsiteX3" fmla="*/ 214822 w 264559"/>
                <a:gd name="connsiteY3" fmla="*/ 2116 h 264559"/>
                <a:gd name="connsiteX4" fmla="*/ 184663 w 264559"/>
                <a:gd name="connsiteY4" fmla="*/ 32275 h 264559"/>
                <a:gd name="connsiteX5" fmla="*/ 172493 w 264559"/>
                <a:gd name="connsiteY5" fmla="*/ 44445 h 264559"/>
                <a:gd name="connsiteX6" fmla="*/ 109528 w 264559"/>
                <a:gd name="connsiteY6" fmla="*/ 107410 h 264559"/>
                <a:gd name="connsiteX7" fmla="*/ 107411 w 264559"/>
                <a:gd name="connsiteY7" fmla="*/ 109527 h 264559"/>
                <a:gd name="connsiteX8" fmla="*/ 107411 w 264559"/>
                <a:gd name="connsiteY8" fmla="*/ 109527 h 264559"/>
                <a:gd name="connsiteX9" fmla="*/ 107411 w 264559"/>
                <a:gd name="connsiteY9" fmla="*/ 109527 h 264559"/>
                <a:gd name="connsiteX10" fmla="*/ 43388 w 264559"/>
                <a:gd name="connsiteY10" fmla="*/ 173550 h 264559"/>
                <a:gd name="connsiteX11" fmla="*/ 34393 w 264559"/>
                <a:gd name="connsiteY11" fmla="*/ 182546 h 264559"/>
                <a:gd name="connsiteX12" fmla="*/ 2117 w 264559"/>
                <a:gd name="connsiteY12" fmla="*/ 214822 h 264559"/>
                <a:gd name="connsiteX13" fmla="*/ 0 w 264559"/>
                <a:gd name="connsiteY13" fmla="*/ 219584 h 264559"/>
                <a:gd name="connsiteX14" fmla="*/ 2117 w 264559"/>
                <a:gd name="connsiteY14" fmla="*/ 224346 h 264559"/>
                <a:gd name="connsiteX15" fmla="*/ 110057 w 264559"/>
                <a:gd name="connsiteY15" fmla="*/ 269321 h 264559"/>
                <a:gd name="connsiteX16" fmla="*/ 110057 w 264559"/>
                <a:gd name="connsiteY16" fmla="*/ 269321 h 264559"/>
                <a:gd name="connsiteX17" fmla="*/ 110057 w 264559"/>
                <a:gd name="connsiteY17" fmla="*/ 269321 h 264559"/>
                <a:gd name="connsiteX18" fmla="*/ 110586 w 264559"/>
                <a:gd name="connsiteY18" fmla="*/ 269321 h 264559"/>
                <a:gd name="connsiteX19" fmla="*/ 112173 w 264559"/>
                <a:gd name="connsiteY19" fmla="*/ 269321 h 264559"/>
                <a:gd name="connsiteX20" fmla="*/ 114290 w 264559"/>
                <a:gd name="connsiteY20" fmla="*/ 269321 h 264559"/>
                <a:gd name="connsiteX21" fmla="*/ 114290 w 264559"/>
                <a:gd name="connsiteY21" fmla="*/ 269321 h 264559"/>
                <a:gd name="connsiteX22" fmla="*/ 248157 w 264559"/>
                <a:gd name="connsiteY22" fmla="*/ 191011 h 264559"/>
                <a:gd name="connsiteX23" fmla="*/ 269322 w 264559"/>
                <a:gd name="connsiteY23" fmla="*/ 112173 h 264559"/>
                <a:gd name="connsiteX24" fmla="*/ 248157 w 264559"/>
                <a:gd name="connsiteY24" fmla="*/ 33333 h 264559"/>
                <a:gd name="connsiteX25" fmla="*/ 61907 w 264559"/>
                <a:gd name="connsiteY25" fmla="*/ 194186 h 264559"/>
                <a:gd name="connsiteX26" fmla="*/ 88363 w 264559"/>
                <a:gd name="connsiteY26" fmla="*/ 194186 h 264559"/>
                <a:gd name="connsiteX27" fmla="*/ 105824 w 264559"/>
                <a:gd name="connsiteY27" fmla="*/ 194186 h 264559"/>
                <a:gd name="connsiteX28" fmla="*/ 105824 w 264559"/>
                <a:gd name="connsiteY28" fmla="*/ 251332 h 264559"/>
                <a:gd name="connsiteX29" fmla="*/ 103707 w 264559"/>
                <a:gd name="connsiteY29" fmla="*/ 249744 h 264559"/>
                <a:gd name="connsiteX30" fmla="*/ 100004 w 264559"/>
                <a:gd name="connsiteY30" fmla="*/ 246569 h 264559"/>
                <a:gd name="connsiteX31" fmla="*/ 93654 w 264559"/>
                <a:gd name="connsiteY31" fmla="*/ 240220 h 264559"/>
                <a:gd name="connsiteX32" fmla="*/ 89950 w 264559"/>
                <a:gd name="connsiteY32" fmla="*/ 236516 h 264559"/>
                <a:gd name="connsiteX33" fmla="*/ 83601 w 264559"/>
                <a:gd name="connsiteY33" fmla="*/ 229637 h 264559"/>
                <a:gd name="connsiteX34" fmla="*/ 80426 w 264559"/>
                <a:gd name="connsiteY34" fmla="*/ 225934 h 264559"/>
                <a:gd name="connsiteX35" fmla="*/ 71960 w 264559"/>
                <a:gd name="connsiteY35" fmla="*/ 214293 h 264559"/>
                <a:gd name="connsiteX36" fmla="*/ 64553 w 264559"/>
                <a:gd name="connsiteY36" fmla="*/ 202123 h 264559"/>
                <a:gd name="connsiteX37" fmla="*/ 62965 w 264559"/>
                <a:gd name="connsiteY37" fmla="*/ 198420 h 264559"/>
                <a:gd name="connsiteX38" fmla="*/ 61907 w 264559"/>
                <a:gd name="connsiteY38" fmla="*/ 194186 h 264559"/>
                <a:gd name="connsiteX39" fmla="*/ 180430 w 264559"/>
                <a:gd name="connsiteY39" fmla="*/ 126459 h 264559"/>
                <a:gd name="connsiteX40" fmla="*/ 179900 w 264559"/>
                <a:gd name="connsiteY40" fmla="*/ 132808 h 264559"/>
                <a:gd name="connsiteX41" fmla="*/ 177784 w 264559"/>
                <a:gd name="connsiteY41" fmla="*/ 146036 h 264559"/>
                <a:gd name="connsiteX42" fmla="*/ 177255 w 264559"/>
                <a:gd name="connsiteY42" fmla="*/ 149740 h 264559"/>
                <a:gd name="connsiteX43" fmla="*/ 173022 w 264559"/>
                <a:gd name="connsiteY43" fmla="*/ 166672 h 264559"/>
                <a:gd name="connsiteX44" fmla="*/ 171435 w 264559"/>
                <a:gd name="connsiteY44" fmla="*/ 171434 h 264559"/>
                <a:gd name="connsiteX45" fmla="*/ 168260 w 264559"/>
                <a:gd name="connsiteY45" fmla="*/ 180958 h 264559"/>
                <a:gd name="connsiteX46" fmla="*/ 148153 w 264559"/>
                <a:gd name="connsiteY46" fmla="*/ 180958 h 264559"/>
                <a:gd name="connsiteX47" fmla="*/ 118523 w 264559"/>
                <a:gd name="connsiteY47" fmla="*/ 180958 h 264559"/>
                <a:gd name="connsiteX48" fmla="*/ 118523 w 264559"/>
                <a:gd name="connsiteY48" fmla="*/ 118522 h 264559"/>
                <a:gd name="connsiteX49" fmla="*/ 180430 w 264559"/>
                <a:gd name="connsiteY49" fmla="*/ 118522 h 264559"/>
                <a:gd name="connsiteX50" fmla="*/ 180430 w 264559"/>
                <a:gd name="connsiteY50" fmla="*/ 126459 h 264559"/>
                <a:gd name="connsiteX51" fmla="*/ 130692 w 264559"/>
                <a:gd name="connsiteY51" fmla="*/ 240220 h 264559"/>
                <a:gd name="connsiteX52" fmla="*/ 124343 w 264559"/>
                <a:gd name="connsiteY52" fmla="*/ 246569 h 264559"/>
                <a:gd name="connsiteX53" fmla="*/ 120639 w 264559"/>
                <a:gd name="connsiteY53" fmla="*/ 249744 h 264559"/>
                <a:gd name="connsiteX54" fmla="*/ 118523 w 264559"/>
                <a:gd name="connsiteY54" fmla="*/ 251332 h 264559"/>
                <a:gd name="connsiteX55" fmla="*/ 118523 w 264559"/>
                <a:gd name="connsiteY55" fmla="*/ 194186 h 264559"/>
                <a:gd name="connsiteX56" fmla="*/ 135984 w 264559"/>
                <a:gd name="connsiteY56" fmla="*/ 194186 h 264559"/>
                <a:gd name="connsiteX57" fmla="*/ 162440 w 264559"/>
                <a:gd name="connsiteY57" fmla="*/ 194186 h 264559"/>
                <a:gd name="connsiteX58" fmla="*/ 160323 w 264559"/>
                <a:gd name="connsiteY58" fmla="*/ 198420 h 264559"/>
                <a:gd name="connsiteX59" fmla="*/ 158207 w 264559"/>
                <a:gd name="connsiteY59" fmla="*/ 202123 h 264559"/>
                <a:gd name="connsiteX60" fmla="*/ 150799 w 264559"/>
                <a:gd name="connsiteY60" fmla="*/ 214293 h 264559"/>
                <a:gd name="connsiteX61" fmla="*/ 142333 w 264559"/>
                <a:gd name="connsiteY61" fmla="*/ 225934 h 264559"/>
                <a:gd name="connsiteX62" fmla="*/ 139687 w 264559"/>
                <a:gd name="connsiteY62" fmla="*/ 229108 h 264559"/>
                <a:gd name="connsiteX63" fmla="*/ 133338 w 264559"/>
                <a:gd name="connsiteY63" fmla="*/ 236516 h 264559"/>
                <a:gd name="connsiteX64" fmla="*/ 130692 w 264559"/>
                <a:gd name="connsiteY64" fmla="*/ 240220 h 264559"/>
                <a:gd name="connsiteX65" fmla="*/ 193658 w 264559"/>
                <a:gd name="connsiteY65" fmla="*/ 105824 h 264559"/>
                <a:gd name="connsiteX66" fmla="*/ 193128 w 264559"/>
                <a:gd name="connsiteY66" fmla="*/ 99473 h 264559"/>
                <a:gd name="connsiteX67" fmla="*/ 192599 w 264559"/>
                <a:gd name="connsiteY67" fmla="*/ 94182 h 264559"/>
                <a:gd name="connsiteX68" fmla="*/ 191012 w 264559"/>
                <a:gd name="connsiteY68" fmla="*/ 82542 h 264559"/>
                <a:gd name="connsiteX69" fmla="*/ 190483 w 264559"/>
                <a:gd name="connsiteY69" fmla="*/ 78838 h 264559"/>
                <a:gd name="connsiteX70" fmla="*/ 187308 w 264559"/>
                <a:gd name="connsiteY70" fmla="*/ 64023 h 264559"/>
                <a:gd name="connsiteX71" fmla="*/ 186250 w 264559"/>
                <a:gd name="connsiteY71" fmla="*/ 59789 h 264559"/>
                <a:gd name="connsiteX72" fmla="*/ 184133 w 264559"/>
                <a:gd name="connsiteY72" fmla="*/ 51324 h 264559"/>
                <a:gd name="connsiteX73" fmla="*/ 192070 w 264559"/>
                <a:gd name="connsiteY73" fmla="*/ 43388 h 264559"/>
                <a:gd name="connsiteX74" fmla="*/ 211119 w 264559"/>
                <a:gd name="connsiteY74" fmla="*/ 43388 h 264559"/>
                <a:gd name="connsiteX75" fmla="*/ 238104 w 264559"/>
                <a:gd name="connsiteY75" fmla="*/ 43388 h 264559"/>
                <a:gd name="connsiteX76" fmla="*/ 255565 w 264559"/>
                <a:gd name="connsiteY76" fmla="*/ 105824 h 264559"/>
                <a:gd name="connsiteX77" fmla="*/ 193658 w 264559"/>
                <a:gd name="connsiteY77" fmla="*/ 105824 h 264559"/>
                <a:gd name="connsiteX78" fmla="*/ 219584 w 264559"/>
                <a:gd name="connsiteY78" fmla="*/ 15874 h 264559"/>
                <a:gd name="connsiteX79" fmla="*/ 230696 w 264559"/>
                <a:gd name="connsiteY79" fmla="*/ 30160 h 264559"/>
                <a:gd name="connsiteX80" fmla="*/ 205298 w 264559"/>
                <a:gd name="connsiteY80" fmla="*/ 30160 h 264559"/>
                <a:gd name="connsiteX81" fmla="*/ 219584 w 264559"/>
                <a:gd name="connsiteY81" fmla="*/ 15874 h 264559"/>
                <a:gd name="connsiteX82" fmla="*/ 174080 w 264559"/>
                <a:gd name="connsiteY82" fmla="*/ 61377 h 264559"/>
                <a:gd name="connsiteX83" fmla="*/ 174609 w 264559"/>
                <a:gd name="connsiteY83" fmla="*/ 62965 h 264559"/>
                <a:gd name="connsiteX84" fmla="*/ 178842 w 264559"/>
                <a:gd name="connsiteY84" fmla="*/ 82542 h 264559"/>
                <a:gd name="connsiteX85" fmla="*/ 179371 w 264559"/>
                <a:gd name="connsiteY85" fmla="*/ 85717 h 264559"/>
                <a:gd name="connsiteX86" fmla="*/ 180959 w 264559"/>
                <a:gd name="connsiteY86" fmla="*/ 102649 h 264559"/>
                <a:gd name="connsiteX87" fmla="*/ 180959 w 264559"/>
                <a:gd name="connsiteY87" fmla="*/ 105824 h 264559"/>
                <a:gd name="connsiteX88" fmla="*/ 130163 w 264559"/>
                <a:gd name="connsiteY88" fmla="*/ 105824 h 264559"/>
                <a:gd name="connsiteX89" fmla="*/ 174080 w 264559"/>
                <a:gd name="connsiteY89" fmla="*/ 61377 h 264559"/>
                <a:gd name="connsiteX90" fmla="*/ 105824 w 264559"/>
                <a:gd name="connsiteY90" fmla="*/ 130163 h 264559"/>
                <a:gd name="connsiteX91" fmla="*/ 105824 w 264559"/>
                <a:gd name="connsiteY91" fmla="*/ 181487 h 264559"/>
                <a:gd name="connsiteX92" fmla="*/ 76193 w 264559"/>
                <a:gd name="connsiteY92" fmla="*/ 181487 h 264559"/>
                <a:gd name="connsiteX93" fmla="*/ 56087 w 264559"/>
                <a:gd name="connsiteY93" fmla="*/ 181487 h 264559"/>
                <a:gd name="connsiteX94" fmla="*/ 55557 w 264559"/>
                <a:gd name="connsiteY94" fmla="*/ 180429 h 264559"/>
                <a:gd name="connsiteX95" fmla="*/ 105824 w 264559"/>
                <a:gd name="connsiteY95" fmla="*/ 130163 h 264559"/>
                <a:gd name="connsiteX96" fmla="*/ 15874 w 264559"/>
                <a:gd name="connsiteY96" fmla="*/ 219584 h 264559"/>
                <a:gd name="connsiteX97" fmla="*/ 41271 w 264559"/>
                <a:gd name="connsiteY97" fmla="*/ 194186 h 264559"/>
                <a:gd name="connsiteX98" fmla="*/ 47092 w 264559"/>
                <a:gd name="connsiteY98" fmla="*/ 194186 h 264559"/>
                <a:gd name="connsiteX99" fmla="*/ 50795 w 264559"/>
                <a:gd name="connsiteY99" fmla="*/ 202123 h 264559"/>
                <a:gd name="connsiteX100" fmla="*/ 53441 w 264559"/>
                <a:gd name="connsiteY100" fmla="*/ 206885 h 264559"/>
                <a:gd name="connsiteX101" fmla="*/ 61378 w 264559"/>
                <a:gd name="connsiteY101" fmla="*/ 220642 h 264559"/>
                <a:gd name="connsiteX102" fmla="*/ 61907 w 264559"/>
                <a:gd name="connsiteY102" fmla="*/ 221171 h 264559"/>
                <a:gd name="connsiteX103" fmla="*/ 73548 w 264559"/>
                <a:gd name="connsiteY103" fmla="*/ 237044 h 264559"/>
                <a:gd name="connsiteX104" fmla="*/ 77251 w 264559"/>
                <a:gd name="connsiteY104" fmla="*/ 241278 h 264559"/>
                <a:gd name="connsiteX105" fmla="*/ 87305 w 264559"/>
                <a:gd name="connsiteY105" fmla="*/ 251860 h 264559"/>
                <a:gd name="connsiteX106" fmla="*/ 89950 w 264559"/>
                <a:gd name="connsiteY106" fmla="*/ 254505 h 264559"/>
                <a:gd name="connsiteX107" fmla="*/ 15874 w 264559"/>
                <a:gd name="connsiteY107" fmla="*/ 219584 h 264559"/>
                <a:gd name="connsiteX108" fmla="*/ 134925 w 264559"/>
                <a:gd name="connsiteY108" fmla="*/ 254505 h 264559"/>
                <a:gd name="connsiteX109" fmla="*/ 137571 w 264559"/>
                <a:gd name="connsiteY109" fmla="*/ 251860 h 264559"/>
                <a:gd name="connsiteX110" fmla="*/ 147624 w 264559"/>
                <a:gd name="connsiteY110" fmla="*/ 241807 h 264559"/>
                <a:gd name="connsiteX111" fmla="*/ 151328 w 264559"/>
                <a:gd name="connsiteY111" fmla="*/ 237574 h 264559"/>
                <a:gd name="connsiteX112" fmla="*/ 162969 w 264559"/>
                <a:gd name="connsiteY112" fmla="*/ 221700 h 264559"/>
                <a:gd name="connsiteX113" fmla="*/ 170905 w 264559"/>
                <a:gd name="connsiteY113" fmla="*/ 207414 h 264559"/>
                <a:gd name="connsiteX114" fmla="*/ 173022 w 264559"/>
                <a:gd name="connsiteY114" fmla="*/ 202652 h 264559"/>
                <a:gd name="connsiteX115" fmla="*/ 177255 w 264559"/>
                <a:gd name="connsiteY115" fmla="*/ 194186 h 264559"/>
                <a:gd name="connsiteX116" fmla="*/ 231225 w 264559"/>
                <a:gd name="connsiteY116" fmla="*/ 194186 h 264559"/>
                <a:gd name="connsiteX117" fmla="*/ 134925 w 264559"/>
                <a:gd name="connsiteY117" fmla="*/ 254505 h 264559"/>
                <a:gd name="connsiteX118" fmla="*/ 238633 w 264559"/>
                <a:gd name="connsiteY118" fmla="*/ 180958 h 264559"/>
                <a:gd name="connsiteX119" fmla="*/ 222230 w 264559"/>
                <a:gd name="connsiteY119" fmla="*/ 180958 h 264559"/>
                <a:gd name="connsiteX120" fmla="*/ 182017 w 264559"/>
                <a:gd name="connsiteY120" fmla="*/ 180958 h 264559"/>
                <a:gd name="connsiteX121" fmla="*/ 184133 w 264559"/>
                <a:gd name="connsiteY121" fmla="*/ 174609 h 264559"/>
                <a:gd name="connsiteX122" fmla="*/ 185721 w 264559"/>
                <a:gd name="connsiteY122" fmla="*/ 168788 h 264559"/>
                <a:gd name="connsiteX123" fmla="*/ 189425 w 264559"/>
                <a:gd name="connsiteY123" fmla="*/ 155031 h 264559"/>
                <a:gd name="connsiteX124" fmla="*/ 190483 w 264559"/>
                <a:gd name="connsiteY124" fmla="*/ 151327 h 264559"/>
                <a:gd name="connsiteX125" fmla="*/ 193128 w 264559"/>
                <a:gd name="connsiteY125" fmla="*/ 133338 h 264559"/>
                <a:gd name="connsiteX126" fmla="*/ 193658 w 264559"/>
                <a:gd name="connsiteY126" fmla="*/ 128575 h 264559"/>
                <a:gd name="connsiteX127" fmla="*/ 194187 w 264559"/>
                <a:gd name="connsiteY127" fmla="*/ 118522 h 264559"/>
                <a:gd name="connsiteX128" fmla="*/ 256623 w 264559"/>
                <a:gd name="connsiteY128" fmla="*/ 118522 h 264559"/>
                <a:gd name="connsiteX129" fmla="*/ 238633 w 264559"/>
                <a:gd name="connsiteY129" fmla="*/ 180958 h 26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64559" h="264559">
                  <a:moveTo>
                    <a:pt x="248157" y="33333"/>
                  </a:moveTo>
                  <a:cubicBezTo>
                    <a:pt x="241278" y="21693"/>
                    <a:pt x="233342" y="11111"/>
                    <a:pt x="224347" y="2116"/>
                  </a:cubicBezTo>
                  <a:cubicBezTo>
                    <a:pt x="223288" y="1058"/>
                    <a:pt x="221701" y="0"/>
                    <a:pt x="219584" y="0"/>
                  </a:cubicBezTo>
                  <a:cubicBezTo>
                    <a:pt x="217468" y="0"/>
                    <a:pt x="216410" y="528"/>
                    <a:pt x="214822" y="2116"/>
                  </a:cubicBezTo>
                  <a:lnTo>
                    <a:pt x="184663" y="32275"/>
                  </a:lnTo>
                  <a:lnTo>
                    <a:pt x="172493" y="44445"/>
                  </a:lnTo>
                  <a:lnTo>
                    <a:pt x="109528" y="107410"/>
                  </a:lnTo>
                  <a:lnTo>
                    <a:pt x="107411" y="109527"/>
                  </a:lnTo>
                  <a:cubicBezTo>
                    <a:pt x="107411" y="109527"/>
                    <a:pt x="107411" y="109527"/>
                    <a:pt x="107411" y="109527"/>
                  </a:cubicBezTo>
                  <a:cubicBezTo>
                    <a:pt x="107411" y="109527"/>
                    <a:pt x="107411" y="109527"/>
                    <a:pt x="107411" y="109527"/>
                  </a:cubicBezTo>
                  <a:lnTo>
                    <a:pt x="43388" y="173550"/>
                  </a:lnTo>
                  <a:lnTo>
                    <a:pt x="34393" y="182546"/>
                  </a:lnTo>
                  <a:lnTo>
                    <a:pt x="2117" y="214822"/>
                  </a:lnTo>
                  <a:cubicBezTo>
                    <a:pt x="1058" y="215880"/>
                    <a:pt x="0" y="217467"/>
                    <a:pt x="0" y="219584"/>
                  </a:cubicBezTo>
                  <a:cubicBezTo>
                    <a:pt x="0" y="221171"/>
                    <a:pt x="529" y="222758"/>
                    <a:pt x="2117" y="224346"/>
                  </a:cubicBezTo>
                  <a:cubicBezTo>
                    <a:pt x="31218" y="252918"/>
                    <a:pt x="69315" y="268791"/>
                    <a:pt x="110057" y="269321"/>
                  </a:cubicBezTo>
                  <a:cubicBezTo>
                    <a:pt x="110057" y="269321"/>
                    <a:pt x="110057" y="269321"/>
                    <a:pt x="110057" y="269321"/>
                  </a:cubicBezTo>
                  <a:cubicBezTo>
                    <a:pt x="110057" y="269321"/>
                    <a:pt x="110057" y="269321"/>
                    <a:pt x="110057" y="269321"/>
                  </a:cubicBezTo>
                  <a:cubicBezTo>
                    <a:pt x="110057" y="269321"/>
                    <a:pt x="110057" y="269321"/>
                    <a:pt x="110586" y="269321"/>
                  </a:cubicBezTo>
                  <a:cubicBezTo>
                    <a:pt x="110586" y="269321"/>
                    <a:pt x="112173" y="269321"/>
                    <a:pt x="112173" y="269321"/>
                  </a:cubicBezTo>
                  <a:lnTo>
                    <a:pt x="114290" y="269321"/>
                  </a:lnTo>
                  <a:cubicBezTo>
                    <a:pt x="114290" y="269321"/>
                    <a:pt x="114290" y="269321"/>
                    <a:pt x="114290" y="269321"/>
                  </a:cubicBezTo>
                  <a:cubicBezTo>
                    <a:pt x="169318" y="268791"/>
                    <a:pt x="220643" y="238632"/>
                    <a:pt x="248157" y="191011"/>
                  </a:cubicBezTo>
                  <a:cubicBezTo>
                    <a:pt x="261914" y="167201"/>
                    <a:pt x="269322" y="139687"/>
                    <a:pt x="269322" y="112173"/>
                  </a:cubicBezTo>
                  <a:cubicBezTo>
                    <a:pt x="269322" y="84659"/>
                    <a:pt x="261914" y="57673"/>
                    <a:pt x="248157" y="33333"/>
                  </a:cubicBezTo>
                  <a:close/>
                  <a:moveTo>
                    <a:pt x="61907" y="194186"/>
                  </a:moveTo>
                  <a:lnTo>
                    <a:pt x="88363" y="194186"/>
                  </a:lnTo>
                  <a:lnTo>
                    <a:pt x="105824" y="194186"/>
                  </a:lnTo>
                  <a:lnTo>
                    <a:pt x="105824" y="251332"/>
                  </a:lnTo>
                  <a:cubicBezTo>
                    <a:pt x="105295" y="250802"/>
                    <a:pt x="104766" y="250272"/>
                    <a:pt x="103707" y="249744"/>
                  </a:cubicBezTo>
                  <a:cubicBezTo>
                    <a:pt x="102649" y="248686"/>
                    <a:pt x="101062" y="247627"/>
                    <a:pt x="100004" y="246569"/>
                  </a:cubicBezTo>
                  <a:cubicBezTo>
                    <a:pt x="97887" y="244453"/>
                    <a:pt x="95771" y="242335"/>
                    <a:pt x="93654" y="240220"/>
                  </a:cubicBezTo>
                  <a:cubicBezTo>
                    <a:pt x="92596" y="239162"/>
                    <a:pt x="91008" y="237574"/>
                    <a:pt x="89950" y="236516"/>
                  </a:cubicBezTo>
                  <a:cubicBezTo>
                    <a:pt x="87834" y="234399"/>
                    <a:pt x="85717" y="231753"/>
                    <a:pt x="83601" y="229637"/>
                  </a:cubicBezTo>
                  <a:cubicBezTo>
                    <a:pt x="82543" y="228579"/>
                    <a:pt x="81484" y="227521"/>
                    <a:pt x="80426" y="225934"/>
                  </a:cubicBezTo>
                  <a:cubicBezTo>
                    <a:pt x="77780" y="222230"/>
                    <a:pt x="74606" y="218525"/>
                    <a:pt x="71960" y="214293"/>
                  </a:cubicBezTo>
                  <a:cubicBezTo>
                    <a:pt x="69315" y="210588"/>
                    <a:pt x="67198" y="206356"/>
                    <a:pt x="64553" y="202123"/>
                  </a:cubicBezTo>
                  <a:cubicBezTo>
                    <a:pt x="64023" y="201065"/>
                    <a:pt x="63494" y="199478"/>
                    <a:pt x="62965" y="198420"/>
                  </a:cubicBezTo>
                  <a:cubicBezTo>
                    <a:pt x="62965" y="196832"/>
                    <a:pt x="62436" y="195244"/>
                    <a:pt x="61907" y="194186"/>
                  </a:cubicBezTo>
                  <a:close/>
                  <a:moveTo>
                    <a:pt x="180430" y="126459"/>
                  </a:moveTo>
                  <a:cubicBezTo>
                    <a:pt x="180430" y="128575"/>
                    <a:pt x="180430" y="130692"/>
                    <a:pt x="179900" y="132808"/>
                  </a:cubicBezTo>
                  <a:cubicBezTo>
                    <a:pt x="179371" y="137571"/>
                    <a:pt x="178842" y="141803"/>
                    <a:pt x="177784" y="146036"/>
                  </a:cubicBezTo>
                  <a:cubicBezTo>
                    <a:pt x="177784" y="147094"/>
                    <a:pt x="177255" y="148682"/>
                    <a:pt x="177255" y="149740"/>
                  </a:cubicBezTo>
                  <a:cubicBezTo>
                    <a:pt x="176197" y="155560"/>
                    <a:pt x="174609" y="160852"/>
                    <a:pt x="173022" y="166672"/>
                  </a:cubicBezTo>
                  <a:cubicBezTo>
                    <a:pt x="172493" y="168259"/>
                    <a:pt x="171964" y="169846"/>
                    <a:pt x="171435" y="171434"/>
                  </a:cubicBezTo>
                  <a:cubicBezTo>
                    <a:pt x="170376" y="174609"/>
                    <a:pt x="169318" y="177783"/>
                    <a:pt x="168260" y="180958"/>
                  </a:cubicBezTo>
                  <a:lnTo>
                    <a:pt x="148153" y="180958"/>
                  </a:lnTo>
                  <a:lnTo>
                    <a:pt x="118523" y="180958"/>
                  </a:lnTo>
                  <a:lnTo>
                    <a:pt x="118523" y="118522"/>
                  </a:lnTo>
                  <a:lnTo>
                    <a:pt x="180430" y="118522"/>
                  </a:lnTo>
                  <a:cubicBezTo>
                    <a:pt x="180430" y="121168"/>
                    <a:pt x="180430" y="123813"/>
                    <a:pt x="180430" y="126459"/>
                  </a:cubicBezTo>
                  <a:close/>
                  <a:moveTo>
                    <a:pt x="130692" y="240220"/>
                  </a:moveTo>
                  <a:cubicBezTo>
                    <a:pt x="128576" y="242335"/>
                    <a:pt x="126459" y="244453"/>
                    <a:pt x="124343" y="246569"/>
                  </a:cubicBezTo>
                  <a:cubicBezTo>
                    <a:pt x="123285" y="247627"/>
                    <a:pt x="121697" y="248686"/>
                    <a:pt x="120639" y="249744"/>
                  </a:cubicBezTo>
                  <a:cubicBezTo>
                    <a:pt x="120110" y="250272"/>
                    <a:pt x="119581" y="250802"/>
                    <a:pt x="118523" y="251332"/>
                  </a:cubicBezTo>
                  <a:lnTo>
                    <a:pt x="118523" y="194186"/>
                  </a:lnTo>
                  <a:lnTo>
                    <a:pt x="135984" y="194186"/>
                  </a:lnTo>
                  <a:lnTo>
                    <a:pt x="162440" y="194186"/>
                  </a:lnTo>
                  <a:cubicBezTo>
                    <a:pt x="161910" y="195774"/>
                    <a:pt x="161381" y="196832"/>
                    <a:pt x="160323" y="198420"/>
                  </a:cubicBezTo>
                  <a:cubicBezTo>
                    <a:pt x="159794" y="199478"/>
                    <a:pt x="159265" y="201065"/>
                    <a:pt x="158207" y="202123"/>
                  </a:cubicBezTo>
                  <a:cubicBezTo>
                    <a:pt x="156090" y="206356"/>
                    <a:pt x="153445" y="210588"/>
                    <a:pt x="150799" y="214293"/>
                  </a:cubicBezTo>
                  <a:cubicBezTo>
                    <a:pt x="148153" y="218525"/>
                    <a:pt x="145508" y="222230"/>
                    <a:pt x="142333" y="225934"/>
                  </a:cubicBezTo>
                  <a:cubicBezTo>
                    <a:pt x="141275" y="226992"/>
                    <a:pt x="140217" y="228050"/>
                    <a:pt x="139687" y="229108"/>
                  </a:cubicBezTo>
                  <a:cubicBezTo>
                    <a:pt x="137571" y="231753"/>
                    <a:pt x="135455" y="233870"/>
                    <a:pt x="133338" y="236516"/>
                  </a:cubicBezTo>
                  <a:cubicBezTo>
                    <a:pt x="133338" y="237574"/>
                    <a:pt x="131751" y="239162"/>
                    <a:pt x="130692" y="240220"/>
                  </a:cubicBezTo>
                  <a:close/>
                  <a:moveTo>
                    <a:pt x="193658" y="105824"/>
                  </a:moveTo>
                  <a:cubicBezTo>
                    <a:pt x="193658" y="103707"/>
                    <a:pt x="193128" y="101591"/>
                    <a:pt x="193128" y="99473"/>
                  </a:cubicBezTo>
                  <a:cubicBezTo>
                    <a:pt x="193128" y="97887"/>
                    <a:pt x="193128" y="95770"/>
                    <a:pt x="192599" y="94182"/>
                  </a:cubicBezTo>
                  <a:cubicBezTo>
                    <a:pt x="192070" y="90479"/>
                    <a:pt x="191541" y="86245"/>
                    <a:pt x="191012" y="82542"/>
                  </a:cubicBezTo>
                  <a:cubicBezTo>
                    <a:pt x="191012" y="81484"/>
                    <a:pt x="190483" y="79896"/>
                    <a:pt x="190483" y="78838"/>
                  </a:cubicBezTo>
                  <a:cubicBezTo>
                    <a:pt x="189425" y="74077"/>
                    <a:pt x="188895" y="68785"/>
                    <a:pt x="187308" y="64023"/>
                  </a:cubicBezTo>
                  <a:cubicBezTo>
                    <a:pt x="186779" y="62435"/>
                    <a:pt x="186779" y="61377"/>
                    <a:pt x="186250" y="59789"/>
                  </a:cubicBezTo>
                  <a:cubicBezTo>
                    <a:pt x="185721" y="57144"/>
                    <a:pt x="184663" y="53970"/>
                    <a:pt x="184133" y="51324"/>
                  </a:cubicBezTo>
                  <a:lnTo>
                    <a:pt x="192070" y="43388"/>
                  </a:lnTo>
                  <a:lnTo>
                    <a:pt x="211119" y="43388"/>
                  </a:lnTo>
                  <a:lnTo>
                    <a:pt x="238104" y="43388"/>
                  </a:lnTo>
                  <a:cubicBezTo>
                    <a:pt x="248686" y="62435"/>
                    <a:pt x="254506" y="84129"/>
                    <a:pt x="255565" y="105824"/>
                  </a:cubicBezTo>
                  <a:lnTo>
                    <a:pt x="193658" y="105824"/>
                  </a:lnTo>
                  <a:close/>
                  <a:moveTo>
                    <a:pt x="219584" y="15874"/>
                  </a:moveTo>
                  <a:cubicBezTo>
                    <a:pt x="223817" y="20105"/>
                    <a:pt x="227521" y="24868"/>
                    <a:pt x="230696" y="30160"/>
                  </a:cubicBezTo>
                  <a:lnTo>
                    <a:pt x="205298" y="30160"/>
                  </a:lnTo>
                  <a:lnTo>
                    <a:pt x="219584" y="15874"/>
                  </a:lnTo>
                  <a:close/>
                  <a:moveTo>
                    <a:pt x="174080" y="61377"/>
                  </a:moveTo>
                  <a:cubicBezTo>
                    <a:pt x="174080" y="61907"/>
                    <a:pt x="174609" y="62435"/>
                    <a:pt x="174609" y="62965"/>
                  </a:cubicBezTo>
                  <a:cubicBezTo>
                    <a:pt x="176197" y="69314"/>
                    <a:pt x="177784" y="75663"/>
                    <a:pt x="178842" y="82542"/>
                  </a:cubicBezTo>
                  <a:cubicBezTo>
                    <a:pt x="178842" y="83600"/>
                    <a:pt x="178842" y="84659"/>
                    <a:pt x="179371" y="85717"/>
                  </a:cubicBezTo>
                  <a:cubicBezTo>
                    <a:pt x="179900" y="91537"/>
                    <a:pt x="180430" y="96828"/>
                    <a:pt x="180959" y="102649"/>
                  </a:cubicBezTo>
                  <a:cubicBezTo>
                    <a:pt x="180959" y="103707"/>
                    <a:pt x="180959" y="104765"/>
                    <a:pt x="180959" y="105824"/>
                  </a:cubicBezTo>
                  <a:lnTo>
                    <a:pt x="130163" y="105824"/>
                  </a:lnTo>
                  <a:lnTo>
                    <a:pt x="174080" y="61377"/>
                  </a:lnTo>
                  <a:close/>
                  <a:moveTo>
                    <a:pt x="105824" y="130163"/>
                  </a:moveTo>
                  <a:lnTo>
                    <a:pt x="105824" y="181487"/>
                  </a:lnTo>
                  <a:lnTo>
                    <a:pt x="76193" y="181487"/>
                  </a:lnTo>
                  <a:lnTo>
                    <a:pt x="56087" y="181487"/>
                  </a:lnTo>
                  <a:cubicBezTo>
                    <a:pt x="56087" y="180958"/>
                    <a:pt x="55557" y="180958"/>
                    <a:pt x="55557" y="180429"/>
                  </a:cubicBezTo>
                  <a:lnTo>
                    <a:pt x="105824" y="130163"/>
                  </a:lnTo>
                  <a:close/>
                  <a:moveTo>
                    <a:pt x="15874" y="219584"/>
                  </a:moveTo>
                  <a:lnTo>
                    <a:pt x="41271" y="194186"/>
                  </a:lnTo>
                  <a:lnTo>
                    <a:pt x="47092" y="194186"/>
                  </a:lnTo>
                  <a:cubicBezTo>
                    <a:pt x="48150" y="196832"/>
                    <a:pt x="49737" y="199478"/>
                    <a:pt x="50795" y="202123"/>
                  </a:cubicBezTo>
                  <a:cubicBezTo>
                    <a:pt x="51854" y="203711"/>
                    <a:pt x="52383" y="205297"/>
                    <a:pt x="53441" y="206885"/>
                  </a:cubicBezTo>
                  <a:cubicBezTo>
                    <a:pt x="56087" y="211648"/>
                    <a:pt x="58732" y="216409"/>
                    <a:pt x="61378" y="220642"/>
                  </a:cubicBezTo>
                  <a:cubicBezTo>
                    <a:pt x="61378" y="220642"/>
                    <a:pt x="61378" y="221171"/>
                    <a:pt x="61907" y="221171"/>
                  </a:cubicBezTo>
                  <a:cubicBezTo>
                    <a:pt x="65611" y="226992"/>
                    <a:pt x="69315" y="232283"/>
                    <a:pt x="73548" y="237044"/>
                  </a:cubicBezTo>
                  <a:cubicBezTo>
                    <a:pt x="74606" y="238632"/>
                    <a:pt x="76193" y="240220"/>
                    <a:pt x="77251" y="241278"/>
                  </a:cubicBezTo>
                  <a:cubicBezTo>
                    <a:pt x="80426" y="244981"/>
                    <a:pt x="83601" y="248156"/>
                    <a:pt x="87305" y="251860"/>
                  </a:cubicBezTo>
                  <a:cubicBezTo>
                    <a:pt x="88363" y="252918"/>
                    <a:pt x="88892" y="253448"/>
                    <a:pt x="89950" y="254505"/>
                  </a:cubicBezTo>
                  <a:cubicBezTo>
                    <a:pt x="62436" y="250272"/>
                    <a:pt x="37038" y="238104"/>
                    <a:pt x="15874" y="219584"/>
                  </a:cubicBezTo>
                  <a:close/>
                  <a:moveTo>
                    <a:pt x="134925" y="254505"/>
                  </a:moveTo>
                  <a:cubicBezTo>
                    <a:pt x="135984" y="253448"/>
                    <a:pt x="136513" y="252918"/>
                    <a:pt x="137571" y="251860"/>
                  </a:cubicBezTo>
                  <a:cubicBezTo>
                    <a:pt x="140746" y="248686"/>
                    <a:pt x="144450" y="244981"/>
                    <a:pt x="147624" y="241807"/>
                  </a:cubicBezTo>
                  <a:cubicBezTo>
                    <a:pt x="148682" y="240220"/>
                    <a:pt x="150270" y="239162"/>
                    <a:pt x="151328" y="237574"/>
                  </a:cubicBezTo>
                  <a:cubicBezTo>
                    <a:pt x="155561" y="232283"/>
                    <a:pt x="159265" y="226992"/>
                    <a:pt x="162969" y="221700"/>
                  </a:cubicBezTo>
                  <a:cubicBezTo>
                    <a:pt x="165614" y="217467"/>
                    <a:pt x="168789" y="212706"/>
                    <a:pt x="170905" y="207414"/>
                  </a:cubicBezTo>
                  <a:cubicBezTo>
                    <a:pt x="171964" y="205827"/>
                    <a:pt x="172493" y="204239"/>
                    <a:pt x="173022" y="202652"/>
                  </a:cubicBezTo>
                  <a:cubicBezTo>
                    <a:pt x="174609" y="200006"/>
                    <a:pt x="175667" y="197360"/>
                    <a:pt x="177255" y="194186"/>
                  </a:cubicBezTo>
                  <a:lnTo>
                    <a:pt x="231225" y="194186"/>
                  </a:lnTo>
                  <a:cubicBezTo>
                    <a:pt x="208473" y="226462"/>
                    <a:pt x="173551" y="248156"/>
                    <a:pt x="134925" y="254505"/>
                  </a:cubicBezTo>
                  <a:close/>
                  <a:moveTo>
                    <a:pt x="238633" y="180958"/>
                  </a:moveTo>
                  <a:lnTo>
                    <a:pt x="222230" y="180958"/>
                  </a:lnTo>
                  <a:lnTo>
                    <a:pt x="182017" y="180958"/>
                  </a:lnTo>
                  <a:cubicBezTo>
                    <a:pt x="182546" y="178841"/>
                    <a:pt x="183075" y="176725"/>
                    <a:pt x="184133" y="174609"/>
                  </a:cubicBezTo>
                  <a:cubicBezTo>
                    <a:pt x="184663" y="172492"/>
                    <a:pt x="185192" y="170904"/>
                    <a:pt x="185721" y="168788"/>
                  </a:cubicBezTo>
                  <a:cubicBezTo>
                    <a:pt x="187308" y="164027"/>
                    <a:pt x="188366" y="159264"/>
                    <a:pt x="189425" y="155031"/>
                  </a:cubicBezTo>
                  <a:cubicBezTo>
                    <a:pt x="189954" y="153973"/>
                    <a:pt x="189954" y="152385"/>
                    <a:pt x="190483" y="151327"/>
                  </a:cubicBezTo>
                  <a:cubicBezTo>
                    <a:pt x="191541" y="145508"/>
                    <a:pt x="192599" y="139157"/>
                    <a:pt x="193128" y="133338"/>
                  </a:cubicBezTo>
                  <a:cubicBezTo>
                    <a:pt x="193128" y="131750"/>
                    <a:pt x="193128" y="130163"/>
                    <a:pt x="193658" y="128575"/>
                  </a:cubicBezTo>
                  <a:cubicBezTo>
                    <a:pt x="193658" y="125401"/>
                    <a:pt x="194187" y="122226"/>
                    <a:pt x="194187" y="118522"/>
                  </a:cubicBezTo>
                  <a:lnTo>
                    <a:pt x="256623" y="118522"/>
                  </a:lnTo>
                  <a:cubicBezTo>
                    <a:pt x="255565" y="140217"/>
                    <a:pt x="249215" y="161910"/>
                    <a:pt x="238633" y="180958"/>
                  </a:cubicBezTo>
                  <a:close/>
                </a:path>
              </a:pathLst>
            </a:custGeom>
            <a:grpFill/>
            <a:ln w="5286" cap="flat">
              <a:noFill/>
              <a:prstDash val="solid"/>
              <a:miter/>
            </a:ln>
          </p:spPr>
          <p:txBody>
            <a:bodyPr rtlCol="0" anchor="ctr"/>
            <a:lstStyle/>
            <a:p>
              <a:endParaRPr lang="it-CH" dirty="0"/>
            </a:p>
          </p:txBody>
        </p:sp>
        <p:sp>
          <p:nvSpPr>
            <p:cNvPr id="14" name="Forma libre 391">
              <a:extLst>
                <a:ext uri="{FF2B5EF4-FFF2-40B4-BE49-F238E27FC236}">
                  <a16:creationId xmlns:a16="http://schemas.microsoft.com/office/drawing/2014/main" id="{0F2ACF32-16A0-4E0C-9F24-5E56867AC7A6}"/>
                </a:ext>
              </a:extLst>
            </p:cNvPr>
            <p:cNvSpPr/>
            <p:nvPr/>
          </p:nvSpPr>
          <p:spPr>
            <a:xfrm>
              <a:off x="774916" y="10917841"/>
              <a:ext cx="259268" cy="253977"/>
            </a:xfrm>
            <a:custGeom>
              <a:avLst/>
              <a:gdLst>
                <a:gd name="connsiteX0" fmla="*/ 61378 w 259268"/>
                <a:gd name="connsiteY0" fmla="*/ 231226 h 253977"/>
                <a:gd name="connsiteX1" fmla="*/ 61907 w 259268"/>
                <a:gd name="connsiteY1" fmla="*/ 230167 h 253977"/>
                <a:gd name="connsiteX2" fmla="*/ 62436 w 259268"/>
                <a:gd name="connsiteY2" fmla="*/ 229109 h 253977"/>
                <a:gd name="connsiteX3" fmla="*/ 62436 w 259268"/>
                <a:gd name="connsiteY3" fmla="*/ 228051 h 253977"/>
                <a:gd name="connsiteX4" fmla="*/ 62436 w 259268"/>
                <a:gd name="connsiteY4" fmla="*/ 227521 h 253977"/>
                <a:gd name="connsiteX5" fmla="*/ 62436 w 259268"/>
                <a:gd name="connsiteY5" fmla="*/ 226993 h 253977"/>
                <a:gd name="connsiteX6" fmla="*/ 62436 w 259268"/>
                <a:gd name="connsiteY6" fmla="*/ 225935 h 253977"/>
                <a:gd name="connsiteX7" fmla="*/ 61907 w 259268"/>
                <a:gd name="connsiteY7" fmla="*/ 224876 h 253977"/>
                <a:gd name="connsiteX8" fmla="*/ 61907 w 259268"/>
                <a:gd name="connsiteY8" fmla="*/ 224347 h 253977"/>
                <a:gd name="connsiteX9" fmla="*/ 43917 w 259268"/>
                <a:gd name="connsiteY9" fmla="*/ 180960 h 253977"/>
                <a:gd name="connsiteX10" fmla="*/ 37567 w 259268"/>
                <a:gd name="connsiteY10" fmla="*/ 175669 h 253977"/>
                <a:gd name="connsiteX11" fmla="*/ 11112 w 259268"/>
                <a:gd name="connsiteY11" fmla="*/ 175669 h 253977"/>
                <a:gd name="connsiteX12" fmla="*/ 11112 w 259268"/>
                <a:gd name="connsiteY12" fmla="*/ 142862 h 253977"/>
                <a:gd name="connsiteX13" fmla="*/ 37567 w 259268"/>
                <a:gd name="connsiteY13" fmla="*/ 142862 h 253977"/>
                <a:gd name="connsiteX14" fmla="*/ 43917 w 259268"/>
                <a:gd name="connsiteY14" fmla="*/ 137571 h 253977"/>
                <a:gd name="connsiteX15" fmla="*/ 61907 w 259268"/>
                <a:gd name="connsiteY15" fmla="*/ 94183 h 253977"/>
                <a:gd name="connsiteX16" fmla="*/ 61378 w 259268"/>
                <a:gd name="connsiteY16" fmla="*/ 85718 h 253977"/>
                <a:gd name="connsiteX17" fmla="*/ 42859 w 259268"/>
                <a:gd name="connsiteY17" fmla="*/ 67199 h 253977"/>
                <a:gd name="connsiteX18" fmla="*/ 66140 w 259268"/>
                <a:gd name="connsiteY18" fmla="*/ 43917 h 253977"/>
                <a:gd name="connsiteX19" fmla="*/ 84659 w 259268"/>
                <a:gd name="connsiteY19" fmla="*/ 62436 h 253977"/>
                <a:gd name="connsiteX20" fmla="*/ 93125 w 259268"/>
                <a:gd name="connsiteY20" fmla="*/ 62966 h 253977"/>
                <a:gd name="connsiteX21" fmla="*/ 136513 w 259268"/>
                <a:gd name="connsiteY21" fmla="*/ 44975 h 253977"/>
                <a:gd name="connsiteX22" fmla="*/ 141804 w 259268"/>
                <a:gd name="connsiteY22" fmla="*/ 38626 h 253977"/>
                <a:gd name="connsiteX23" fmla="*/ 141804 w 259268"/>
                <a:gd name="connsiteY23" fmla="*/ 12170 h 253977"/>
                <a:gd name="connsiteX24" fmla="*/ 174609 w 259268"/>
                <a:gd name="connsiteY24" fmla="*/ 12170 h 253977"/>
                <a:gd name="connsiteX25" fmla="*/ 174609 w 259268"/>
                <a:gd name="connsiteY25" fmla="*/ 38626 h 253977"/>
                <a:gd name="connsiteX26" fmla="*/ 179900 w 259268"/>
                <a:gd name="connsiteY26" fmla="*/ 44975 h 253977"/>
                <a:gd name="connsiteX27" fmla="*/ 223288 w 259268"/>
                <a:gd name="connsiteY27" fmla="*/ 62966 h 253977"/>
                <a:gd name="connsiteX28" fmla="*/ 223817 w 259268"/>
                <a:gd name="connsiteY28" fmla="*/ 62966 h 253977"/>
                <a:gd name="connsiteX29" fmla="*/ 224876 w 259268"/>
                <a:gd name="connsiteY29" fmla="*/ 63494 h 253977"/>
                <a:gd name="connsiteX30" fmla="*/ 225934 w 259268"/>
                <a:gd name="connsiteY30" fmla="*/ 63494 h 253977"/>
                <a:gd name="connsiteX31" fmla="*/ 226463 w 259268"/>
                <a:gd name="connsiteY31" fmla="*/ 63494 h 253977"/>
                <a:gd name="connsiteX32" fmla="*/ 226992 w 259268"/>
                <a:gd name="connsiteY32" fmla="*/ 63494 h 253977"/>
                <a:gd name="connsiteX33" fmla="*/ 228050 w 259268"/>
                <a:gd name="connsiteY33" fmla="*/ 63494 h 253977"/>
                <a:gd name="connsiteX34" fmla="*/ 229109 w 259268"/>
                <a:gd name="connsiteY34" fmla="*/ 62966 h 253977"/>
                <a:gd name="connsiteX35" fmla="*/ 230167 w 259268"/>
                <a:gd name="connsiteY35" fmla="*/ 62436 h 253977"/>
                <a:gd name="connsiteX36" fmla="*/ 230696 w 259268"/>
                <a:gd name="connsiteY36" fmla="*/ 61908 h 253977"/>
                <a:gd name="connsiteX37" fmla="*/ 259268 w 259268"/>
                <a:gd name="connsiteY37" fmla="*/ 33864 h 253977"/>
                <a:gd name="connsiteX38" fmla="*/ 259268 w 259268"/>
                <a:gd name="connsiteY38" fmla="*/ 24870 h 253977"/>
                <a:gd name="connsiteX39" fmla="*/ 250273 w 259268"/>
                <a:gd name="connsiteY39" fmla="*/ 24870 h 253977"/>
                <a:gd name="connsiteX40" fmla="*/ 225405 w 259268"/>
                <a:gd name="connsiteY40" fmla="*/ 49738 h 253977"/>
                <a:gd name="connsiteX41" fmla="*/ 187308 w 259268"/>
                <a:gd name="connsiteY41" fmla="*/ 33864 h 253977"/>
                <a:gd name="connsiteX42" fmla="*/ 187308 w 259268"/>
                <a:gd name="connsiteY42" fmla="*/ 6350 h 253977"/>
                <a:gd name="connsiteX43" fmla="*/ 180959 w 259268"/>
                <a:gd name="connsiteY43" fmla="*/ 0 h 253977"/>
                <a:gd name="connsiteX44" fmla="*/ 135455 w 259268"/>
                <a:gd name="connsiteY44" fmla="*/ 0 h 253977"/>
                <a:gd name="connsiteX45" fmla="*/ 129105 w 259268"/>
                <a:gd name="connsiteY45" fmla="*/ 6350 h 253977"/>
                <a:gd name="connsiteX46" fmla="*/ 129105 w 259268"/>
                <a:gd name="connsiteY46" fmla="*/ 33864 h 253977"/>
                <a:gd name="connsiteX47" fmla="*/ 91009 w 259268"/>
                <a:gd name="connsiteY47" fmla="*/ 49738 h 253977"/>
                <a:gd name="connsiteX48" fmla="*/ 71431 w 259268"/>
                <a:gd name="connsiteY48" fmla="*/ 30161 h 253977"/>
                <a:gd name="connsiteX49" fmla="*/ 62436 w 259268"/>
                <a:gd name="connsiteY49" fmla="*/ 30161 h 253977"/>
                <a:gd name="connsiteX50" fmla="*/ 30160 w 259268"/>
                <a:gd name="connsiteY50" fmla="*/ 62436 h 253977"/>
                <a:gd name="connsiteX51" fmla="*/ 30160 w 259268"/>
                <a:gd name="connsiteY51" fmla="*/ 71431 h 253977"/>
                <a:gd name="connsiteX52" fmla="*/ 49737 w 259268"/>
                <a:gd name="connsiteY52" fmla="*/ 91010 h 253977"/>
                <a:gd name="connsiteX53" fmla="*/ 33864 w 259268"/>
                <a:gd name="connsiteY53" fmla="*/ 129106 h 253977"/>
                <a:gd name="connsiteX54" fmla="*/ 6349 w 259268"/>
                <a:gd name="connsiteY54" fmla="*/ 129106 h 253977"/>
                <a:gd name="connsiteX55" fmla="*/ 0 w 259268"/>
                <a:gd name="connsiteY55" fmla="*/ 135455 h 253977"/>
                <a:gd name="connsiteX56" fmla="*/ 0 w 259268"/>
                <a:gd name="connsiteY56" fmla="*/ 180960 h 253977"/>
                <a:gd name="connsiteX57" fmla="*/ 6349 w 259268"/>
                <a:gd name="connsiteY57" fmla="*/ 187309 h 253977"/>
                <a:gd name="connsiteX58" fmla="*/ 33864 w 259268"/>
                <a:gd name="connsiteY58" fmla="*/ 187309 h 253977"/>
                <a:gd name="connsiteX59" fmla="*/ 49737 w 259268"/>
                <a:gd name="connsiteY59" fmla="*/ 225405 h 253977"/>
                <a:gd name="connsiteX60" fmla="*/ 30160 w 259268"/>
                <a:gd name="connsiteY60" fmla="*/ 244982 h 253977"/>
                <a:gd name="connsiteX61" fmla="*/ 28043 w 259268"/>
                <a:gd name="connsiteY61" fmla="*/ 249745 h 253977"/>
                <a:gd name="connsiteX62" fmla="*/ 30160 w 259268"/>
                <a:gd name="connsiteY62" fmla="*/ 254507 h 253977"/>
                <a:gd name="connsiteX63" fmla="*/ 34922 w 259268"/>
                <a:gd name="connsiteY63" fmla="*/ 256623 h 253977"/>
                <a:gd name="connsiteX64" fmla="*/ 39684 w 259268"/>
                <a:gd name="connsiteY64" fmla="*/ 254507 h 253977"/>
                <a:gd name="connsiteX65" fmla="*/ 62965 w 259268"/>
                <a:gd name="connsiteY65" fmla="*/ 231226 h 253977"/>
                <a:gd name="connsiteX66" fmla="*/ 61378 w 259268"/>
                <a:gd name="connsiteY66" fmla="*/ 231226 h 25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9268" h="253977">
                  <a:moveTo>
                    <a:pt x="61378" y="231226"/>
                  </a:moveTo>
                  <a:cubicBezTo>
                    <a:pt x="61907" y="230696"/>
                    <a:pt x="61907" y="230696"/>
                    <a:pt x="61907" y="230167"/>
                  </a:cubicBezTo>
                  <a:cubicBezTo>
                    <a:pt x="61907" y="229638"/>
                    <a:pt x="62436" y="229638"/>
                    <a:pt x="62436" y="229109"/>
                  </a:cubicBezTo>
                  <a:cubicBezTo>
                    <a:pt x="62436" y="228580"/>
                    <a:pt x="62436" y="228051"/>
                    <a:pt x="62436" y="228051"/>
                  </a:cubicBezTo>
                  <a:cubicBezTo>
                    <a:pt x="62436" y="228051"/>
                    <a:pt x="62436" y="227521"/>
                    <a:pt x="62436" y="227521"/>
                  </a:cubicBezTo>
                  <a:cubicBezTo>
                    <a:pt x="62436" y="227521"/>
                    <a:pt x="62436" y="226993"/>
                    <a:pt x="62436" y="226993"/>
                  </a:cubicBezTo>
                  <a:cubicBezTo>
                    <a:pt x="62436" y="226463"/>
                    <a:pt x="62436" y="225935"/>
                    <a:pt x="62436" y="225935"/>
                  </a:cubicBezTo>
                  <a:cubicBezTo>
                    <a:pt x="62436" y="225405"/>
                    <a:pt x="61907" y="224876"/>
                    <a:pt x="61907" y="224876"/>
                  </a:cubicBezTo>
                  <a:cubicBezTo>
                    <a:pt x="61907" y="224876"/>
                    <a:pt x="61907" y="224347"/>
                    <a:pt x="61907" y="224347"/>
                  </a:cubicBezTo>
                  <a:cubicBezTo>
                    <a:pt x="52912" y="211119"/>
                    <a:pt x="47092" y="196833"/>
                    <a:pt x="43917" y="180960"/>
                  </a:cubicBezTo>
                  <a:cubicBezTo>
                    <a:pt x="43388" y="177785"/>
                    <a:pt x="40742" y="175669"/>
                    <a:pt x="37567" y="175669"/>
                  </a:cubicBezTo>
                  <a:lnTo>
                    <a:pt x="11112" y="175669"/>
                  </a:lnTo>
                  <a:lnTo>
                    <a:pt x="11112" y="142862"/>
                  </a:lnTo>
                  <a:lnTo>
                    <a:pt x="37567" y="142862"/>
                  </a:lnTo>
                  <a:cubicBezTo>
                    <a:pt x="40742" y="142862"/>
                    <a:pt x="43388" y="140746"/>
                    <a:pt x="43917" y="137571"/>
                  </a:cubicBezTo>
                  <a:cubicBezTo>
                    <a:pt x="47092" y="121697"/>
                    <a:pt x="52912" y="107411"/>
                    <a:pt x="61907" y="94183"/>
                  </a:cubicBezTo>
                  <a:cubicBezTo>
                    <a:pt x="63494" y="91538"/>
                    <a:pt x="63494" y="88364"/>
                    <a:pt x="61378" y="85718"/>
                  </a:cubicBezTo>
                  <a:lnTo>
                    <a:pt x="42859" y="67199"/>
                  </a:lnTo>
                  <a:lnTo>
                    <a:pt x="66140" y="43917"/>
                  </a:lnTo>
                  <a:lnTo>
                    <a:pt x="84659" y="62436"/>
                  </a:lnTo>
                  <a:cubicBezTo>
                    <a:pt x="86776" y="64554"/>
                    <a:pt x="90479" y="65082"/>
                    <a:pt x="93125" y="62966"/>
                  </a:cubicBezTo>
                  <a:cubicBezTo>
                    <a:pt x="106353" y="53971"/>
                    <a:pt x="120639" y="48150"/>
                    <a:pt x="136513" y="44975"/>
                  </a:cubicBezTo>
                  <a:cubicBezTo>
                    <a:pt x="139687" y="44447"/>
                    <a:pt x="141804" y="41801"/>
                    <a:pt x="141804" y="38626"/>
                  </a:cubicBezTo>
                  <a:lnTo>
                    <a:pt x="141804" y="12170"/>
                  </a:lnTo>
                  <a:lnTo>
                    <a:pt x="174609" y="12170"/>
                  </a:lnTo>
                  <a:lnTo>
                    <a:pt x="174609" y="38626"/>
                  </a:lnTo>
                  <a:cubicBezTo>
                    <a:pt x="174609" y="41801"/>
                    <a:pt x="176726" y="44447"/>
                    <a:pt x="179900" y="44975"/>
                  </a:cubicBezTo>
                  <a:cubicBezTo>
                    <a:pt x="195774" y="48150"/>
                    <a:pt x="210060" y="53971"/>
                    <a:pt x="223288" y="62966"/>
                  </a:cubicBezTo>
                  <a:cubicBezTo>
                    <a:pt x="223288" y="62966"/>
                    <a:pt x="223817" y="62966"/>
                    <a:pt x="223817" y="62966"/>
                  </a:cubicBezTo>
                  <a:cubicBezTo>
                    <a:pt x="224347" y="62966"/>
                    <a:pt x="224347" y="63494"/>
                    <a:pt x="224876" y="63494"/>
                  </a:cubicBezTo>
                  <a:cubicBezTo>
                    <a:pt x="225405" y="63494"/>
                    <a:pt x="225934" y="63494"/>
                    <a:pt x="225934" y="63494"/>
                  </a:cubicBezTo>
                  <a:cubicBezTo>
                    <a:pt x="225934" y="63494"/>
                    <a:pt x="226463" y="63494"/>
                    <a:pt x="226463" y="63494"/>
                  </a:cubicBezTo>
                  <a:cubicBezTo>
                    <a:pt x="226463" y="63494"/>
                    <a:pt x="226992" y="63494"/>
                    <a:pt x="226992" y="63494"/>
                  </a:cubicBezTo>
                  <a:cubicBezTo>
                    <a:pt x="227521" y="63494"/>
                    <a:pt x="228050" y="63494"/>
                    <a:pt x="228050" y="63494"/>
                  </a:cubicBezTo>
                  <a:cubicBezTo>
                    <a:pt x="228579" y="63494"/>
                    <a:pt x="228579" y="62966"/>
                    <a:pt x="229109" y="62966"/>
                  </a:cubicBezTo>
                  <a:cubicBezTo>
                    <a:pt x="229638" y="62966"/>
                    <a:pt x="229638" y="62436"/>
                    <a:pt x="230167" y="62436"/>
                  </a:cubicBezTo>
                  <a:cubicBezTo>
                    <a:pt x="230167" y="62436"/>
                    <a:pt x="230696" y="62436"/>
                    <a:pt x="230696" y="61908"/>
                  </a:cubicBezTo>
                  <a:lnTo>
                    <a:pt x="259268" y="33864"/>
                  </a:lnTo>
                  <a:cubicBezTo>
                    <a:pt x="261914" y="31219"/>
                    <a:pt x="261914" y="27515"/>
                    <a:pt x="259268" y="24870"/>
                  </a:cubicBezTo>
                  <a:cubicBezTo>
                    <a:pt x="256623" y="22224"/>
                    <a:pt x="252390" y="22224"/>
                    <a:pt x="250273" y="24870"/>
                  </a:cubicBezTo>
                  <a:lnTo>
                    <a:pt x="225405" y="49738"/>
                  </a:lnTo>
                  <a:cubicBezTo>
                    <a:pt x="213764" y="42330"/>
                    <a:pt x="201065" y="37038"/>
                    <a:pt x="187308" y="33864"/>
                  </a:cubicBezTo>
                  <a:lnTo>
                    <a:pt x="187308" y="6350"/>
                  </a:lnTo>
                  <a:cubicBezTo>
                    <a:pt x="187308" y="2646"/>
                    <a:pt x="184663" y="0"/>
                    <a:pt x="180959" y="0"/>
                  </a:cubicBezTo>
                  <a:lnTo>
                    <a:pt x="135455" y="0"/>
                  </a:lnTo>
                  <a:cubicBezTo>
                    <a:pt x="131751" y="0"/>
                    <a:pt x="129105" y="2646"/>
                    <a:pt x="129105" y="6350"/>
                  </a:cubicBezTo>
                  <a:lnTo>
                    <a:pt x="129105" y="33864"/>
                  </a:lnTo>
                  <a:cubicBezTo>
                    <a:pt x="115348" y="37038"/>
                    <a:pt x="102649" y="42330"/>
                    <a:pt x="91009" y="49738"/>
                  </a:cubicBezTo>
                  <a:lnTo>
                    <a:pt x="71431" y="30161"/>
                  </a:lnTo>
                  <a:cubicBezTo>
                    <a:pt x="68785" y="27515"/>
                    <a:pt x="64553" y="27515"/>
                    <a:pt x="62436" y="30161"/>
                  </a:cubicBezTo>
                  <a:lnTo>
                    <a:pt x="30160" y="62436"/>
                  </a:lnTo>
                  <a:cubicBezTo>
                    <a:pt x="27514" y="65082"/>
                    <a:pt x="27514" y="69315"/>
                    <a:pt x="30160" y="71431"/>
                  </a:cubicBezTo>
                  <a:lnTo>
                    <a:pt x="49737" y="91010"/>
                  </a:lnTo>
                  <a:cubicBezTo>
                    <a:pt x="42330" y="102650"/>
                    <a:pt x="37038" y="115878"/>
                    <a:pt x="33864" y="129106"/>
                  </a:cubicBezTo>
                  <a:lnTo>
                    <a:pt x="6349" y="129106"/>
                  </a:lnTo>
                  <a:cubicBezTo>
                    <a:pt x="2646" y="129106"/>
                    <a:pt x="0" y="131751"/>
                    <a:pt x="0" y="135455"/>
                  </a:cubicBezTo>
                  <a:lnTo>
                    <a:pt x="0" y="180960"/>
                  </a:lnTo>
                  <a:cubicBezTo>
                    <a:pt x="0" y="184663"/>
                    <a:pt x="2646" y="187309"/>
                    <a:pt x="6349" y="187309"/>
                  </a:cubicBezTo>
                  <a:lnTo>
                    <a:pt x="33864" y="187309"/>
                  </a:lnTo>
                  <a:cubicBezTo>
                    <a:pt x="37038" y="201065"/>
                    <a:pt x="42330" y="213765"/>
                    <a:pt x="49737" y="225405"/>
                  </a:cubicBezTo>
                  <a:lnTo>
                    <a:pt x="30160" y="244982"/>
                  </a:lnTo>
                  <a:cubicBezTo>
                    <a:pt x="29102" y="246040"/>
                    <a:pt x="28043" y="248158"/>
                    <a:pt x="28043" y="249745"/>
                  </a:cubicBezTo>
                  <a:cubicBezTo>
                    <a:pt x="28043" y="251332"/>
                    <a:pt x="28572" y="252919"/>
                    <a:pt x="30160" y="254507"/>
                  </a:cubicBezTo>
                  <a:cubicBezTo>
                    <a:pt x="31218" y="255565"/>
                    <a:pt x="33335" y="256623"/>
                    <a:pt x="34922" y="256623"/>
                  </a:cubicBezTo>
                  <a:cubicBezTo>
                    <a:pt x="36509" y="256623"/>
                    <a:pt x="38097" y="256094"/>
                    <a:pt x="39684" y="254507"/>
                  </a:cubicBezTo>
                  <a:lnTo>
                    <a:pt x="62965" y="231226"/>
                  </a:lnTo>
                  <a:cubicBezTo>
                    <a:pt x="60849" y="231754"/>
                    <a:pt x="60849" y="231226"/>
                    <a:pt x="61378" y="231226"/>
                  </a:cubicBezTo>
                  <a:close/>
                </a:path>
              </a:pathLst>
            </a:custGeom>
            <a:grpFill/>
            <a:ln w="5286" cap="flat">
              <a:noFill/>
              <a:prstDash val="solid"/>
              <a:miter/>
            </a:ln>
          </p:spPr>
          <p:txBody>
            <a:bodyPr rtlCol="0" anchor="ctr"/>
            <a:lstStyle/>
            <a:p>
              <a:endParaRPr lang="it-CH" dirty="0"/>
            </a:p>
          </p:txBody>
        </p:sp>
        <p:sp>
          <p:nvSpPr>
            <p:cNvPr id="15" name="Forma libre 392">
              <a:extLst>
                <a:ext uri="{FF2B5EF4-FFF2-40B4-BE49-F238E27FC236}">
                  <a16:creationId xmlns:a16="http://schemas.microsoft.com/office/drawing/2014/main" id="{D7DF5FCB-2291-4EED-8C77-BE8FEF3CCF55}"/>
                </a:ext>
              </a:extLst>
            </p:cNvPr>
            <p:cNvSpPr/>
            <p:nvPr/>
          </p:nvSpPr>
          <p:spPr>
            <a:xfrm>
              <a:off x="849522" y="10994035"/>
              <a:ext cx="121697" cy="121697"/>
            </a:xfrm>
            <a:custGeom>
              <a:avLst/>
              <a:gdLst>
                <a:gd name="connsiteX0" fmla="*/ 82543 w 121697"/>
                <a:gd name="connsiteY0" fmla="*/ 12698 h 121697"/>
                <a:gd name="connsiteX1" fmla="*/ 114819 w 121697"/>
                <a:gd name="connsiteY1" fmla="*/ 20635 h 121697"/>
                <a:gd name="connsiteX2" fmla="*/ 123285 w 121697"/>
                <a:gd name="connsiteY2" fmla="*/ 17990 h 121697"/>
                <a:gd name="connsiteX3" fmla="*/ 120639 w 121697"/>
                <a:gd name="connsiteY3" fmla="*/ 9524 h 121697"/>
                <a:gd name="connsiteX4" fmla="*/ 82543 w 121697"/>
                <a:gd name="connsiteY4" fmla="*/ 0 h 121697"/>
                <a:gd name="connsiteX5" fmla="*/ 0 w 121697"/>
                <a:gd name="connsiteY5" fmla="*/ 82542 h 121697"/>
                <a:gd name="connsiteX6" fmla="*/ 9524 w 121697"/>
                <a:gd name="connsiteY6" fmla="*/ 120639 h 121697"/>
                <a:gd name="connsiteX7" fmla="*/ 15344 w 121697"/>
                <a:gd name="connsiteY7" fmla="*/ 124343 h 121697"/>
                <a:gd name="connsiteX8" fmla="*/ 18519 w 121697"/>
                <a:gd name="connsiteY8" fmla="*/ 123813 h 121697"/>
                <a:gd name="connsiteX9" fmla="*/ 21165 w 121697"/>
                <a:gd name="connsiteY9" fmla="*/ 115348 h 121697"/>
                <a:gd name="connsiteX10" fmla="*/ 13228 w 121697"/>
                <a:gd name="connsiteY10" fmla="*/ 83071 h 121697"/>
                <a:gd name="connsiteX11" fmla="*/ 82543 w 121697"/>
                <a:gd name="connsiteY11" fmla="*/ 12698 h 1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697" h="121697">
                  <a:moveTo>
                    <a:pt x="82543" y="12698"/>
                  </a:moveTo>
                  <a:cubicBezTo>
                    <a:pt x="93654" y="12698"/>
                    <a:pt x="104766" y="15344"/>
                    <a:pt x="114819" y="20635"/>
                  </a:cubicBezTo>
                  <a:cubicBezTo>
                    <a:pt x="117994" y="22223"/>
                    <a:pt x="121697" y="21165"/>
                    <a:pt x="123285" y="17990"/>
                  </a:cubicBezTo>
                  <a:cubicBezTo>
                    <a:pt x="124872" y="14816"/>
                    <a:pt x="123814" y="11111"/>
                    <a:pt x="120639" y="9524"/>
                  </a:cubicBezTo>
                  <a:cubicBezTo>
                    <a:pt x="108999" y="3174"/>
                    <a:pt x="95771" y="0"/>
                    <a:pt x="82543" y="0"/>
                  </a:cubicBezTo>
                  <a:cubicBezTo>
                    <a:pt x="37038" y="0"/>
                    <a:pt x="0" y="37038"/>
                    <a:pt x="0" y="82542"/>
                  </a:cubicBezTo>
                  <a:cubicBezTo>
                    <a:pt x="0" y="95770"/>
                    <a:pt x="3175" y="108998"/>
                    <a:pt x="9524" y="120639"/>
                  </a:cubicBezTo>
                  <a:cubicBezTo>
                    <a:pt x="10582" y="122755"/>
                    <a:pt x="12699" y="124343"/>
                    <a:pt x="15344" y="124343"/>
                  </a:cubicBezTo>
                  <a:cubicBezTo>
                    <a:pt x="16403" y="124343"/>
                    <a:pt x="17461" y="124343"/>
                    <a:pt x="18519" y="123813"/>
                  </a:cubicBezTo>
                  <a:cubicBezTo>
                    <a:pt x="21694" y="122226"/>
                    <a:pt x="22752" y="117994"/>
                    <a:pt x="21165" y="115348"/>
                  </a:cubicBezTo>
                  <a:cubicBezTo>
                    <a:pt x="15874" y="105294"/>
                    <a:pt x="13228" y="94712"/>
                    <a:pt x="13228" y="83071"/>
                  </a:cubicBezTo>
                  <a:cubicBezTo>
                    <a:pt x="12699" y="43917"/>
                    <a:pt x="43917" y="12698"/>
                    <a:pt x="82543" y="12698"/>
                  </a:cubicBezTo>
                  <a:close/>
                </a:path>
              </a:pathLst>
            </a:custGeom>
            <a:grpFill/>
            <a:ln w="5286" cap="flat">
              <a:noFill/>
              <a:prstDash val="solid"/>
              <a:miter/>
            </a:ln>
          </p:spPr>
          <p:txBody>
            <a:bodyPr rtlCol="0" anchor="ctr"/>
            <a:lstStyle/>
            <a:p>
              <a:endParaRPr lang="it-CH" dirty="0"/>
            </a:p>
          </p:txBody>
        </p:sp>
      </p:grpSp>
    </p:spTree>
    <p:extLst>
      <p:ext uri="{BB962C8B-B14F-4D97-AF65-F5344CB8AC3E}">
        <p14:creationId xmlns:p14="http://schemas.microsoft.com/office/powerpoint/2010/main" val="2540603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3A29FC1-9E0F-4253-B83B-CA584F1481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59" progId="TCLayout.ActiveDocument.1">
                  <p:embed/>
                </p:oleObj>
              </mc:Choice>
              <mc:Fallback>
                <p:oleObj name="think-cell Folie" r:id="rId3" imgW="360" imgH="359" progId="TCLayout.ActiveDocument.1">
                  <p:embed/>
                  <p:pic>
                    <p:nvPicPr>
                      <p:cNvPr id="6" name="Objekt 5" hidden="1">
                        <a:extLst>
                          <a:ext uri="{FF2B5EF4-FFF2-40B4-BE49-F238E27FC236}">
                            <a16:creationId xmlns:a16="http://schemas.microsoft.com/office/drawing/2014/main" id="{23A29FC1-9E0F-4253-B83B-CA584F1481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7A92CD9-34DA-47D3-B239-89C32C6C2FC5}"/>
              </a:ext>
            </a:extLst>
          </p:cNvPr>
          <p:cNvSpPr>
            <a:spLocks noGrp="1"/>
          </p:cNvSpPr>
          <p:nvPr>
            <p:ph type="title"/>
          </p:nvPr>
        </p:nvSpPr>
        <p:spPr/>
        <p:txBody>
          <a:bodyPr vert="horz"/>
          <a:lstStyle/>
          <a:p>
            <a:r>
              <a:rPr lang="it-IT" noProof="1"/>
              <a:t>Le nostre offerte di risparmio in sintesi</a:t>
            </a:r>
          </a:p>
        </p:txBody>
      </p:sp>
      <p:graphicFrame>
        <p:nvGraphicFramePr>
          <p:cNvPr id="11" name="Tabelle 11">
            <a:extLst>
              <a:ext uri="{FF2B5EF4-FFF2-40B4-BE49-F238E27FC236}">
                <a16:creationId xmlns:a16="http://schemas.microsoft.com/office/drawing/2014/main" id="{5E7C12EF-C52E-3037-FD4A-48F7CB8444E4}"/>
              </a:ext>
            </a:extLst>
          </p:cNvPr>
          <p:cNvGraphicFramePr>
            <a:graphicFrameLocks noGrp="1"/>
          </p:cNvGraphicFramePr>
          <p:nvPr/>
        </p:nvGraphicFramePr>
        <p:xfrm>
          <a:off x="478856" y="1700213"/>
          <a:ext cx="11161760" cy="4580255"/>
        </p:xfrm>
        <a:graphic>
          <a:graphicData uri="http://schemas.openxmlformats.org/drawingml/2006/table">
            <a:tbl>
              <a:tblPr firstRow="1" bandRow="1">
                <a:tableStyleId>{F5AB1C69-6EDB-4FF4-983F-18BD219EF322}</a:tableStyleId>
              </a:tblPr>
              <a:tblGrid>
                <a:gridCol w="2448792">
                  <a:extLst>
                    <a:ext uri="{9D8B030D-6E8A-4147-A177-3AD203B41FA5}">
                      <a16:colId xmlns:a16="http://schemas.microsoft.com/office/drawing/2014/main" val="3765396695"/>
                    </a:ext>
                  </a:extLst>
                </a:gridCol>
                <a:gridCol w="2178242">
                  <a:extLst>
                    <a:ext uri="{9D8B030D-6E8A-4147-A177-3AD203B41FA5}">
                      <a16:colId xmlns:a16="http://schemas.microsoft.com/office/drawing/2014/main" val="4245961811"/>
                    </a:ext>
                  </a:extLst>
                </a:gridCol>
                <a:gridCol w="2178242">
                  <a:extLst>
                    <a:ext uri="{9D8B030D-6E8A-4147-A177-3AD203B41FA5}">
                      <a16:colId xmlns:a16="http://schemas.microsoft.com/office/drawing/2014/main" val="3207082109"/>
                    </a:ext>
                  </a:extLst>
                </a:gridCol>
                <a:gridCol w="2178242">
                  <a:extLst>
                    <a:ext uri="{9D8B030D-6E8A-4147-A177-3AD203B41FA5}">
                      <a16:colId xmlns:a16="http://schemas.microsoft.com/office/drawing/2014/main" val="3911850239"/>
                    </a:ext>
                  </a:extLst>
                </a:gridCol>
                <a:gridCol w="2178242">
                  <a:extLst>
                    <a:ext uri="{9D8B030D-6E8A-4147-A177-3AD203B41FA5}">
                      <a16:colId xmlns:a16="http://schemas.microsoft.com/office/drawing/2014/main" val="4141623749"/>
                    </a:ext>
                  </a:extLst>
                </a:gridCol>
              </a:tblGrid>
              <a:tr h="370840">
                <a:tc>
                  <a:txBody>
                    <a:bodyPr/>
                    <a:lstStyle/>
                    <a:p>
                      <a:pPr algn="l" fontAlgn="b"/>
                      <a:r>
                        <a:rPr lang="de-CH" sz="1200" b="1" i="0" u="none" strike="noStrike" dirty="0" err="1">
                          <a:solidFill>
                            <a:srgbClr val="FFFFFF"/>
                          </a:solidFill>
                          <a:effectLst/>
                          <a:latin typeface="+mj-lt"/>
                        </a:rPr>
                        <a:t>Offerta</a:t>
                      </a:r>
                      <a:endParaRPr lang="de-CH" sz="1200" b="1" i="0" u="none" strike="noStrike" dirty="0">
                        <a:solidFill>
                          <a:srgbClr val="FFFFFF"/>
                        </a:solidFill>
                        <a:effectLst/>
                        <a:latin typeface="+mj-lt"/>
                      </a:endParaRPr>
                    </a:p>
                  </a:txBody>
                  <a:tcPr marL="9525" marR="9525" marT="9525" marB="0" anchor="ctr"/>
                </a:tc>
                <a:tc>
                  <a:txBody>
                    <a:bodyPr/>
                    <a:lstStyle/>
                    <a:p>
                      <a:pPr algn="l" fontAlgn="b"/>
                      <a:r>
                        <a:rPr lang="de-CH" sz="1200" b="1" i="0" u="none" strike="noStrike" dirty="0">
                          <a:solidFill>
                            <a:srgbClr val="FFFFFF"/>
                          </a:solidFill>
                          <a:effectLst/>
                          <a:latin typeface="+mj-lt"/>
                        </a:rPr>
                        <a:t>Conto di </a:t>
                      </a:r>
                      <a:r>
                        <a:rPr lang="de-CH" sz="1200" b="1" i="0" u="none" strike="noStrike" dirty="0" err="1">
                          <a:solidFill>
                            <a:srgbClr val="FFFFFF"/>
                          </a:solidFill>
                          <a:effectLst/>
                          <a:latin typeface="+mj-lt"/>
                        </a:rPr>
                        <a:t>risparmio</a:t>
                      </a:r>
                      <a:r>
                        <a:rPr lang="de-CH" sz="1200" b="1" i="0" u="none" strike="noStrike" dirty="0">
                          <a:solidFill>
                            <a:srgbClr val="FFFFFF"/>
                          </a:solidFill>
                          <a:effectLst/>
                          <a:latin typeface="+mj-lt"/>
                        </a:rPr>
                        <a:t> plus 2024</a:t>
                      </a:r>
                    </a:p>
                  </a:txBody>
                  <a:tcPr marL="9525" marR="9525" marT="9525" marB="0" anchor="ctr"/>
                </a:tc>
                <a:tc>
                  <a:txBody>
                    <a:bodyPr/>
                    <a:lstStyle/>
                    <a:p>
                      <a:pPr algn="l" fontAlgn="b"/>
                      <a:r>
                        <a:rPr lang="de-CH" sz="1200" b="1" i="0" u="none" strike="noStrike" dirty="0">
                          <a:solidFill>
                            <a:srgbClr val="FFFFFF"/>
                          </a:solidFill>
                          <a:effectLst/>
                          <a:latin typeface="+mj-lt"/>
                        </a:rPr>
                        <a:t>Conto di </a:t>
                      </a:r>
                      <a:r>
                        <a:rPr lang="de-CH" sz="1200" b="1" i="0" u="none" strike="noStrike" dirty="0" err="1">
                          <a:solidFill>
                            <a:srgbClr val="FFFFFF"/>
                          </a:solidFill>
                          <a:effectLst/>
                          <a:latin typeface="+mj-lt"/>
                        </a:rPr>
                        <a:t>risparmio</a:t>
                      </a:r>
                    </a:p>
                  </a:txBody>
                  <a:tcPr marL="9525" marR="9525" marT="9525" marB="0" anchor="ctr"/>
                </a:tc>
                <a:tc>
                  <a:txBody>
                    <a:bodyPr/>
                    <a:lstStyle/>
                    <a:p>
                      <a:pPr algn="l" fontAlgn="b"/>
                      <a:r>
                        <a:rPr lang="de-CH" sz="1200" b="1" i="0" u="none" strike="noStrike" dirty="0">
                          <a:solidFill>
                            <a:srgbClr val="FFFFFF"/>
                          </a:solidFill>
                          <a:effectLst/>
                          <a:latin typeface="+mj-lt"/>
                        </a:rPr>
                        <a:t>Conto di </a:t>
                      </a:r>
                      <a:r>
                        <a:rPr lang="de-CH" sz="1200" b="1" i="0" u="none" strike="noStrike" err="1">
                          <a:solidFill>
                            <a:srgbClr val="FFFFFF"/>
                          </a:solidFill>
                          <a:effectLst/>
                          <a:latin typeface="+mj-lt"/>
                        </a:rPr>
                        <a:t>risparmio</a:t>
                      </a:r>
                      <a:endParaRPr lang="de-CH" sz="1200" b="1" i="0" u="none" strike="noStrike" dirty="0" err="1">
                        <a:solidFill>
                          <a:srgbClr val="FFFFFF"/>
                        </a:solidFill>
                        <a:effectLst/>
                        <a:latin typeface="+mj-lt"/>
                      </a:endParaRPr>
                    </a:p>
                    <a:p>
                      <a:pPr lvl="0" algn="l">
                        <a:buNone/>
                      </a:pPr>
                      <a:r>
                        <a:rPr lang="de-CH" sz="1200" b="1" i="0" u="none" strike="noStrike" dirty="0" err="1">
                          <a:solidFill>
                            <a:srgbClr val="FFFFFF"/>
                          </a:solidFill>
                          <a:effectLst/>
                          <a:latin typeface="+mj-lt"/>
                        </a:rPr>
                        <a:t>partecipativo</a:t>
                      </a:r>
                      <a:endParaRPr lang="de-CH" sz="1200" b="1" i="0" u="none" strike="noStrike">
                        <a:solidFill>
                          <a:srgbClr val="FFFFFF"/>
                        </a:solidFill>
                        <a:effectLst/>
                        <a:latin typeface="+mj-lt"/>
                      </a:endParaRPr>
                    </a:p>
                  </a:txBody>
                  <a:tcPr marL="9525" marR="9525" marT="9525" marB="0" anchor="ctr"/>
                </a:tc>
                <a:tc>
                  <a:txBody>
                    <a:bodyPr/>
                    <a:lstStyle/>
                    <a:p>
                      <a:pPr algn="l" fontAlgn="b"/>
                      <a:r>
                        <a:rPr lang="de-CH" sz="1200" b="1" i="0" u="none" strike="noStrike" dirty="0">
                          <a:solidFill>
                            <a:srgbClr val="FFFFFF"/>
                          </a:solidFill>
                          <a:effectLst/>
                          <a:latin typeface="+mj-lt"/>
                        </a:rPr>
                        <a:t>Conto di </a:t>
                      </a:r>
                      <a:r>
                        <a:rPr lang="de-CH" sz="1200" b="1" i="0" u="none" strike="noStrike" dirty="0" err="1">
                          <a:solidFill>
                            <a:srgbClr val="FFFFFF"/>
                          </a:solidFill>
                          <a:effectLst/>
                          <a:latin typeface="+mj-lt"/>
                        </a:rPr>
                        <a:t>risparmio</a:t>
                      </a:r>
                      <a:r>
                        <a:rPr lang="de-CH" sz="1200" b="1" i="0" u="none" strike="noStrike" dirty="0">
                          <a:solidFill>
                            <a:srgbClr val="FFFFFF"/>
                          </a:solidFill>
                          <a:effectLst/>
                          <a:latin typeface="+mj-lt"/>
                        </a:rPr>
                        <a:t> 60+</a:t>
                      </a:r>
                    </a:p>
                  </a:txBody>
                  <a:tcPr marL="9525" marR="9525" marT="9525" marB="0" anchor="ctr"/>
                </a:tc>
                <a:extLst>
                  <a:ext uri="{0D108BD9-81ED-4DB2-BD59-A6C34878D82A}">
                    <a16:rowId xmlns:a16="http://schemas.microsoft.com/office/drawing/2014/main" val="706449811"/>
                  </a:ext>
                </a:extLst>
              </a:tr>
              <a:tr h="370840">
                <a:tc>
                  <a:txBody>
                    <a:bodyPr/>
                    <a:lstStyle/>
                    <a:p>
                      <a:pPr algn="l" fontAlgn="t"/>
                      <a:r>
                        <a:rPr lang="it-IT" sz="1000" b="0" i="0" u="none" strike="noStrike" dirty="0">
                          <a:solidFill>
                            <a:srgbClr val="000000"/>
                          </a:solidFill>
                          <a:effectLst/>
                          <a:latin typeface="+mj-lt"/>
                        </a:rPr>
                        <a:t>Con ogni franco risparmiato oggi, </a:t>
                      </a:r>
                      <a:br>
                        <a:rPr lang="it-IT" sz="1000" b="0" i="0" u="none" strike="noStrike" dirty="0">
                          <a:solidFill>
                            <a:srgbClr val="000000"/>
                          </a:solidFill>
                          <a:effectLst/>
                          <a:latin typeface="+mj-lt"/>
                        </a:rPr>
                      </a:br>
                      <a:r>
                        <a:rPr lang="it-IT" sz="1000" b="0" i="0" u="none" strike="noStrike" dirty="0">
                          <a:solidFill>
                            <a:srgbClr val="000000"/>
                          </a:solidFill>
                          <a:effectLst/>
                          <a:latin typeface="+mj-lt"/>
                        </a:rPr>
                        <a:t>si avverano i sogni di domani. </a:t>
                      </a:r>
                      <a:br>
                        <a:rPr lang="it-IT" sz="1000" b="0" i="0" u="none" strike="noStrike" dirty="0">
                          <a:solidFill>
                            <a:srgbClr val="000000"/>
                          </a:solidFill>
                          <a:effectLst/>
                          <a:latin typeface="+mj-lt"/>
                        </a:rPr>
                      </a:br>
                      <a:r>
                        <a:rPr lang="it-IT" sz="1000" b="0" i="0" u="none" strike="noStrike" dirty="0">
                          <a:solidFill>
                            <a:srgbClr val="000000"/>
                          </a:solidFill>
                          <a:effectLst/>
                          <a:latin typeface="+mj-lt"/>
                        </a:rPr>
                        <a:t>Confrontate voi stessi.</a:t>
                      </a:r>
                    </a:p>
                  </a:txBody>
                  <a:tcPr marL="9525" marR="9525" marT="9525" marB="0"/>
                </a:tc>
                <a:tc>
                  <a:txBody>
                    <a:bodyPr/>
                    <a:lstStyle/>
                    <a:p>
                      <a:pPr algn="l" fontAlgn="t"/>
                      <a:r>
                        <a:rPr lang="it-IT" sz="1000" b="0" i="0" u="none" strike="noStrike" dirty="0">
                          <a:solidFill>
                            <a:srgbClr val="000000"/>
                          </a:solidFill>
                          <a:effectLst/>
                          <a:latin typeface="+mj-lt"/>
                        </a:rPr>
                        <a:t>Tasso d'interesse top fino al 28.02.2025 per il trasferimento dei vostri averi da altri istituti finanziari.</a:t>
                      </a:r>
                    </a:p>
                  </a:txBody>
                  <a:tcPr marL="9525" marR="9525" marT="9525" marB="0"/>
                </a:tc>
                <a:tc>
                  <a:txBody>
                    <a:bodyPr/>
                    <a:lstStyle/>
                    <a:p>
                      <a:pPr algn="l" fontAlgn="t"/>
                      <a:r>
                        <a:rPr lang="it-IT" sz="1000" b="0" i="0" u="none" strike="noStrike" dirty="0">
                          <a:solidFill>
                            <a:srgbClr val="000000"/>
                          </a:solidFill>
                          <a:effectLst/>
                          <a:latin typeface="+mj-lt"/>
                        </a:rPr>
                        <a:t>Con questo conto raggiungete i vostri obiettivi senza mai rinunciare alla flessibilità.</a:t>
                      </a:r>
                    </a:p>
                  </a:txBody>
                  <a:tcPr marL="9525" marR="9525" marT="9525" marB="0"/>
                </a:tc>
                <a:tc>
                  <a:txBody>
                    <a:bodyPr/>
                    <a:lstStyle/>
                    <a:p>
                      <a:pPr algn="l" fontAlgn="t"/>
                      <a:r>
                        <a:rPr lang="it-IT" sz="1000" b="0" i="0" u="none" strike="noStrike" dirty="0">
                          <a:solidFill>
                            <a:srgbClr val="000000"/>
                          </a:solidFill>
                          <a:effectLst/>
                          <a:latin typeface="HelveticaNeueLT Pro 55 Roman"/>
                        </a:rPr>
                        <a:t>Non lasciatevi sfuggire l'interesse bonus nel c</a:t>
                      </a:r>
                      <a:r>
                        <a:rPr lang="it-IT" sz="1000" b="0" i="0" u="none" strike="noStrike" noProof="0" dirty="0">
                          <a:solidFill>
                            <a:srgbClr val="000000"/>
                          </a:solidFill>
                          <a:effectLst/>
                          <a:latin typeface="HelveticaNeueLT Pro 55 Roman"/>
                        </a:rPr>
                        <a:t>onto di risparmio partecipativo</a:t>
                      </a:r>
                      <a:r>
                        <a:rPr lang="it-IT" sz="1000" b="0" i="0" u="none" strike="noStrike" dirty="0">
                          <a:solidFill>
                            <a:srgbClr val="000000"/>
                          </a:solidFill>
                          <a:effectLst/>
                          <a:latin typeface="HelveticaNeueLT Pro 55 Roman"/>
                        </a:rPr>
                        <a:t>.</a:t>
                      </a:r>
                    </a:p>
                  </a:txBody>
                  <a:tcPr marL="9525" marR="9525" marT="9525" marB="0"/>
                </a:tc>
                <a:tc>
                  <a:txBody>
                    <a:bodyPr/>
                    <a:lstStyle/>
                    <a:p>
                      <a:pPr algn="l" fontAlgn="t"/>
                      <a:r>
                        <a:rPr lang="it-IT" sz="1000" b="0" i="0" u="none" strike="noStrike" dirty="0">
                          <a:solidFill>
                            <a:srgbClr val="000000"/>
                          </a:solidFill>
                          <a:effectLst/>
                          <a:latin typeface="+mj-lt"/>
                        </a:rPr>
                        <a:t>Risparmiare con flessibilità beneficiando persino di un interesse extra.</a:t>
                      </a:r>
                      <a:br>
                        <a:rPr lang="it-IT" sz="1000" b="0" i="0" u="none" strike="noStrike" dirty="0">
                          <a:solidFill>
                            <a:srgbClr val="000000"/>
                          </a:solidFill>
                          <a:effectLst/>
                          <a:latin typeface="+mj-lt"/>
                        </a:rPr>
                      </a:br>
                      <a:endParaRPr lang="it-IT" sz="1000" b="0" i="0" u="none" strike="noStrike" dirty="0">
                        <a:solidFill>
                          <a:srgbClr val="000000"/>
                        </a:solidFill>
                        <a:effectLst/>
                        <a:latin typeface="+mj-lt"/>
                      </a:endParaRPr>
                    </a:p>
                  </a:txBody>
                  <a:tcPr marL="9525" marR="9525" marT="9525" marB="0"/>
                </a:tc>
                <a:extLst>
                  <a:ext uri="{0D108BD9-81ED-4DB2-BD59-A6C34878D82A}">
                    <a16:rowId xmlns:a16="http://schemas.microsoft.com/office/drawing/2014/main" val="855062673"/>
                  </a:ext>
                </a:extLst>
              </a:tr>
              <a:tr h="370840">
                <a:tc>
                  <a:txBody>
                    <a:bodyPr/>
                    <a:lstStyle/>
                    <a:p>
                      <a:pPr algn="l" fontAlgn="b"/>
                      <a:r>
                        <a:rPr lang="de-CH" sz="1000" b="1" kern="1200" dirty="0">
                          <a:solidFill>
                            <a:schemeClr val="tx2">
                              <a:lumMod val="75000"/>
                            </a:schemeClr>
                          </a:solidFill>
                          <a:latin typeface="+mj-lt"/>
                          <a:ea typeface="+mn-ea"/>
                          <a:cs typeface="+mn-cs"/>
                        </a:rPr>
                        <a:t>Tasso </a:t>
                      </a:r>
                      <a:r>
                        <a:rPr lang="de-CH" sz="1000" b="1" kern="1200" dirty="0" err="1">
                          <a:solidFill>
                            <a:schemeClr val="tx2">
                              <a:lumMod val="75000"/>
                            </a:schemeClr>
                          </a:solidFill>
                          <a:latin typeface="+mj-lt"/>
                          <a:ea typeface="+mn-ea"/>
                          <a:cs typeface="+mn-cs"/>
                        </a:rPr>
                        <a:t>d’interesse</a:t>
                      </a:r>
                      <a:endParaRPr lang="de-CH" sz="1000" b="1" kern="1200" dirty="0">
                        <a:solidFill>
                          <a:schemeClr val="tx2">
                            <a:lumMod val="75000"/>
                          </a:schemeClr>
                        </a:solidFill>
                        <a:latin typeface="+mj-lt"/>
                        <a:ea typeface="+mn-ea"/>
                        <a:cs typeface="+mn-cs"/>
                      </a:endParaRPr>
                    </a:p>
                  </a:txBody>
                  <a:tcPr marL="9525" marR="9525" marT="9525" marB="0" anchor="ctr"/>
                </a:tc>
                <a:tc>
                  <a:txBody>
                    <a:bodyPr/>
                    <a:lstStyle/>
                    <a:p>
                      <a:pPr algn="l" fontAlgn="b"/>
                      <a:r>
                        <a:rPr lang="it-IT" sz="1000" b="1" kern="1200" dirty="0">
                          <a:solidFill>
                            <a:schemeClr val="tx2">
                              <a:lumMod val="75000"/>
                            </a:schemeClr>
                          </a:solidFill>
                          <a:latin typeface="+mj-lt"/>
                          <a:ea typeface="+mn-ea"/>
                          <a:cs typeface="+mn-cs"/>
                        </a:rPr>
                        <a:t>1,80% fino a 500 000 CHF</a:t>
                      </a:r>
                    </a:p>
                  </a:txBody>
                  <a:tcPr marL="9525" marR="9525" marT="9525" marB="0" anchor="ctr"/>
                </a:tc>
                <a:tc>
                  <a:txBody>
                    <a:bodyPr/>
                    <a:lstStyle/>
                    <a:p>
                      <a:pPr algn="l" fontAlgn="b"/>
                      <a:r>
                        <a:rPr lang="it-IT" sz="1000" b="1" kern="1200" dirty="0">
                          <a:solidFill>
                            <a:schemeClr val="tx2">
                              <a:lumMod val="75000"/>
                            </a:schemeClr>
                          </a:solidFill>
                          <a:latin typeface="+mj-lt"/>
                          <a:ea typeface="+mn-ea"/>
                          <a:cs typeface="+mn-cs"/>
                        </a:rPr>
                        <a:t>0,65% fino a 500 000 CHF</a:t>
                      </a:r>
                    </a:p>
                  </a:txBody>
                  <a:tcPr marL="9525" marR="9525" marT="9525" marB="0" anchor="ctr"/>
                </a:tc>
                <a:tc>
                  <a:txBody>
                    <a:bodyPr/>
                    <a:lstStyle/>
                    <a:p>
                      <a:pPr algn="l" fontAlgn="b"/>
                      <a:r>
                        <a:rPr lang="it-IT" sz="1000" b="1" kern="1200" dirty="0">
                          <a:solidFill>
                            <a:schemeClr val="tx2">
                              <a:lumMod val="75000"/>
                            </a:schemeClr>
                          </a:solidFill>
                          <a:latin typeface="+mj-lt"/>
                          <a:ea typeface="+mn-ea"/>
                          <a:cs typeface="+mn-cs"/>
                        </a:rPr>
                        <a:t>0,65% fino a 500 000 CHF</a:t>
                      </a:r>
                    </a:p>
                  </a:txBody>
                  <a:tcPr marL="9525" marR="9525" marT="9525" marB="0" anchor="ctr"/>
                </a:tc>
                <a:tc>
                  <a:txBody>
                    <a:bodyPr/>
                    <a:lstStyle/>
                    <a:p>
                      <a:pPr algn="l" fontAlgn="b"/>
                      <a:r>
                        <a:rPr lang="it-IT" sz="1000" b="1" kern="1200" dirty="0">
                          <a:solidFill>
                            <a:schemeClr val="tx2">
                              <a:lumMod val="75000"/>
                            </a:schemeClr>
                          </a:solidFill>
                          <a:latin typeface="+mj-lt"/>
                          <a:ea typeface="+mn-ea"/>
                          <a:cs typeface="+mn-cs"/>
                        </a:rPr>
                        <a:t>0,80% fino a 500 000 CHF</a:t>
                      </a:r>
                    </a:p>
                  </a:txBody>
                  <a:tcPr marL="9525" marR="9525" marT="9525" marB="0" anchor="ctr"/>
                </a:tc>
                <a:extLst>
                  <a:ext uri="{0D108BD9-81ED-4DB2-BD59-A6C34878D82A}">
                    <a16:rowId xmlns:a16="http://schemas.microsoft.com/office/drawing/2014/main" val="344308246"/>
                  </a:ext>
                </a:extLst>
              </a:tr>
              <a:tr h="370840">
                <a:tc>
                  <a:txBody>
                    <a:bodyPr/>
                    <a:lstStyle/>
                    <a:p>
                      <a:pPr algn="l" fontAlgn="b"/>
                      <a:r>
                        <a:rPr lang="it-IT" sz="1000" b="1" kern="1200" dirty="0">
                          <a:solidFill>
                            <a:schemeClr val="tx2">
                              <a:lumMod val="75000"/>
                            </a:schemeClr>
                          </a:solidFill>
                          <a:latin typeface="+mj-lt"/>
                          <a:ea typeface="+mn-ea"/>
                          <a:cs typeface="+mn-cs"/>
                        </a:rPr>
                        <a:t>Tasso d’interesse per importi superiori</a:t>
                      </a:r>
                      <a:endParaRPr lang="de-CH" sz="1000" b="1" kern="1200" dirty="0">
                        <a:solidFill>
                          <a:schemeClr val="tx2">
                            <a:lumMod val="75000"/>
                          </a:schemeClr>
                        </a:solidFill>
                        <a:latin typeface="+mj-lt"/>
                        <a:ea typeface="+mn-ea"/>
                        <a:cs typeface="+mn-cs"/>
                      </a:endParaRPr>
                    </a:p>
                  </a:txBody>
                  <a:tcPr marL="9525" marR="9525" marT="9525" marB="0" anchor="ctr"/>
                </a:tc>
                <a:tc>
                  <a:txBody>
                    <a:bodyPr/>
                    <a:lstStyle/>
                    <a:p>
                      <a:pPr algn="l" fontAlgn="b"/>
                      <a:r>
                        <a:rPr lang="de-CH" sz="1000" b="0" i="0" u="none" strike="noStrike" dirty="0">
                          <a:solidFill>
                            <a:srgbClr val="000000"/>
                          </a:solidFill>
                          <a:effectLst/>
                          <a:latin typeface="+mj-lt"/>
                        </a:rPr>
                        <a:t>0.25%</a:t>
                      </a:r>
                    </a:p>
                  </a:txBody>
                  <a:tcPr marL="9525" marR="9525" marT="9525" marB="0" anchor="ctr"/>
                </a:tc>
                <a:tc>
                  <a:txBody>
                    <a:bodyPr/>
                    <a:lstStyle/>
                    <a:p>
                      <a:pPr algn="l" fontAlgn="b"/>
                      <a:r>
                        <a:rPr lang="de-CH" sz="1000" b="0" i="0" u="none" strike="noStrike" dirty="0">
                          <a:solidFill>
                            <a:srgbClr val="000000"/>
                          </a:solidFill>
                          <a:effectLst/>
                          <a:latin typeface="+mj-lt"/>
                        </a:rPr>
                        <a:t>0.25%</a:t>
                      </a:r>
                    </a:p>
                  </a:txBody>
                  <a:tcPr marL="9525" marR="9525" marT="9525" marB="0" anchor="ctr"/>
                </a:tc>
                <a:tc>
                  <a:txBody>
                    <a:bodyPr/>
                    <a:lstStyle/>
                    <a:p>
                      <a:pPr algn="l" fontAlgn="b"/>
                      <a:r>
                        <a:rPr lang="it-IT" sz="1000" b="0" i="0" u="none" strike="noStrike" dirty="0">
                          <a:solidFill>
                            <a:srgbClr val="000000"/>
                          </a:solidFill>
                          <a:effectLst/>
                          <a:latin typeface="+mj-lt"/>
                        </a:rPr>
                        <a:t>0.25%</a:t>
                      </a:r>
                    </a:p>
                  </a:txBody>
                  <a:tcPr marL="9525" marR="9525" marT="9525" marB="0" anchor="ctr"/>
                </a:tc>
                <a:tc>
                  <a:txBody>
                    <a:bodyPr/>
                    <a:lstStyle/>
                    <a:p>
                      <a:pPr algn="l" fontAlgn="b"/>
                      <a:r>
                        <a:rPr lang="de-CH" sz="1000" b="0" i="0" u="none" strike="noStrike" dirty="0">
                          <a:solidFill>
                            <a:srgbClr val="000000"/>
                          </a:solidFill>
                          <a:effectLst/>
                          <a:latin typeface="+mj-lt"/>
                        </a:rPr>
                        <a:t>0.25%</a:t>
                      </a:r>
                    </a:p>
                  </a:txBody>
                  <a:tcPr marL="9525" marR="9525" marT="9525" marB="0" anchor="ctr"/>
                </a:tc>
                <a:extLst>
                  <a:ext uri="{0D108BD9-81ED-4DB2-BD59-A6C34878D82A}">
                    <a16:rowId xmlns:a16="http://schemas.microsoft.com/office/drawing/2014/main" val="2786988898"/>
                  </a:ext>
                </a:extLst>
              </a:tr>
              <a:tr h="370840">
                <a:tc>
                  <a:txBody>
                    <a:bodyPr/>
                    <a:lstStyle/>
                    <a:p>
                      <a:pPr algn="l" fontAlgn="b"/>
                      <a:r>
                        <a:rPr lang="de-CH" sz="1000" b="1" kern="1200" dirty="0">
                          <a:solidFill>
                            <a:schemeClr val="tx2">
                              <a:lumMod val="75000"/>
                            </a:schemeClr>
                          </a:solidFill>
                          <a:latin typeface="+mj-lt"/>
                          <a:ea typeface="+mn-ea"/>
                          <a:cs typeface="+mn-cs"/>
                        </a:rPr>
                        <a:t>Tasso </a:t>
                      </a:r>
                      <a:r>
                        <a:rPr lang="de-CH" sz="1000" b="1" kern="1200" dirty="0" err="1">
                          <a:solidFill>
                            <a:schemeClr val="tx2">
                              <a:lumMod val="75000"/>
                            </a:schemeClr>
                          </a:solidFill>
                          <a:latin typeface="+mj-lt"/>
                          <a:ea typeface="+mn-ea"/>
                          <a:cs typeface="+mn-cs"/>
                        </a:rPr>
                        <a:t>sistema</a:t>
                      </a:r>
                      <a:r>
                        <a:rPr lang="de-CH" sz="1000" b="1" kern="1200" dirty="0">
                          <a:solidFill>
                            <a:schemeClr val="tx2">
                              <a:lumMod val="75000"/>
                            </a:schemeClr>
                          </a:solidFill>
                          <a:latin typeface="+mj-lt"/>
                          <a:ea typeface="+mn-ea"/>
                          <a:cs typeface="+mn-cs"/>
                        </a:rPr>
                        <a:t> </a:t>
                      </a:r>
                      <a:r>
                        <a:rPr lang="de-CH" sz="1000" b="1" kern="1200" dirty="0" err="1">
                          <a:solidFill>
                            <a:schemeClr val="tx2">
                              <a:lumMod val="75000"/>
                            </a:schemeClr>
                          </a:solidFill>
                          <a:latin typeface="+mj-lt"/>
                          <a:ea typeface="+mn-ea"/>
                          <a:cs typeface="+mn-cs"/>
                        </a:rPr>
                        <a:t>bonus</a:t>
                      </a:r>
                      <a:endParaRPr lang="de-CH" sz="1000" b="1" kern="1200" dirty="0">
                        <a:solidFill>
                          <a:schemeClr val="tx2">
                            <a:lumMod val="75000"/>
                          </a:schemeClr>
                        </a:solidFill>
                        <a:latin typeface="+mj-lt"/>
                        <a:ea typeface="+mn-ea"/>
                        <a:cs typeface="+mn-cs"/>
                      </a:endParaRPr>
                    </a:p>
                  </a:txBody>
                  <a:tcPr marL="9525" marR="9525" marT="9525" marB="0" anchor="ctr"/>
                </a:tc>
                <a:tc>
                  <a:txBody>
                    <a:bodyPr/>
                    <a:lstStyle/>
                    <a:p>
                      <a:pPr algn="l" fontAlgn="b"/>
                      <a:r>
                        <a:rPr lang="de-CH" sz="1000" b="0" i="0" u="none" strike="noStrike" dirty="0" err="1">
                          <a:solidFill>
                            <a:srgbClr val="000000"/>
                          </a:solidFill>
                          <a:effectLst/>
                          <a:latin typeface="+mj-lt"/>
                        </a:rPr>
                        <a:t>no</a:t>
                      </a:r>
                      <a:endParaRPr lang="de-CH" sz="1000" b="0" i="0" u="none" strike="noStrike" dirty="0">
                        <a:solidFill>
                          <a:srgbClr val="000000"/>
                        </a:solidFill>
                        <a:effectLst/>
                        <a:latin typeface="+mj-lt"/>
                      </a:endParaRPr>
                    </a:p>
                  </a:txBody>
                  <a:tcPr marL="9525" marR="9525" marT="9525" marB="0" anchor="ctr"/>
                </a:tc>
                <a:tc>
                  <a:txBody>
                    <a:bodyPr/>
                    <a:lstStyle/>
                    <a:p>
                      <a:pPr algn="l" fontAlgn="b"/>
                      <a:r>
                        <a:rPr lang="de-CH" sz="1000" b="0" i="0" u="none" strike="noStrike" err="1">
                          <a:solidFill>
                            <a:srgbClr val="000000"/>
                          </a:solidFill>
                          <a:effectLst/>
                          <a:latin typeface="HelveticaNeueLT Pro 55 Roman"/>
                        </a:rPr>
                        <a:t>no</a:t>
                      </a:r>
                    </a:p>
                  </a:txBody>
                  <a:tcPr marL="9525" marR="9525" marT="9525" marB="0" anchor="ctr"/>
                </a:tc>
                <a:tc>
                  <a:txBody>
                    <a:bodyPr/>
                    <a:lstStyle/>
                    <a:p>
                      <a:pPr lvl="0" algn="l">
                        <a:lnSpc>
                          <a:spcPct val="100000"/>
                        </a:lnSpc>
                        <a:spcBef>
                          <a:spcPts val="0"/>
                        </a:spcBef>
                        <a:spcAft>
                          <a:spcPts val="0"/>
                        </a:spcAft>
                        <a:buNone/>
                      </a:pPr>
                      <a:r>
                        <a:rPr lang="it-IT" sz="1000" b="0" i="0" u="none" strike="noStrike" noProof="0">
                          <a:solidFill>
                            <a:srgbClr val="000000"/>
                          </a:solidFill>
                          <a:effectLst/>
                          <a:latin typeface="HelveticaNeueLT Pro 55 Roman"/>
                        </a:rPr>
                        <a:t>Bonus per buono di partecipazione</a:t>
                      </a:r>
                      <a:endParaRPr lang="de-DE">
                        <a:latin typeface="HelveticaNeueLT Pro 55 Roman"/>
                      </a:endParaRPr>
                    </a:p>
                    <a:p>
                      <a:pPr lvl="0" algn="l">
                        <a:lnSpc>
                          <a:spcPct val="100000"/>
                        </a:lnSpc>
                        <a:spcBef>
                          <a:spcPts val="0"/>
                        </a:spcBef>
                        <a:spcAft>
                          <a:spcPts val="0"/>
                        </a:spcAft>
                        <a:buNone/>
                      </a:pPr>
                      <a:r>
                        <a:rPr lang="it-IT" sz="1000" b="0" i="0" u="none" strike="noStrike" noProof="0">
                          <a:solidFill>
                            <a:srgbClr val="000000"/>
                          </a:solidFill>
                          <a:effectLst/>
                          <a:latin typeface="HelveticaNeueLT Pro 55 Roman"/>
                        </a:rPr>
                        <a:t>0,85% per il mantenimento di</a:t>
                      </a:r>
                      <a:endParaRPr lang="it-IT">
                        <a:latin typeface="HelveticaNeueLT Pro 55 Roman"/>
                      </a:endParaRPr>
                    </a:p>
                    <a:p>
                      <a:pPr lvl="0" algn="l">
                        <a:lnSpc>
                          <a:spcPct val="100000"/>
                        </a:lnSpc>
                        <a:spcBef>
                          <a:spcPts val="0"/>
                        </a:spcBef>
                        <a:spcAft>
                          <a:spcPts val="0"/>
                        </a:spcAft>
                        <a:buNone/>
                      </a:pPr>
                      <a:r>
                        <a:rPr lang="it-IT" sz="1000" b="0" i="0" u="none" strike="noStrike" noProof="0" dirty="0">
                          <a:solidFill>
                            <a:srgbClr val="000000"/>
                          </a:solidFill>
                          <a:effectLst/>
                          <a:latin typeface="HelveticaNeueLT Pro 55 Roman"/>
                        </a:rPr>
                        <a:t>almeno 25 buoni di partecipazione</a:t>
                      </a:r>
                      <a:endParaRPr lang="it-IT" dirty="0">
                        <a:latin typeface="HelveticaNeueLT Pro 55 Roman"/>
                      </a:endParaRPr>
                    </a:p>
                    <a:p>
                      <a:pPr lvl="0" algn="l">
                        <a:buNone/>
                      </a:pPr>
                      <a:r>
                        <a:rPr lang="it-IT" sz="1000" b="0" i="0" u="none" strike="noStrike" noProof="0" dirty="0">
                          <a:solidFill>
                            <a:srgbClr val="000000"/>
                          </a:solidFill>
                          <a:effectLst/>
                          <a:latin typeface="HelveticaNeueLT Pro 55 Roman"/>
                        </a:rPr>
                        <a:t>fino a 100 000 CHF</a:t>
                      </a:r>
                    </a:p>
                  </a:txBody>
                  <a:tcPr marL="9525" marR="9525" marT="9525" marB="0" anchor="ctr"/>
                </a:tc>
                <a:tc>
                  <a:txBody>
                    <a:bodyPr/>
                    <a:lstStyle/>
                    <a:p>
                      <a:pPr algn="l" fontAlgn="b"/>
                      <a:r>
                        <a:rPr lang="de-CH" sz="1000" b="0" i="0" u="none" strike="noStrike" dirty="0" err="1">
                          <a:solidFill>
                            <a:srgbClr val="000000"/>
                          </a:solidFill>
                          <a:effectLst/>
                          <a:latin typeface="+mj-lt"/>
                        </a:rPr>
                        <a:t>no</a:t>
                      </a:r>
                      <a:endParaRPr lang="de-CH" sz="1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713343634"/>
                  </a:ext>
                </a:extLst>
              </a:tr>
              <a:tr h="370840">
                <a:tc>
                  <a:txBody>
                    <a:bodyPr/>
                    <a:lstStyle/>
                    <a:p>
                      <a:pPr algn="l" fontAlgn="b"/>
                      <a:r>
                        <a:rPr lang="de-CH" sz="1000" b="1" kern="1200" dirty="0" err="1">
                          <a:solidFill>
                            <a:schemeClr val="tx2">
                              <a:lumMod val="75000"/>
                            </a:schemeClr>
                          </a:solidFill>
                          <a:latin typeface="+mj-lt"/>
                          <a:ea typeface="+mn-ea"/>
                          <a:cs typeface="+mn-cs"/>
                        </a:rPr>
                        <a:t>Caratteristica</a:t>
                      </a:r>
                      <a:endParaRPr lang="de-CH" sz="1000" b="1" kern="1200" dirty="0">
                        <a:solidFill>
                          <a:schemeClr val="tx2">
                            <a:lumMod val="75000"/>
                          </a:schemeClr>
                        </a:solidFill>
                        <a:latin typeface="+mj-lt"/>
                        <a:ea typeface="+mn-ea"/>
                        <a:cs typeface="+mn-cs"/>
                      </a:endParaRPr>
                    </a:p>
                  </a:txBody>
                  <a:tcPr marL="9525" marR="9525" marT="9525" marB="0" anchor="ctr"/>
                </a:tc>
                <a:tc>
                  <a:txBody>
                    <a:bodyPr/>
                    <a:lstStyle/>
                    <a:p>
                      <a:pPr algn="l" fontAlgn="b"/>
                      <a:r>
                        <a:rPr lang="de-CH" sz="1000" b="0" i="0" u="none" strike="noStrike" dirty="0">
                          <a:solidFill>
                            <a:srgbClr val="000000"/>
                          </a:solidFill>
                          <a:effectLst/>
                          <a:latin typeface="+mj-lt"/>
                        </a:rPr>
                        <a:t>per </a:t>
                      </a:r>
                      <a:r>
                        <a:rPr lang="de-CH" sz="1000" b="0" i="0" u="none" strike="noStrike" dirty="0" err="1">
                          <a:solidFill>
                            <a:srgbClr val="000000"/>
                          </a:solidFill>
                          <a:effectLst/>
                          <a:latin typeface="+mj-lt"/>
                        </a:rPr>
                        <a:t>nuovi</a:t>
                      </a:r>
                      <a:r>
                        <a:rPr lang="de-CH" sz="1000" b="0" i="0" u="none" strike="noStrike" dirty="0">
                          <a:solidFill>
                            <a:srgbClr val="000000"/>
                          </a:solidFill>
                          <a:effectLst/>
                          <a:latin typeface="+mj-lt"/>
                        </a:rPr>
                        <a:t> </a:t>
                      </a:r>
                      <a:r>
                        <a:rPr lang="de-CH" sz="1000" b="0" i="0" u="none" strike="noStrike" dirty="0" err="1">
                          <a:solidFill>
                            <a:srgbClr val="000000"/>
                          </a:solidFill>
                          <a:effectLst/>
                          <a:latin typeface="+mj-lt"/>
                        </a:rPr>
                        <a:t>capitali</a:t>
                      </a:r>
                    </a:p>
                  </a:txBody>
                  <a:tcPr marL="9525" marR="9525" marT="9525" marB="0" anchor="ctr"/>
                </a:tc>
                <a:tc>
                  <a:txBody>
                    <a:bodyPr/>
                    <a:lstStyle/>
                    <a:p>
                      <a:pPr algn="l" fontAlgn="b"/>
                      <a:r>
                        <a:rPr lang="de-CH" sz="1000" b="0" i="0" u="none" strike="noStrike" dirty="0" err="1">
                          <a:solidFill>
                            <a:srgbClr val="000000"/>
                          </a:solidFill>
                          <a:effectLst/>
                          <a:latin typeface="+mj-lt"/>
                        </a:rPr>
                        <a:t>elevata</a:t>
                      </a:r>
                      <a:r>
                        <a:rPr lang="de-CH" sz="1000" b="0" i="0" u="none" strike="noStrike" dirty="0">
                          <a:solidFill>
                            <a:srgbClr val="000000"/>
                          </a:solidFill>
                          <a:effectLst/>
                          <a:latin typeface="+mj-lt"/>
                        </a:rPr>
                        <a:t> </a:t>
                      </a:r>
                      <a:r>
                        <a:rPr lang="de-CH" sz="1000" b="0" i="0" u="none" strike="noStrike" dirty="0" err="1">
                          <a:solidFill>
                            <a:srgbClr val="000000"/>
                          </a:solidFill>
                          <a:effectLst/>
                          <a:latin typeface="+mj-lt"/>
                        </a:rPr>
                        <a:t>disponibilità</a:t>
                      </a:r>
                    </a:p>
                  </a:txBody>
                  <a:tcPr marL="9525" marR="9525" marT="9525" marB="0" anchor="ctr"/>
                </a:tc>
                <a:tc>
                  <a:txBody>
                    <a:bodyPr/>
                    <a:lstStyle/>
                    <a:p>
                      <a:pPr algn="l" fontAlgn="b"/>
                      <a:r>
                        <a:rPr lang="de-CH" sz="1000" b="0" i="0" u="none" strike="noStrike" dirty="0">
                          <a:solidFill>
                            <a:srgbClr val="000000"/>
                          </a:solidFill>
                          <a:effectLst/>
                          <a:latin typeface="+mj-lt"/>
                        </a:rPr>
                        <a:t>+ </a:t>
                      </a:r>
                      <a:r>
                        <a:rPr lang="de-CH" sz="1000" b="0" i="0" u="none" strike="noStrike" dirty="0" err="1">
                          <a:solidFill>
                            <a:srgbClr val="000000"/>
                          </a:solidFill>
                          <a:effectLst/>
                          <a:latin typeface="+mj-lt"/>
                        </a:rPr>
                        <a:t>sistema</a:t>
                      </a:r>
                      <a:r>
                        <a:rPr lang="de-CH" sz="1000" b="0" i="0" u="none" strike="noStrike" dirty="0">
                          <a:solidFill>
                            <a:srgbClr val="000000"/>
                          </a:solidFill>
                          <a:effectLst/>
                          <a:latin typeface="+mj-lt"/>
                        </a:rPr>
                        <a:t> di </a:t>
                      </a:r>
                      <a:r>
                        <a:rPr lang="de-CH" sz="1000" b="0" i="0" u="none" strike="noStrike" dirty="0" err="1">
                          <a:solidFill>
                            <a:srgbClr val="000000"/>
                          </a:solidFill>
                          <a:effectLst/>
                          <a:latin typeface="+mj-lt"/>
                        </a:rPr>
                        <a:t>bonus</a:t>
                      </a:r>
                      <a:r>
                        <a:rPr lang="de-CH" sz="1000" b="0" i="0" u="none" strike="noStrike" dirty="0">
                          <a:solidFill>
                            <a:srgbClr val="000000"/>
                          </a:solidFill>
                          <a:effectLst/>
                          <a:latin typeface="+mj-lt"/>
                        </a:rPr>
                        <a:t> </a:t>
                      </a:r>
                      <a:r>
                        <a:rPr lang="it-IT" sz="1000" b="0" i="0" u="none" strike="noStrike" noProof="0" dirty="0">
                          <a:solidFill>
                            <a:srgbClr val="000000"/>
                          </a:solidFill>
                          <a:effectLst/>
                          <a:latin typeface="Segoe UI"/>
                        </a:rPr>
                        <a:t>fino all’1,5%</a:t>
                      </a:r>
                      <a:endParaRPr lang="de-CH" sz="1000" b="0" i="0" u="none" strike="noStrike" dirty="0" err="1">
                        <a:solidFill>
                          <a:srgbClr val="000000"/>
                        </a:solidFill>
                        <a:effectLst/>
                        <a:latin typeface="+mj-lt"/>
                      </a:endParaRPr>
                    </a:p>
                  </a:txBody>
                  <a:tcPr marL="9525" marR="9525" marT="9525" marB="0" anchor="ctr"/>
                </a:tc>
                <a:tc>
                  <a:txBody>
                    <a:bodyPr/>
                    <a:lstStyle/>
                    <a:p>
                      <a:pPr algn="l" fontAlgn="b"/>
                      <a:r>
                        <a:rPr lang="it-IT" sz="1000" b="0" i="0" u="none" strike="noStrike" dirty="0">
                          <a:solidFill>
                            <a:srgbClr val="000000"/>
                          </a:solidFill>
                          <a:effectLst/>
                          <a:latin typeface="+mj-lt"/>
                        </a:rPr>
                        <a:t>a partire da 60 anni</a:t>
                      </a:r>
                    </a:p>
                  </a:txBody>
                  <a:tcPr marL="9525" marR="9525" marT="9525" marB="0" anchor="ctr"/>
                </a:tc>
                <a:extLst>
                  <a:ext uri="{0D108BD9-81ED-4DB2-BD59-A6C34878D82A}">
                    <a16:rowId xmlns:a16="http://schemas.microsoft.com/office/drawing/2014/main" val="2164971386"/>
                  </a:ext>
                </a:extLst>
              </a:tr>
              <a:tr h="370840">
                <a:tc>
                  <a:txBody>
                    <a:bodyPr/>
                    <a:lstStyle/>
                    <a:p>
                      <a:pPr algn="l" fontAlgn="b"/>
                      <a:r>
                        <a:rPr lang="de-CH" sz="1000" b="1" kern="1200" dirty="0" err="1">
                          <a:solidFill>
                            <a:schemeClr val="tx2">
                              <a:lumMod val="75000"/>
                            </a:schemeClr>
                          </a:solidFill>
                          <a:latin typeface="+mj-lt"/>
                          <a:ea typeface="+mn-ea"/>
                          <a:cs typeface="+mn-cs"/>
                        </a:rPr>
                        <a:t>Chiusura</a:t>
                      </a:r>
                      <a:r>
                        <a:rPr lang="de-CH" sz="1000" b="1" kern="1200" dirty="0">
                          <a:solidFill>
                            <a:schemeClr val="tx2">
                              <a:lumMod val="75000"/>
                            </a:schemeClr>
                          </a:solidFill>
                          <a:latin typeface="+mj-lt"/>
                          <a:ea typeface="+mn-ea"/>
                          <a:cs typeface="+mn-cs"/>
                        </a:rPr>
                        <a:t> del conto</a:t>
                      </a:r>
                    </a:p>
                  </a:txBody>
                  <a:tcPr marL="9525" marR="9525" marT="9525" marB="0" anchor="ctr"/>
                </a:tc>
                <a:tc>
                  <a:txBody>
                    <a:bodyPr/>
                    <a:lstStyle/>
                    <a:p>
                      <a:pPr algn="l" fontAlgn="b"/>
                      <a:r>
                        <a:rPr lang="de-CH" sz="1000" b="0" i="0" u="none" strike="noStrike" dirty="0">
                          <a:solidFill>
                            <a:srgbClr val="000000"/>
                          </a:solidFill>
                          <a:effectLst/>
                          <a:latin typeface="+mj-lt"/>
                        </a:rPr>
                        <a:t>annuale </a:t>
                      </a:r>
                    </a:p>
                  </a:txBody>
                  <a:tcPr marL="9525" marR="9525" marT="9525" marB="0" anchor="ctr"/>
                </a:tc>
                <a:tc>
                  <a:txBody>
                    <a:bodyPr/>
                    <a:lstStyle/>
                    <a:p>
                      <a:pPr algn="l" fontAlgn="b"/>
                      <a:r>
                        <a:rPr lang="de-CH" sz="1000" b="0" i="0" u="none" strike="noStrike" dirty="0">
                          <a:solidFill>
                            <a:srgbClr val="000000"/>
                          </a:solidFill>
                          <a:effectLst/>
                          <a:latin typeface="+mj-lt"/>
                        </a:rPr>
                        <a:t>annuale </a:t>
                      </a:r>
                      <a:endParaRPr lang="de-CH" sz="1000" b="0" i="0" u="none" strike="noStrike">
                        <a:solidFill>
                          <a:srgbClr val="000000"/>
                        </a:solidFill>
                        <a:effectLst/>
                        <a:latin typeface="+mj-lt"/>
                      </a:endParaRPr>
                    </a:p>
                  </a:txBody>
                  <a:tcPr marL="9525" marR="9525" marT="9525" marB="0" anchor="ctr"/>
                </a:tc>
                <a:tc>
                  <a:txBody>
                    <a:bodyPr/>
                    <a:lstStyle/>
                    <a:p>
                      <a:pPr algn="l" fontAlgn="b"/>
                      <a:r>
                        <a:rPr lang="de-CH" sz="1000" b="0" i="0" u="none" strike="noStrike" dirty="0">
                          <a:solidFill>
                            <a:srgbClr val="000000"/>
                          </a:solidFill>
                          <a:effectLst/>
                          <a:latin typeface="+mj-lt"/>
                        </a:rPr>
                        <a:t>annuale </a:t>
                      </a:r>
                    </a:p>
                  </a:txBody>
                  <a:tcPr marL="9525" marR="9525" marT="9525" marB="0" anchor="ctr"/>
                </a:tc>
                <a:tc>
                  <a:txBody>
                    <a:bodyPr/>
                    <a:lstStyle/>
                    <a:p>
                      <a:pPr algn="l" fontAlgn="b"/>
                      <a:r>
                        <a:rPr lang="de-CH" sz="1000" b="0" i="0" u="none" strike="noStrike" dirty="0">
                          <a:solidFill>
                            <a:srgbClr val="000000"/>
                          </a:solidFill>
                          <a:effectLst/>
                          <a:latin typeface="+mj-lt"/>
                        </a:rPr>
                        <a:t>annuale </a:t>
                      </a:r>
                      <a:endParaRPr lang="de-CH" sz="10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4021785180"/>
                  </a:ext>
                </a:extLst>
              </a:tr>
              <a:tr h="370840">
                <a:tc>
                  <a:txBody>
                    <a:bodyPr/>
                    <a:lstStyle/>
                    <a:p>
                      <a:pPr algn="l" fontAlgn="b"/>
                      <a:r>
                        <a:rPr lang="de-CH" sz="1000" b="1" kern="1200" dirty="0" err="1">
                          <a:solidFill>
                            <a:schemeClr val="tx2">
                              <a:lumMod val="75000"/>
                            </a:schemeClr>
                          </a:solidFill>
                          <a:latin typeface="+mj-lt"/>
                          <a:ea typeface="+mn-ea"/>
                          <a:cs typeface="+mn-cs"/>
                        </a:rPr>
                        <a:t>Imposta</a:t>
                      </a:r>
                      <a:r>
                        <a:rPr lang="de-CH" sz="1000" b="1" kern="1200" dirty="0">
                          <a:solidFill>
                            <a:schemeClr val="tx2">
                              <a:lumMod val="75000"/>
                            </a:schemeClr>
                          </a:solidFill>
                          <a:latin typeface="+mj-lt"/>
                          <a:ea typeface="+mn-ea"/>
                          <a:cs typeface="+mn-cs"/>
                        </a:rPr>
                        <a:t> </a:t>
                      </a:r>
                      <a:r>
                        <a:rPr lang="de-CH" sz="1000" b="1" kern="1200" dirty="0" err="1">
                          <a:solidFill>
                            <a:schemeClr val="tx2">
                              <a:lumMod val="75000"/>
                            </a:schemeClr>
                          </a:solidFill>
                          <a:latin typeface="+mj-lt"/>
                          <a:ea typeface="+mn-ea"/>
                          <a:cs typeface="+mn-cs"/>
                        </a:rPr>
                        <a:t>preventiva</a:t>
                      </a:r>
                      <a:endParaRPr lang="de-CH" sz="1000" b="1" kern="1200" dirty="0">
                        <a:solidFill>
                          <a:schemeClr val="tx2">
                            <a:lumMod val="75000"/>
                          </a:schemeClr>
                        </a:solidFill>
                        <a:latin typeface="+mj-lt"/>
                        <a:ea typeface="+mn-ea"/>
                        <a:cs typeface="+mn-cs"/>
                      </a:endParaRPr>
                    </a:p>
                  </a:txBody>
                  <a:tcPr marL="9525" marR="9525" marT="9525" marB="0" anchor="ctr"/>
                </a:tc>
                <a:tc>
                  <a:txBody>
                    <a:bodyPr/>
                    <a:lstStyle/>
                    <a:p>
                      <a:pPr algn="l" fontAlgn="b"/>
                      <a:r>
                        <a:rPr lang="it-IT" sz="1000" b="0" i="0" u="none" strike="noStrike" dirty="0">
                          <a:solidFill>
                            <a:srgbClr val="000000"/>
                          </a:solidFill>
                          <a:effectLst/>
                          <a:latin typeface="+mj-lt"/>
                        </a:rPr>
                        <a:t>esenzione fino a 200 CHF</a:t>
                      </a:r>
                    </a:p>
                  </a:txBody>
                  <a:tcPr marL="9525" marR="9525" marT="9525" marB="0" anchor="ctr"/>
                </a:tc>
                <a:tc>
                  <a:txBody>
                    <a:bodyPr/>
                    <a:lstStyle/>
                    <a:p>
                      <a:pPr algn="l" fontAlgn="b"/>
                      <a:r>
                        <a:rPr lang="it-IT" sz="1000" b="0" i="0" u="none" strike="noStrike" dirty="0">
                          <a:solidFill>
                            <a:srgbClr val="000000"/>
                          </a:solidFill>
                          <a:effectLst/>
                          <a:latin typeface="+mj-lt"/>
                        </a:rPr>
                        <a:t>esenzione fino a 200 CHF</a:t>
                      </a:r>
                    </a:p>
                  </a:txBody>
                  <a:tcPr marL="9525" marR="9525" marT="9525" marB="0" anchor="ctr"/>
                </a:tc>
                <a:tc>
                  <a:txBody>
                    <a:bodyPr/>
                    <a:lstStyle/>
                    <a:p>
                      <a:pPr algn="l" fontAlgn="b"/>
                      <a:r>
                        <a:rPr lang="it-IT" sz="1000" b="0" i="0" u="none" strike="noStrike" dirty="0">
                          <a:solidFill>
                            <a:srgbClr val="000000"/>
                          </a:solidFill>
                          <a:effectLst/>
                          <a:latin typeface="+mj-lt"/>
                        </a:rPr>
                        <a:t>esenzione fino a 200 CHF</a:t>
                      </a:r>
                    </a:p>
                  </a:txBody>
                  <a:tcPr marL="9525" marR="9525" marT="9525" marB="0" anchor="ctr"/>
                </a:tc>
                <a:tc>
                  <a:txBody>
                    <a:bodyPr/>
                    <a:lstStyle/>
                    <a:p>
                      <a:pPr algn="l" fontAlgn="b"/>
                      <a:r>
                        <a:rPr lang="it-IT" sz="1000" b="0" i="0" u="none" strike="noStrike" dirty="0">
                          <a:solidFill>
                            <a:srgbClr val="000000"/>
                          </a:solidFill>
                          <a:effectLst/>
                          <a:latin typeface="+mj-lt"/>
                        </a:rPr>
                        <a:t>esenzione fino a 200 CHF</a:t>
                      </a:r>
                    </a:p>
                  </a:txBody>
                  <a:tcPr marL="9525" marR="9525" marT="9525" marB="0" anchor="ctr"/>
                </a:tc>
                <a:extLst>
                  <a:ext uri="{0D108BD9-81ED-4DB2-BD59-A6C34878D82A}">
                    <a16:rowId xmlns:a16="http://schemas.microsoft.com/office/drawing/2014/main" val="844395625"/>
                  </a:ext>
                </a:extLst>
              </a:tr>
              <a:tr h="370840">
                <a:tc>
                  <a:txBody>
                    <a:bodyPr/>
                    <a:lstStyle/>
                    <a:p>
                      <a:pPr algn="l" fontAlgn="b"/>
                      <a:r>
                        <a:rPr lang="de-CH" sz="1000" b="1" kern="1200" dirty="0" err="1">
                          <a:solidFill>
                            <a:schemeClr val="tx2">
                              <a:lumMod val="75000"/>
                            </a:schemeClr>
                          </a:solidFill>
                          <a:latin typeface="+mj-lt"/>
                          <a:ea typeface="+mn-ea"/>
                          <a:cs typeface="+mn-cs"/>
                        </a:rPr>
                        <a:t>Importo</a:t>
                      </a:r>
                      <a:r>
                        <a:rPr lang="de-CH" sz="1000" b="1" kern="1200" dirty="0">
                          <a:solidFill>
                            <a:schemeClr val="tx2">
                              <a:lumMod val="75000"/>
                            </a:schemeClr>
                          </a:solidFill>
                          <a:latin typeface="+mj-lt"/>
                          <a:ea typeface="+mn-ea"/>
                          <a:cs typeface="+mn-cs"/>
                        </a:rPr>
                        <a:t> senza </a:t>
                      </a:r>
                      <a:r>
                        <a:rPr lang="de-CH" sz="1000" b="1" kern="1200" dirty="0" err="1">
                          <a:solidFill>
                            <a:schemeClr val="tx2">
                              <a:lumMod val="75000"/>
                            </a:schemeClr>
                          </a:solidFill>
                          <a:latin typeface="+mj-lt"/>
                          <a:ea typeface="+mn-ea"/>
                          <a:cs typeface="+mn-cs"/>
                        </a:rPr>
                        <a:t>preavviso</a:t>
                      </a:r>
                      <a:endParaRPr lang="de-CH" sz="1000" b="1" kern="1200" dirty="0">
                        <a:solidFill>
                          <a:schemeClr val="tx2">
                            <a:lumMod val="75000"/>
                          </a:schemeClr>
                        </a:solidFill>
                        <a:latin typeface="+mj-lt"/>
                        <a:ea typeface="+mn-ea"/>
                        <a:cs typeface="+mn-cs"/>
                      </a:endParaRPr>
                    </a:p>
                  </a:txBody>
                  <a:tcPr marL="9525" marR="9525" marT="9525" marB="0" anchor="ctr"/>
                </a:tc>
                <a:tc>
                  <a:txBody>
                    <a:bodyPr/>
                    <a:lstStyle/>
                    <a:p>
                      <a:pPr algn="l" fontAlgn="b"/>
                      <a:r>
                        <a:rPr lang="it-IT" sz="1000" b="0" i="0" u="none" strike="noStrike" dirty="0">
                          <a:solidFill>
                            <a:srgbClr val="000000"/>
                          </a:solidFill>
                          <a:effectLst/>
                          <a:latin typeface="+mj-lt"/>
                        </a:rPr>
                        <a:t>20 000 CHF per anno</a:t>
                      </a:r>
                    </a:p>
                  </a:txBody>
                  <a:tcPr marL="9525" marR="9525" marT="9525" marB="0" anchor="ctr"/>
                </a:tc>
                <a:tc>
                  <a:txBody>
                    <a:bodyPr/>
                    <a:lstStyle/>
                    <a:p>
                      <a:pPr algn="l" fontAlgn="b"/>
                      <a:r>
                        <a:rPr lang="it-IT" sz="1000" b="0" i="0" u="none" strike="noStrike" dirty="0">
                          <a:solidFill>
                            <a:srgbClr val="000000"/>
                          </a:solidFill>
                          <a:effectLst/>
                          <a:latin typeface="+mj-lt"/>
                        </a:rPr>
                        <a:t>30 000 CHF per trimestre</a:t>
                      </a:r>
                    </a:p>
                  </a:txBody>
                  <a:tcPr marL="9525" marR="9525" marT="9525" marB="0" anchor="ctr"/>
                </a:tc>
                <a:tc>
                  <a:txBody>
                    <a:bodyPr/>
                    <a:lstStyle/>
                    <a:p>
                      <a:pPr algn="l" fontAlgn="b"/>
                      <a:r>
                        <a:rPr lang="it-IT" sz="1000" b="0" i="0" u="none" strike="noStrike" dirty="0">
                          <a:solidFill>
                            <a:srgbClr val="000000"/>
                          </a:solidFill>
                          <a:effectLst/>
                          <a:latin typeface="+mj-lt"/>
                        </a:rPr>
                        <a:t>25 000 CHF per semestre </a:t>
                      </a:r>
                    </a:p>
                  </a:txBody>
                  <a:tcPr marL="9525" marR="9525" marT="9525" marB="0" anchor="ctr"/>
                </a:tc>
                <a:tc>
                  <a:txBody>
                    <a:bodyPr/>
                    <a:lstStyle/>
                    <a:p>
                      <a:pPr algn="l" fontAlgn="b"/>
                      <a:r>
                        <a:rPr lang="it-IT" sz="1000" b="0" i="0" u="none" strike="noStrike" dirty="0">
                          <a:solidFill>
                            <a:srgbClr val="000000"/>
                          </a:solidFill>
                          <a:effectLst/>
                          <a:latin typeface="+mj-lt"/>
                        </a:rPr>
                        <a:t>10 000 CHF al mese </a:t>
                      </a:r>
                    </a:p>
                  </a:txBody>
                  <a:tcPr marL="9525" marR="9525" marT="9525" marB="0" anchor="ctr"/>
                </a:tc>
                <a:extLst>
                  <a:ext uri="{0D108BD9-81ED-4DB2-BD59-A6C34878D82A}">
                    <a16:rowId xmlns:a16="http://schemas.microsoft.com/office/drawing/2014/main" val="247176730"/>
                  </a:ext>
                </a:extLst>
              </a:tr>
              <a:tr h="370840">
                <a:tc>
                  <a:txBody>
                    <a:bodyPr/>
                    <a:lstStyle/>
                    <a:p>
                      <a:pPr algn="l" fontAlgn="b"/>
                      <a:r>
                        <a:rPr lang="de-CH" sz="1000" b="1" kern="1200" dirty="0">
                          <a:solidFill>
                            <a:schemeClr val="tx2">
                              <a:lumMod val="75000"/>
                            </a:schemeClr>
                          </a:solidFill>
                          <a:latin typeface="+mj-lt"/>
                          <a:ea typeface="+mn-ea"/>
                          <a:cs typeface="+mn-cs"/>
                        </a:rPr>
                        <a:t>Termine di </a:t>
                      </a:r>
                      <a:r>
                        <a:rPr lang="de-CH" sz="1000" b="1" kern="1200" dirty="0" err="1">
                          <a:solidFill>
                            <a:schemeClr val="tx2">
                              <a:lumMod val="75000"/>
                            </a:schemeClr>
                          </a:solidFill>
                          <a:latin typeface="+mj-lt"/>
                          <a:ea typeface="+mn-ea"/>
                          <a:cs typeface="+mn-cs"/>
                        </a:rPr>
                        <a:t>disdetta</a:t>
                      </a:r>
                      <a:r>
                        <a:rPr lang="de-CH" sz="1000" b="1" kern="1200" dirty="0">
                          <a:solidFill>
                            <a:schemeClr val="tx2">
                              <a:lumMod val="75000"/>
                            </a:schemeClr>
                          </a:solidFill>
                          <a:latin typeface="+mj-lt"/>
                          <a:ea typeface="+mn-ea"/>
                          <a:cs typeface="+mn-cs"/>
                        </a:rPr>
                        <a:t>: </a:t>
                      </a:r>
                    </a:p>
                  </a:txBody>
                  <a:tcPr marL="9525" marR="9525" marT="9525" marB="0" anchor="ctr"/>
                </a:tc>
                <a:tc>
                  <a:txBody>
                    <a:bodyPr/>
                    <a:lstStyle/>
                    <a:p>
                      <a:pPr algn="l" fontAlgn="b"/>
                      <a:r>
                        <a:rPr lang="de-CH" sz="1000" b="0" i="0" u="none" strike="noStrike" dirty="0">
                          <a:solidFill>
                            <a:srgbClr val="000000"/>
                          </a:solidFill>
                          <a:effectLst/>
                          <a:latin typeface="+mj-lt"/>
                        </a:rPr>
                        <a:t>6 </a:t>
                      </a:r>
                      <a:r>
                        <a:rPr lang="de-CH" sz="1000" b="0" i="0" u="none" strike="noStrike" dirty="0" err="1">
                          <a:solidFill>
                            <a:srgbClr val="000000"/>
                          </a:solidFill>
                          <a:effectLst/>
                          <a:latin typeface="+mj-lt"/>
                        </a:rPr>
                        <a:t>mesi</a:t>
                      </a:r>
                      <a:endParaRPr lang="de-CH" sz="1000" b="0" i="0" u="none" strike="noStrike" dirty="0">
                        <a:solidFill>
                          <a:srgbClr val="000000"/>
                        </a:solidFill>
                        <a:effectLst/>
                        <a:latin typeface="+mj-lt"/>
                      </a:endParaRPr>
                    </a:p>
                  </a:txBody>
                  <a:tcPr marL="9525" marR="9525" marT="9525" marB="0" anchor="ctr"/>
                </a:tc>
                <a:tc>
                  <a:txBody>
                    <a:bodyPr/>
                    <a:lstStyle/>
                    <a:p>
                      <a:pPr algn="l" fontAlgn="b"/>
                      <a:r>
                        <a:rPr lang="de-CH" sz="1000" b="0" i="0" u="none" strike="noStrike" dirty="0">
                          <a:solidFill>
                            <a:srgbClr val="000000"/>
                          </a:solidFill>
                          <a:effectLst/>
                          <a:latin typeface="+mj-lt"/>
                        </a:rPr>
                        <a:t>3 </a:t>
                      </a:r>
                      <a:r>
                        <a:rPr lang="de-CH" sz="1000" b="0" i="0" u="none" strike="noStrike" dirty="0" err="1">
                          <a:solidFill>
                            <a:srgbClr val="000000"/>
                          </a:solidFill>
                          <a:effectLst/>
                          <a:latin typeface="+mj-lt"/>
                        </a:rPr>
                        <a:t>mesi</a:t>
                      </a:r>
                    </a:p>
                  </a:txBody>
                  <a:tcPr marL="9525" marR="9525" marT="9525" marB="0" anchor="ctr"/>
                </a:tc>
                <a:tc>
                  <a:txBody>
                    <a:bodyPr/>
                    <a:lstStyle/>
                    <a:p>
                      <a:pPr algn="l" fontAlgn="b"/>
                      <a:r>
                        <a:rPr lang="de-CH" sz="1000" b="0" i="0" u="none" strike="noStrike" dirty="0">
                          <a:solidFill>
                            <a:srgbClr val="000000"/>
                          </a:solidFill>
                          <a:effectLst/>
                          <a:latin typeface="+mj-lt"/>
                        </a:rPr>
                        <a:t>6 </a:t>
                      </a:r>
                      <a:r>
                        <a:rPr lang="de-CH" sz="1000" b="0" i="0" u="none" strike="noStrike" dirty="0" err="1">
                          <a:solidFill>
                            <a:srgbClr val="000000"/>
                          </a:solidFill>
                          <a:effectLst/>
                          <a:latin typeface="+mj-lt"/>
                        </a:rPr>
                        <a:t>mesi</a:t>
                      </a:r>
                      <a:endParaRPr lang="de-CH" sz="1000" b="0" i="0" u="none" strike="noStrike" dirty="0">
                        <a:solidFill>
                          <a:srgbClr val="000000"/>
                        </a:solidFill>
                        <a:effectLst/>
                        <a:latin typeface="+mj-lt"/>
                      </a:endParaRPr>
                    </a:p>
                  </a:txBody>
                  <a:tcPr marL="9525" marR="9525" marT="9525" marB="0" anchor="ctr"/>
                </a:tc>
                <a:tc>
                  <a:txBody>
                    <a:bodyPr/>
                    <a:lstStyle/>
                    <a:p>
                      <a:pPr algn="l" fontAlgn="b"/>
                      <a:r>
                        <a:rPr lang="de-CH" sz="1000" b="0" i="0" u="none" strike="noStrike" dirty="0">
                          <a:solidFill>
                            <a:srgbClr val="000000"/>
                          </a:solidFill>
                          <a:effectLst/>
                          <a:latin typeface="+mj-lt"/>
                        </a:rPr>
                        <a:t>6 </a:t>
                      </a:r>
                      <a:r>
                        <a:rPr lang="de-CH" sz="1000" b="0" i="0" u="none" strike="noStrike" dirty="0" err="1">
                          <a:solidFill>
                            <a:srgbClr val="000000"/>
                          </a:solidFill>
                          <a:effectLst/>
                          <a:latin typeface="+mj-lt"/>
                        </a:rPr>
                        <a:t>mesi</a:t>
                      </a:r>
                      <a:endParaRPr lang="de-CH" sz="1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521981311"/>
                  </a:ext>
                </a:extLst>
              </a:tr>
              <a:tr h="370840">
                <a:tc>
                  <a:txBody>
                    <a:bodyPr/>
                    <a:lstStyle/>
                    <a:p>
                      <a:pPr algn="l" fontAlgn="b"/>
                      <a:r>
                        <a:rPr lang="de-CH" sz="1000" b="1" kern="1200" dirty="0" err="1">
                          <a:solidFill>
                            <a:schemeClr val="tx2">
                              <a:lumMod val="75000"/>
                            </a:schemeClr>
                          </a:solidFill>
                          <a:latin typeface="+mj-lt"/>
                          <a:ea typeface="+mn-ea"/>
                          <a:cs typeface="+mn-cs"/>
                        </a:rPr>
                        <a:t>Com</a:t>
                      </a:r>
                      <a:r>
                        <a:rPr lang="de-CH" sz="1000" b="1" kern="1200" dirty="0">
                          <a:solidFill>
                            <a:schemeClr val="tx2">
                              <a:lumMod val="75000"/>
                            </a:schemeClr>
                          </a:solidFill>
                          <a:latin typeface="+mj-lt"/>
                          <a:ea typeface="+mn-ea"/>
                          <a:cs typeface="+mn-cs"/>
                        </a:rPr>
                        <a:t>. per </a:t>
                      </a:r>
                      <a:r>
                        <a:rPr lang="de-CH" sz="1000" b="1" kern="1200" dirty="0" err="1">
                          <a:solidFill>
                            <a:schemeClr val="tx2">
                              <a:lumMod val="75000"/>
                            </a:schemeClr>
                          </a:solidFill>
                          <a:latin typeface="+mj-lt"/>
                          <a:ea typeface="+mn-ea"/>
                          <a:cs typeface="+mn-cs"/>
                        </a:rPr>
                        <a:t>prelievo</a:t>
                      </a:r>
                      <a:r>
                        <a:rPr lang="de-CH" sz="1000" b="1" kern="1200" dirty="0">
                          <a:solidFill>
                            <a:schemeClr val="tx2">
                              <a:lumMod val="75000"/>
                            </a:schemeClr>
                          </a:solidFill>
                          <a:latin typeface="+mj-lt"/>
                          <a:ea typeface="+mn-ea"/>
                          <a:cs typeface="+mn-cs"/>
                        </a:rPr>
                        <a:t> </a:t>
                      </a:r>
                      <a:r>
                        <a:rPr lang="de-CH" sz="1000" b="1" kern="1200" dirty="0" err="1">
                          <a:solidFill>
                            <a:schemeClr val="tx2">
                              <a:lumMod val="75000"/>
                            </a:schemeClr>
                          </a:solidFill>
                          <a:latin typeface="+mj-lt"/>
                          <a:ea typeface="+mn-ea"/>
                          <a:cs typeface="+mn-cs"/>
                        </a:rPr>
                        <a:t>anticipato</a:t>
                      </a:r>
                      <a:endParaRPr lang="de-CH" sz="1000" b="1" kern="1200" dirty="0">
                        <a:solidFill>
                          <a:schemeClr val="tx2">
                            <a:lumMod val="75000"/>
                          </a:schemeClr>
                        </a:solidFill>
                        <a:latin typeface="+mj-lt"/>
                        <a:ea typeface="+mn-ea"/>
                        <a:cs typeface="+mn-cs"/>
                      </a:endParaRPr>
                    </a:p>
                  </a:txBody>
                  <a:tcPr marL="9525" marR="9525" marT="9525" marB="0" anchor="ctr"/>
                </a:tc>
                <a:tc>
                  <a:txBody>
                    <a:bodyPr/>
                    <a:lstStyle/>
                    <a:p>
                      <a:pPr algn="l" fontAlgn="b"/>
                      <a:r>
                        <a:rPr lang="de-CH" sz="1000" b="0" i="0" u="none" strike="noStrike" dirty="0">
                          <a:solidFill>
                            <a:srgbClr val="000000"/>
                          </a:solidFill>
                          <a:effectLst/>
                          <a:latin typeface="+mj-lt"/>
                        </a:rPr>
                        <a:t>2%</a:t>
                      </a:r>
                    </a:p>
                  </a:txBody>
                  <a:tcPr marL="9525" marR="9525" marT="9525" marB="0" anchor="ctr"/>
                </a:tc>
                <a:tc>
                  <a:txBody>
                    <a:bodyPr/>
                    <a:lstStyle/>
                    <a:p>
                      <a:pPr algn="l" fontAlgn="b"/>
                      <a:r>
                        <a:rPr lang="de-CH" sz="1000" b="0" i="0" u="none" strike="noStrike" dirty="0">
                          <a:solidFill>
                            <a:srgbClr val="000000"/>
                          </a:solidFill>
                          <a:effectLst/>
                          <a:latin typeface="+mj-lt"/>
                        </a:rPr>
                        <a:t>2%</a:t>
                      </a:r>
                    </a:p>
                  </a:txBody>
                  <a:tcPr marL="9525" marR="9525" marT="9525" marB="0" anchor="ctr"/>
                </a:tc>
                <a:tc>
                  <a:txBody>
                    <a:bodyPr/>
                    <a:lstStyle/>
                    <a:p>
                      <a:pPr algn="l" fontAlgn="b"/>
                      <a:r>
                        <a:rPr lang="de-CH" sz="1000" b="0" i="0" u="none" strike="noStrike" dirty="0">
                          <a:solidFill>
                            <a:srgbClr val="000000"/>
                          </a:solidFill>
                          <a:effectLst/>
                          <a:latin typeface="+mj-lt"/>
                        </a:rPr>
                        <a:t>2%</a:t>
                      </a:r>
                    </a:p>
                  </a:txBody>
                  <a:tcPr marL="9525" marR="9525" marT="9525" marB="0" anchor="ctr"/>
                </a:tc>
                <a:tc>
                  <a:txBody>
                    <a:bodyPr/>
                    <a:lstStyle/>
                    <a:p>
                      <a:pPr algn="l" fontAlgn="b"/>
                      <a:r>
                        <a:rPr lang="de-CH" sz="1000" b="0" i="0" u="none" strike="noStrike" dirty="0">
                          <a:solidFill>
                            <a:srgbClr val="000000"/>
                          </a:solidFill>
                          <a:effectLst/>
                          <a:latin typeface="+mj-lt"/>
                        </a:rPr>
                        <a:t>2%</a:t>
                      </a:r>
                    </a:p>
                  </a:txBody>
                  <a:tcPr marL="9525" marR="9525" marT="9525" marB="0" anchor="ctr"/>
                </a:tc>
                <a:extLst>
                  <a:ext uri="{0D108BD9-81ED-4DB2-BD59-A6C34878D82A}">
                    <a16:rowId xmlns:a16="http://schemas.microsoft.com/office/drawing/2014/main" val="626301431"/>
                  </a:ext>
                </a:extLst>
              </a:tr>
            </a:tbl>
          </a:graphicData>
        </a:graphic>
      </p:graphicFrame>
      <p:sp>
        <p:nvSpPr>
          <p:cNvPr id="3" name="Textfeld 2">
            <a:extLst>
              <a:ext uri="{FF2B5EF4-FFF2-40B4-BE49-F238E27FC236}">
                <a16:creationId xmlns:a16="http://schemas.microsoft.com/office/drawing/2014/main" id="{50024483-35B4-79F9-54EF-A173624CCF54}"/>
              </a:ext>
            </a:extLst>
          </p:cNvPr>
          <p:cNvSpPr txBox="1"/>
          <p:nvPr/>
        </p:nvSpPr>
        <p:spPr bwMode="auto">
          <a:xfrm>
            <a:off x="1271464" y="6453336"/>
            <a:ext cx="1728911"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de-CH" sz="1000" b="0" i="0" u="none" strike="noStrike" kern="1200" cap="none" spc="0" normalizeH="0" baseline="0" noProof="0" dirty="0">
                <a:ln>
                  <a:noFill/>
                </a:ln>
                <a:solidFill>
                  <a:srgbClr val="868689"/>
                </a:solidFill>
                <a:effectLst/>
                <a:uLnTx/>
                <a:uFillTx/>
                <a:latin typeface="HelveticaNeueLT Com 55 Roman"/>
                <a:ea typeface="+mn-ea"/>
                <a:cs typeface="+mn-cs"/>
              </a:rPr>
              <a:t>Valide </a:t>
            </a:r>
            <a:r>
              <a:rPr kumimoji="0" lang="de-CH" sz="1000" b="0" i="0" u="none" strike="noStrike" kern="1200" cap="none" spc="0" normalizeH="0" baseline="0" noProof="0" dirty="0" err="1">
                <a:ln>
                  <a:noFill/>
                </a:ln>
                <a:solidFill>
                  <a:srgbClr val="868689"/>
                </a:solidFill>
                <a:effectLst/>
                <a:uLnTx/>
                <a:uFillTx/>
                <a:latin typeface="HelveticaNeueLT Com 55 Roman"/>
                <a:ea typeface="+mn-ea"/>
                <a:cs typeface="+mn-cs"/>
              </a:rPr>
              <a:t>dal</a:t>
            </a:r>
            <a:r>
              <a:rPr kumimoji="0" lang="de-CH" sz="1000" b="0" i="0" u="none" strike="noStrike" kern="1200" cap="none" spc="0" normalizeH="0" baseline="0" noProof="0" dirty="0">
                <a:ln>
                  <a:noFill/>
                </a:ln>
                <a:solidFill>
                  <a:srgbClr val="868689"/>
                </a:solidFill>
                <a:effectLst/>
                <a:uLnTx/>
                <a:uFillTx/>
                <a:latin typeface="HelveticaNeueLT Com 55 Roman"/>
                <a:ea typeface="+mn-ea"/>
                <a:cs typeface="+mn-cs"/>
              </a:rPr>
              <a:t> 01. </a:t>
            </a:r>
            <a:r>
              <a:rPr kumimoji="0" lang="de-CH" sz="1000" b="0" i="0" u="none" strike="noStrike" kern="1200" cap="none" spc="0" normalizeH="0" baseline="0" noProof="0" dirty="0" err="1">
                <a:ln>
                  <a:noFill/>
                </a:ln>
                <a:solidFill>
                  <a:srgbClr val="868689"/>
                </a:solidFill>
                <a:effectLst/>
                <a:uLnTx/>
                <a:uFillTx/>
                <a:latin typeface="HelveticaNeueLT Com 55 Roman"/>
                <a:ea typeface="+mn-ea"/>
                <a:cs typeface="+mn-cs"/>
              </a:rPr>
              <a:t>aprile</a:t>
            </a:r>
            <a:r>
              <a:rPr kumimoji="0" lang="de-CH" sz="1000" b="0" i="0" u="none" strike="noStrike" kern="1200" cap="none" spc="0" normalizeH="0" baseline="0" noProof="0" dirty="0">
                <a:ln>
                  <a:noFill/>
                </a:ln>
                <a:solidFill>
                  <a:srgbClr val="868689"/>
                </a:solidFill>
                <a:effectLst/>
                <a:uLnTx/>
                <a:uFillTx/>
                <a:latin typeface="HelveticaNeueLT Com 55 Roman"/>
                <a:ea typeface="+mn-ea"/>
                <a:cs typeface="+mn-cs"/>
              </a:rPr>
              <a:t> 2023</a:t>
            </a:r>
          </a:p>
        </p:txBody>
      </p:sp>
    </p:spTree>
    <p:extLst>
      <p:ext uri="{BB962C8B-B14F-4D97-AF65-F5344CB8AC3E}">
        <p14:creationId xmlns:p14="http://schemas.microsoft.com/office/powerpoint/2010/main" val="160415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kt 47" hidden="1">
            <a:extLst>
              <a:ext uri="{FF2B5EF4-FFF2-40B4-BE49-F238E27FC236}">
                <a16:creationId xmlns:a16="http://schemas.microsoft.com/office/drawing/2014/main" id="{3C885EEF-C91F-F68A-548A-0AB2A29910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94" imgH="94" progId="TCLayout.ActiveDocument.1">
                  <p:embed/>
                </p:oleObj>
              </mc:Choice>
              <mc:Fallback>
                <p:oleObj name="think-cell Folie" r:id="rId3" imgW="94" imgH="94" progId="TCLayout.ActiveDocument.1">
                  <p:embed/>
                  <p:pic>
                    <p:nvPicPr>
                      <p:cNvPr id="48" name="Objekt 47" hidden="1">
                        <a:extLst>
                          <a:ext uri="{FF2B5EF4-FFF2-40B4-BE49-F238E27FC236}">
                            <a16:creationId xmlns:a16="http://schemas.microsoft.com/office/drawing/2014/main" id="{3C885EEF-C91F-F68A-548A-0AB2A29910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Rechteck 21">
            <a:extLst>
              <a:ext uri="{FF2B5EF4-FFF2-40B4-BE49-F238E27FC236}">
                <a16:creationId xmlns:a16="http://schemas.microsoft.com/office/drawing/2014/main" id="{BD137FE1-C820-F995-EA9F-16ABAD4C0BD9}"/>
              </a:ext>
            </a:extLst>
          </p:cNvPr>
          <p:cNvSpPr/>
          <p:nvPr/>
        </p:nvSpPr>
        <p:spPr>
          <a:xfrm>
            <a:off x="8112618" y="1556792"/>
            <a:ext cx="3672014" cy="4532250"/>
          </a:xfrm>
          <a:prstGeom prst="rect">
            <a:avLst/>
          </a:prstGeom>
          <a:solidFill>
            <a:srgbClr val="EDF1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0" name="Rechteck 19">
            <a:extLst>
              <a:ext uri="{FF2B5EF4-FFF2-40B4-BE49-F238E27FC236}">
                <a16:creationId xmlns:a16="http://schemas.microsoft.com/office/drawing/2014/main" id="{9FFC9326-DFF5-CB93-5488-4EE624612E18}"/>
              </a:ext>
            </a:extLst>
          </p:cNvPr>
          <p:cNvSpPr/>
          <p:nvPr/>
        </p:nvSpPr>
        <p:spPr>
          <a:xfrm>
            <a:off x="4236996" y="1556791"/>
            <a:ext cx="3672014" cy="4536000"/>
          </a:xfrm>
          <a:prstGeom prst="rect">
            <a:avLst/>
          </a:prstGeom>
          <a:solidFill>
            <a:srgbClr val="EDF1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Inhaltsplatzhalter 1">
            <a:extLst>
              <a:ext uri="{FF2B5EF4-FFF2-40B4-BE49-F238E27FC236}">
                <a16:creationId xmlns:a16="http://schemas.microsoft.com/office/drawing/2014/main" id="{02A029D7-B118-E19C-9E2A-B494E35F4774}"/>
              </a:ext>
            </a:extLst>
          </p:cNvPr>
          <p:cNvSpPr>
            <a:spLocks noGrp="1"/>
          </p:cNvSpPr>
          <p:nvPr>
            <p:ph sz="quarter" idx="14"/>
          </p:nvPr>
        </p:nvSpPr>
        <p:spPr>
          <a:xfrm>
            <a:off x="4412751" y="1700808"/>
            <a:ext cx="3527998" cy="4536000"/>
          </a:xfrm>
        </p:spPr>
        <p:txBody>
          <a:bodyPr/>
          <a:lstStyle/>
          <a:p>
            <a:r>
              <a:rPr lang="de-CH" sz="1800" b="1" dirty="0">
                <a:solidFill>
                  <a:srgbClr val="A5BB1A"/>
                </a:solidFill>
              </a:rPr>
              <a:t>I </a:t>
            </a:r>
            <a:r>
              <a:rPr lang="de-CH" sz="1800" b="1" dirty="0" err="1">
                <a:solidFill>
                  <a:srgbClr val="A5BB1A"/>
                </a:solidFill>
              </a:rPr>
              <a:t>vostri</a:t>
            </a:r>
            <a:r>
              <a:rPr lang="de-CH" sz="1800" b="1" dirty="0">
                <a:solidFill>
                  <a:srgbClr val="A5BB1A"/>
                </a:solidFill>
              </a:rPr>
              <a:t> </a:t>
            </a:r>
            <a:r>
              <a:rPr lang="de-CH" sz="1800" b="1" dirty="0" err="1">
                <a:solidFill>
                  <a:srgbClr val="A5BB1A"/>
                </a:solidFill>
              </a:rPr>
              <a:t>vantaggi</a:t>
            </a:r>
            <a:endParaRPr lang="de-CH" sz="1800" b="1" dirty="0">
              <a:solidFill>
                <a:srgbClr val="A5BB1A"/>
              </a:solidFill>
            </a:endParaRPr>
          </a:p>
          <a:p>
            <a:endParaRPr lang="de-CH" b="1" dirty="0"/>
          </a:p>
          <a:p>
            <a:r>
              <a:rPr lang="de-CH" dirty="0"/>
              <a:t>     </a:t>
            </a:r>
            <a:r>
              <a:rPr lang="it-IT" dirty="0"/>
              <a:t>Il tasso d’interesse è chiaro fin     </a:t>
            </a:r>
            <a:br>
              <a:rPr lang="it-IT" dirty="0"/>
            </a:br>
            <a:r>
              <a:rPr lang="it-IT" dirty="0"/>
              <a:t>     dall’inizio</a:t>
            </a:r>
            <a:endParaRPr lang="it-IT" sz="200" dirty="0"/>
          </a:p>
          <a:p>
            <a:r>
              <a:rPr lang="de-CH" sz="200" dirty="0"/>
              <a:t>   </a:t>
            </a:r>
          </a:p>
          <a:p>
            <a:r>
              <a:rPr lang="de-CH" dirty="0"/>
              <a:t>     </a:t>
            </a:r>
            <a:r>
              <a:rPr lang="de-CH" dirty="0" err="1"/>
              <a:t>Tenuta</a:t>
            </a:r>
            <a:r>
              <a:rPr lang="de-CH" dirty="0"/>
              <a:t> del conto </a:t>
            </a:r>
            <a:r>
              <a:rPr lang="de-CH" dirty="0" err="1"/>
              <a:t>gratuiti</a:t>
            </a:r>
            <a:br>
              <a:rPr lang="de-CH" dirty="0"/>
            </a:br>
            <a:br>
              <a:rPr lang="de-CH" dirty="0"/>
            </a:br>
            <a:r>
              <a:rPr lang="de-CH" dirty="0"/>
              <a:t>     </a:t>
            </a:r>
            <a:r>
              <a:rPr lang="it-IT" dirty="0"/>
              <a:t>Interessi più elevati che sui</a:t>
            </a:r>
            <a:br>
              <a:rPr lang="it-IT" dirty="0"/>
            </a:br>
            <a:r>
              <a:rPr lang="it-IT" dirty="0"/>
              <a:t>     conti correnti o sui conti di</a:t>
            </a:r>
            <a:br>
              <a:rPr lang="it-IT" dirty="0"/>
            </a:br>
            <a:r>
              <a:rPr lang="it-IT" dirty="0"/>
              <a:t>     risparmio</a:t>
            </a:r>
            <a:endParaRPr lang="it-IT" sz="200" dirty="0"/>
          </a:p>
          <a:p>
            <a:endParaRPr lang="de-CH" sz="200" dirty="0"/>
          </a:p>
          <a:p>
            <a:r>
              <a:rPr lang="de-CH" dirty="0"/>
              <a:t>     </a:t>
            </a:r>
            <a:r>
              <a:rPr lang="it-IT" dirty="0"/>
              <a:t>Importo dell'investimento </a:t>
            </a:r>
            <a:br>
              <a:rPr lang="it-IT" dirty="0"/>
            </a:br>
            <a:r>
              <a:rPr lang="it-IT" dirty="0"/>
              <a:t>     fino a 3 milioni CHF</a:t>
            </a:r>
            <a:endParaRPr lang="de-CH" dirty="0"/>
          </a:p>
        </p:txBody>
      </p:sp>
      <p:sp>
        <p:nvSpPr>
          <p:cNvPr id="4" name="Inhaltsplatzhalter 3">
            <a:extLst>
              <a:ext uri="{FF2B5EF4-FFF2-40B4-BE49-F238E27FC236}">
                <a16:creationId xmlns:a16="http://schemas.microsoft.com/office/drawing/2014/main" id="{ACA964BD-04A5-FAC8-06F1-8E2B402137FF}"/>
              </a:ext>
            </a:extLst>
          </p:cNvPr>
          <p:cNvSpPr>
            <a:spLocks noGrp="1"/>
          </p:cNvSpPr>
          <p:nvPr>
            <p:ph sz="quarter" idx="16"/>
          </p:nvPr>
        </p:nvSpPr>
        <p:spPr>
          <a:xfrm>
            <a:off x="8328644" y="1714132"/>
            <a:ext cx="3471394" cy="4536000"/>
          </a:xfrm>
        </p:spPr>
        <p:txBody>
          <a:bodyPr/>
          <a:lstStyle/>
          <a:p>
            <a:r>
              <a:rPr lang="it-IT" b="1" dirty="0">
                <a:solidFill>
                  <a:srgbClr val="A5BB1A"/>
                </a:solidFill>
              </a:rPr>
              <a:t>Condizioni e tassi </a:t>
            </a:r>
            <a:br>
              <a:rPr lang="it-IT" b="1" dirty="0">
                <a:solidFill>
                  <a:srgbClr val="A5BB1A"/>
                </a:solidFill>
              </a:rPr>
            </a:br>
            <a:r>
              <a:rPr lang="it-IT" b="1" dirty="0">
                <a:solidFill>
                  <a:srgbClr val="A5BB1A"/>
                </a:solidFill>
              </a:rPr>
              <a:t>di interesse</a:t>
            </a:r>
            <a:r>
              <a:rPr lang="de-CH" dirty="0"/>
              <a:t> </a:t>
            </a:r>
            <a:endParaRPr lang="de-CH" sz="1200" dirty="0"/>
          </a:p>
          <a:p>
            <a:r>
              <a:rPr lang="de-CH" sz="1200" dirty="0"/>
              <a:t> </a:t>
            </a:r>
            <a:br>
              <a:rPr lang="de-CH" dirty="0"/>
            </a:br>
            <a:r>
              <a:rPr lang="de-CH" dirty="0"/>
              <a:t>     </a:t>
            </a:r>
            <a:r>
              <a:rPr lang="it-IT" dirty="0"/>
              <a:t>Da 3 a 12 mesi</a:t>
            </a:r>
            <a:r>
              <a:rPr lang="de-CH" dirty="0"/>
              <a:t>    </a:t>
            </a:r>
          </a:p>
          <a:p>
            <a:r>
              <a:rPr lang="de-CH" dirty="0"/>
              <a:t>     </a:t>
            </a:r>
            <a:r>
              <a:rPr lang="it-IT" dirty="0"/>
              <a:t>Tassi di interesse aggiornati    </a:t>
            </a:r>
            <a:br>
              <a:rPr lang="it-IT" dirty="0"/>
            </a:br>
            <a:r>
              <a:rPr lang="it-IT" dirty="0"/>
              <a:t>     settimanalmente su richiesta</a:t>
            </a:r>
            <a:r>
              <a:rPr lang="de-CH" dirty="0"/>
              <a:t>       </a:t>
            </a:r>
          </a:p>
          <a:p>
            <a:endParaRPr lang="de-CH" dirty="0"/>
          </a:p>
          <a:p>
            <a:endParaRPr lang="de-CH" dirty="0"/>
          </a:p>
        </p:txBody>
      </p:sp>
      <p:sp>
        <p:nvSpPr>
          <p:cNvPr id="7" name="Titel 4">
            <a:extLst>
              <a:ext uri="{FF2B5EF4-FFF2-40B4-BE49-F238E27FC236}">
                <a16:creationId xmlns:a16="http://schemas.microsoft.com/office/drawing/2014/main" id="{6956D311-16E8-1046-F531-85713C059958}"/>
              </a:ext>
            </a:extLst>
          </p:cNvPr>
          <p:cNvSpPr>
            <a:spLocks noGrp="1"/>
          </p:cNvSpPr>
          <p:nvPr>
            <p:ph type="title"/>
          </p:nvPr>
        </p:nvSpPr>
        <p:spPr>
          <a:xfrm>
            <a:off x="479425" y="476250"/>
            <a:ext cx="11161713" cy="1008063"/>
          </a:xfrm>
        </p:spPr>
        <p:txBody>
          <a:bodyPr vert="horz"/>
          <a:lstStyle/>
          <a:p>
            <a:r>
              <a:rPr lang="de-CH" dirty="0"/>
              <a:t>Conto </a:t>
            </a:r>
            <a:r>
              <a:rPr lang="de-CH" dirty="0" err="1"/>
              <a:t>deposito</a:t>
            </a:r>
            <a:r>
              <a:rPr lang="de-CH" dirty="0"/>
              <a:t> a breve </a:t>
            </a:r>
            <a:r>
              <a:rPr lang="de-CH" dirty="0" err="1"/>
              <a:t>termine</a:t>
            </a:r>
            <a:br>
              <a:rPr lang="de-CH" dirty="0"/>
            </a:br>
            <a:endParaRPr lang="de-CH" dirty="0"/>
          </a:p>
        </p:txBody>
      </p:sp>
      <p:sp>
        <p:nvSpPr>
          <p:cNvPr id="8" name="Textfeld 7">
            <a:extLst>
              <a:ext uri="{FF2B5EF4-FFF2-40B4-BE49-F238E27FC236}">
                <a16:creationId xmlns:a16="http://schemas.microsoft.com/office/drawing/2014/main" id="{73AB2A67-F1E8-AC2F-FA96-400546FD7F02}"/>
              </a:ext>
            </a:extLst>
          </p:cNvPr>
          <p:cNvSpPr txBox="1"/>
          <p:nvPr/>
        </p:nvSpPr>
        <p:spPr bwMode="auto">
          <a:xfrm>
            <a:off x="-67000" y="910461"/>
            <a:ext cx="11712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1">
                <a:ln>
                  <a:noFill/>
                </a:ln>
                <a:solidFill>
                  <a:srgbClr val="A5BB1A"/>
                </a:solidFill>
                <a:effectLst/>
                <a:uLnTx/>
                <a:uFillTx/>
                <a:latin typeface="Corona LT" panose="02000604020000090004" pitchFamily="2" charset="0"/>
                <a:ea typeface="+mn-ea"/>
                <a:cs typeface="+mn-cs"/>
              </a:rPr>
              <a:t>Più interessi, più sicurezza</a:t>
            </a:r>
            <a:endParaRPr kumimoji="0" lang="de-CH" sz="1800" b="0" i="0" u="none" strike="noStrike" kern="1200" cap="none" spc="0" normalizeH="0" baseline="0" noProof="0" dirty="0">
              <a:ln>
                <a:noFill/>
              </a:ln>
              <a:solidFill>
                <a:srgbClr val="A5BB1A"/>
              </a:solidFill>
              <a:effectLst/>
              <a:uLnTx/>
              <a:uFillTx/>
              <a:latin typeface="Corona LT"/>
              <a:ea typeface="+mn-ea"/>
              <a:cs typeface="+mn-cs"/>
            </a:endParaRPr>
          </a:p>
        </p:txBody>
      </p:sp>
      <p:grpSp>
        <p:nvGrpSpPr>
          <p:cNvPr id="10" name="Gruppieren 9">
            <a:extLst>
              <a:ext uri="{FF2B5EF4-FFF2-40B4-BE49-F238E27FC236}">
                <a16:creationId xmlns:a16="http://schemas.microsoft.com/office/drawing/2014/main" id="{022AE0C5-545A-D11A-DCBF-7E1301677517}"/>
              </a:ext>
            </a:extLst>
          </p:cNvPr>
          <p:cNvGrpSpPr/>
          <p:nvPr/>
        </p:nvGrpSpPr>
        <p:grpSpPr>
          <a:xfrm>
            <a:off x="4340743" y="2357049"/>
            <a:ext cx="362263" cy="325905"/>
            <a:chOff x="767408" y="4759279"/>
            <a:chExt cx="362263" cy="325905"/>
          </a:xfrm>
        </p:grpSpPr>
        <p:sp>
          <p:nvSpPr>
            <p:cNvPr id="11" name="Ellipse 10">
              <a:extLst>
                <a:ext uri="{FF2B5EF4-FFF2-40B4-BE49-F238E27FC236}">
                  <a16:creationId xmlns:a16="http://schemas.microsoft.com/office/drawing/2014/main" id="{BE64737C-C876-0780-A0D5-AF544C766753}"/>
                </a:ext>
              </a:extLst>
            </p:cNvPr>
            <p:cNvSpPr/>
            <p:nvPr/>
          </p:nvSpPr>
          <p:spPr>
            <a:xfrm>
              <a:off x="767408" y="4797152"/>
              <a:ext cx="28803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a:ln>
                  <a:noFill/>
                </a:ln>
                <a:solidFill>
                  <a:srgbClr val="28828B"/>
                </a:solidFill>
                <a:effectLst/>
                <a:uLnTx/>
                <a:uFillTx/>
                <a:latin typeface="72 Light" panose="020B0303030000000003" pitchFamily="34" charset="0"/>
                <a:ea typeface="+mn-ea"/>
                <a:cs typeface="+mn-cs"/>
              </a:endParaRPr>
            </a:p>
          </p:txBody>
        </p:sp>
        <p:sp>
          <p:nvSpPr>
            <p:cNvPr id="12" name="Titel 3">
              <a:extLst>
                <a:ext uri="{FF2B5EF4-FFF2-40B4-BE49-F238E27FC236}">
                  <a16:creationId xmlns:a16="http://schemas.microsoft.com/office/drawing/2014/main" id="{1CA025FE-67B5-2869-AD23-FE91899C1A8E}"/>
                </a:ext>
              </a:extLst>
            </p:cNvPr>
            <p:cNvSpPr txBox="1">
              <a:spLocks/>
            </p:cNvSpPr>
            <p:nvPr/>
          </p:nvSpPr>
          <p:spPr bwMode="auto">
            <a:xfrm>
              <a:off x="837346" y="4759279"/>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a:ln>
                    <a:noFill/>
                  </a:ln>
                  <a:solidFill>
                    <a:srgbClr val="A5BB1A"/>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13" name="Gruppieren 12">
            <a:extLst>
              <a:ext uri="{FF2B5EF4-FFF2-40B4-BE49-F238E27FC236}">
                <a16:creationId xmlns:a16="http://schemas.microsoft.com/office/drawing/2014/main" id="{BE5B6D98-C079-373B-88A7-DC5194FB0BBB}"/>
              </a:ext>
            </a:extLst>
          </p:cNvPr>
          <p:cNvGrpSpPr/>
          <p:nvPr/>
        </p:nvGrpSpPr>
        <p:grpSpPr>
          <a:xfrm>
            <a:off x="4340743" y="3006848"/>
            <a:ext cx="362263" cy="325905"/>
            <a:chOff x="767408" y="4759279"/>
            <a:chExt cx="362263" cy="325905"/>
          </a:xfrm>
        </p:grpSpPr>
        <p:sp>
          <p:nvSpPr>
            <p:cNvPr id="14" name="Ellipse 13">
              <a:extLst>
                <a:ext uri="{FF2B5EF4-FFF2-40B4-BE49-F238E27FC236}">
                  <a16:creationId xmlns:a16="http://schemas.microsoft.com/office/drawing/2014/main" id="{268358FF-7248-000C-FDE3-75FCEAE00465}"/>
                </a:ext>
              </a:extLst>
            </p:cNvPr>
            <p:cNvSpPr/>
            <p:nvPr/>
          </p:nvSpPr>
          <p:spPr>
            <a:xfrm>
              <a:off x="767408" y="4797152"/>
              <a:ext cx="28803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a:ln>
                  <a:noFill/>
                </a:ln>
                <a:solidFill>
                  <a:srgbClr val="28828B"/>
                </a:solidFill>
                <a:effectLst/>
                <a:uLnTx/>
                <a:uFillTx/>
                <a:latin typeface="72 Light" panose="020B0303030000000003" pitchFamily="34" charset="0"/>
                <a:ea typeface="+mn-ea"/>
                <a:cs typeface="+mn-cs"/>
              </a:endParaRPr>
            </a:p>
          </p:txBody>
        </p:sp>
        <p:sp>
          <p:nvSpPr>
            <p:cNvPr id="15" name="Titel 3">
              <a:extLst>
                <a:ext uri="{FF2B5EF4-FFF2-40B4-BE49-F238E27FC236}">
                  <a16:creationId xmlns:a16="http://schemas.microsoft.com/office/drawing/2014/main" id="{7A198292-885D-3EA7-C0F1-71FD0527484F}"/>
                </a:ext>
              </a:extLst>
            </p:cNvPr>
            <p:cNvSpPr txBox="1">
              <a:spLocks/>
            </p:cNvSpPr>
            <p:nvPr/>
          </p:nvSpPr>
          <p:spPr bwMode="auto">
            <a:xfrm>
              <a:off x="837346" y="4759279"/>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a:ln>
                    <a:noFill/>
                  </a:ln>
                  <a:solidFill>
                    <a:srgbClr val="A5BB1A"/>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16" name="Gruppieren 15">
            <a:extLst>
              <a:ext uri="{FF2B5EF4-FFF2-40B4-BE49-F238E27FC236}">
                <a16:creationId xmlns:a16="http://schemas.microsoft.com/office/drawing/2014/main" id="{732B219E-D1F9-F830-6AEA-011F8F2893A6}"/>
              </a:ext>
            </a:extLst>
          </p:cNvPr>
          <p:cNvGrpSpPr/>
          <p:nvPr/>
        </p:nvGrpSpPr>
        <p:grpSpPr>
          <a:xfrm>
            <a:off x="4340743" y="3659466"/>
            <a:ext cx="362263" cy="307052"/>
            <a:chOff x="767408" y="4778132"/>
            <a:chExt cx="362263" cy="307052"/>
          </a:xfrm>
        </p:grpSpPr>
        <p:sp>
          <p:nvSpPr>
            <p:cNvPr id="17" name="Ellipse 16">
              <a:extLst>
                <a:ext uri="{FF2B5EF4-FFF2-40B4-BE49-F238E27FC236}">
                  <a16:creationId xmlns:a16="http://schemas.microsoft.com/office/drawing/2014/main" id="{F2854F52-81F7-9D34-29C4-132C49E6201E}"/>
                </a:ext>
              </a:extLst>
            </p:cNvPr>
            <p:cNvSpPr/>
            <p:nvPr/>
          </p:nvSpPr>
          <p:spPr>
            <a:xfrm>
              <a:off x="767408" y="4797152"/>
              <a:ext cx="28803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a:ln>
                  <a:noFill/>
                </a:ln>
                <a:solidFill>
                  <a:srgbClr val="28828B"/>
                </a:solidFill>
                <a:effectLst/>
                <a:uLnTx/>
                <a:uFillTx/>
                <a:latin typeface="72 Light" panose="020B0303030000000003" pitchFamily="34" charset="0"/>
                <a:ea typeface="+mn-ea"/>
                <a:cs typeface="+mn-cs"/>
              </a:endParaRPr>
            </a:p>
          </p:txBody>
        </p:sp>
        <p:sp>
          <p:nvSpPr>
            <p:cNvPr id="18" name="Titel 3">
              <a:extLst>
                <a:ext uri="{FF2B5EF4-FFF2-40B4-BE49-F238E27FC236}">
                  <a16:creationId xmlns:a16="http://schemas.microsoft.com/office/drawing/2014/main" id="{D935E750-1245-DD6A-8270-A127352BF56E}"/>
                </a:ext>
              </a:extLst>
            </p:cNvPr>
            <p:cNvSpPr txBox="1">
              <a:spLocks/>
            </p:cNvSpPr>
            <p:nvPr/>
          </p:nvSpPr>
          <p:spPr bwMode="auto">
            <a:xfrm>
              <a:off x="837346" y="4778132"/>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A5BB1A"/>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3" name="Grupo 13">
            <a:extLst>
              <a:ext uri="{FF2B5EF4-FFF2-40B4-BE49-F238E27FC236}">
                <a16:creationId xmlns:a16="http://schemas.microsoft.com/office/drawing/2014/main" id="{906D71EC-FF37-0523-6D6E-B2EBD6A4BDFC}"/>
              </a:ext>
            </a:extLst>
          </p:cNvPr>
          <p:cNvGrpSpPr>
            <a:grpSpLocks noChangeAspect="1"/>
          </p:cNvGrpSpPr>
          <p:nvPr/>
        </p:nvGrpSpPr>
        <p:grpSpPr>
          <a:xfrm>
            <a:off x="11091652" y="1700808"/>
            <a:ext cx="518034" cy="482611"/>
            <a:chOff x="9037935" y="730453"/>
            <a:chExt cx="573635" cy="534409"/>
          </a:xfrm>
          <a:solidFill>
            <a:srgbClr val="A5BB1A"/>
          </a:solidFill>
        </p:grpSpPr>
        <p:sp>
          <p:nvSpPr>
            <p:cNvPr id="24" name="Forma libre 366">
              <a:extLst>
                <a:ext uri="{FF2B5EF4-FFF2-40B4-BE49-F238E27FC236}">
                  <a16:creationId xmlns:a16="http://schemas.microsoft.com/office/drawing/2014/main" id="{01EA1C2D-A2E4-9C23-7A48-54C5F75806E1}"/>
                </a:ext>
              </a:extLst>
            </p:cNvPr>
            <p:cNvSpPr/>
            <p:nvPr/>
          </p:nvSpPr>
          <p:spPr>
            <a:xfrm>
              <a:off x="9037935" y="1066222"/>
              <a:ext cx="135657" cy="193795"/>
            </a:xfrm>
            <a:custGeom>
              <a:avLst/>
              <a:gdLst>
                <a:gd name="connsiteX0" fmla="*/ 70373 w 74076"/>
                <a:gd name="connsiteY0" fmla="*/ 0 h 105823"/>
                <a:gd name="connsiteX1" fmla="*/ 6349 w 74076"/>
                <a:gd name="connsiteY1" fmla="*/ 0 h 105823"/>
                <a:gd name="connsiteX2" fmla="*/ 0 w 74076"/>
                <a:gd name="connsiteY2" fmla="*/ 6350 h 105823"/>
                <a:gd name="connsiteX3" fmla="*/ 0 w 74076"/>
                <a:gd name="connsiteY3" fmla="*/ 104237 h 105823"/>
                <a:gd name="connsiteX4" fmla="*/ 6349 w 74076"/>
                <a:gd name="connsiteY4" fmla="*/ 110586 h 105823"/>
                <a:gd name="connsiteX5" fmla="*/ 70373 w 74076"/>
                <a:gd name="connsiteY5" fmla="*/ 110586 h 105823"/>
                <a:gd name="connsiteX6" fmla="*/ 76722 w 74076"/>
                <a:gd name="connsiteY6" fmla="*/ 104237 h 105823"/>
                <a:gd name="connsiteX7" fmla="*/ 76722 w 74076"/>
                <a:gd name="connsiteY7" fmla="*/ 6350 h 105823"/>
                <a:gd name="connsiteX8" fmla="*/ 70373 w 74076"/>
                <a:gd name="connsiteY8" fmla="*/ 0 h 105823"/>
                <a:gd name="connsiteX9" fmla="*/ 63494 w 74076"/>
                <a:gd name="connsiteY9" fmla="*/ 97887 h 105823"/>
                <a:gd name="connsiteX10" fmla="*/ 12170 w 74076"/>
                <a:gd name="connsiteY10" fmla="*/ 97887 h 105823"/>
                <a:gd name="connsiteX11" fmla="*/ 12170 w 74076"/>
                <a:gd name="connsiteY11" fmla="*/ 12699 h 105823"/>
                <a:gd name="connsiteX12" fmla="*/ 63494 w 74076"/>
                <a:gd name="connsiteY12" fmla="*/ 12699 h 105823"/>
                <a:gd name="connsiteX13" fmla="*/ 63494 w 74076"/>
                <a:gd name="connsiteY13" fmla="*/ 97887 h 10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05823">
                  <a:moveTo>
                    <a:pt x="70373" y="0"/>
                  </a:moveTo>
                  <a:lnTo>
                    <a:pt x="6349" y="0"/>
                  </a:lnTo>
                  <a:cubicBezTo>
                    <a:pt x="2646" y="0"/>
                    <a:pt x="0" y="2646"/>
                    <a:pt x="0" y="6350"/>
                  </a:cubicBezTo>
                  <a:lnTo>
                    <a:pt x="0" y="104237"/>
                  </a:lnTo>
                  <a:cubicBezTo>
                    <a:pt x="0" y="107940"/>
                    <a:pt x="2646" y="110586"/>
                    <a:pt x="6349" y="110586"/>
                  </a:cubicBezTo>
                  <a:lnTo>
                    <a:pt x="70373" y="110586"/>
                  </a:lnTo>
                  <a:cubicBezTo>
                    <a:pt x="74077" y="110586"/>
                    <a:pt x="76722" y="107940"/>
                    <a:pt x="76722" y="104237"/>
                  </a:cubicBezTo>
                  <a:lnTo>
                    <a:pt x="76722" y="6350"/>
                  </a:lnTo>
                  <a:cubicBezTo>
                    <a:pt x="76722" y="2646"/>
                    <a:pt x="73548" y="0"/>
                    <a:pt x="70373" y="0"/>
                  </a:cubicBezTo>
                  <a:close/>
                  <a:moveTo>
                    <a:pt x="63494" y="97887"/>
                  </a:moveTo>
                  <a:lnTo>
                    <a:pt x="12170" y="97887"/>
                  </a:lnTo>
                  <a:lnTo>
                    <a:pt x="12170" y="12699"/>
                  </a:lnTo>
                  <a:lnTo>
                    <a:pt x="63494" y="12699"/>
                  </a:lnTo>
                  <a:lnTo>
                    <a:pt x="63494" y="9788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 name="Forma libre 367">
              <a:extLst>
                <a:ext uri="{FF2B5EF4-FFF2-40B4-BE49-F238E27FC236}">
                  <a16:creationId xmlns:a16="http://schemas.microsoft.com/office/drawing/2014/main" id="{FF9B579C-2D4E-D1CD-2F1C-222B13251BEF}"/>
                </a:ext>
              </a:extLst>
            </p:cNvPr>
            <p:cNvSpPr/>
            <p:nvPr/>
          </p:nvSpPr>
          <p:spPr>
            <a:xfrm>
              <a:off x="9256924" y="969324"/>
              <a:ext cx="135657" cy="290693"/>
            </a:xfrm>
            <a:custGeom>
              <a:avLst/>
              <a:gdLst>
                <a:gd name="connsiteX0" fmla="*/ 70372 w 74076"/>
                <a:gd name="connsiteY0" fmla="*/ 0 h 158735"/>
                <a:gd name="connsiteX1" fmla="*/ 6349 w 74076"/>
                <a:gd name="connsiteY1" fmla="*/ 0 h 158735"/>
                <a:gd name="connsiteX2" fmla="*/ 0 w 74076"/>
                <a:gd name="connsiteY2" fmla="*/ 6350 h 158735"/>
                <a:gd name="connsiteX3" fmla="*/ 0 w 74076"/>
                <a:gd name="connsiteY3" fmla="*/ 157149 h 158735"/>
                <a:gd name="connsiteX4" fmla="*/ 6349 w 74076"/>
                <a:gd name="connsiteY4" fmla="*/ 163498 h 158735"/>
                <a:gd name="connsiteX5" fmla="*/ 70372 w 74076"/>
                <a:gd name="connsiteY5" fmla="*/ 163498 h 158735"/>
                <a:gd name="connsiteX6" fmla="*/ 76722 w 74076"/>
                <a:gd name="connsiteY6" fmla="*/ 157149 h 158735"/>
                <a:gd name="connsiteX7" fmla="*/ 76722 w 74076"/>
                <a:gd name="connsiteY7" fmla="*/ 6350 h 158735"/>
                <a:gd name="connsiteX8" fmla="*/ 70372 w 74076"/>
                <a:gd name="connsiteY8" fmla="*/ 0 h 158735"/>
                <a:gd name="connsiteX9" fmla="*/ 64023 w 74076"/>
                <a:gd name="connsiteY9" fmla="*/ 150799 h 158735"/>
                <a:gd name="connsiteX10" fmla="*/ 12699 w 74076"/>
                <a:gd name="connsiteY10" fmla="*/ 150799 h 158735"/>
                <a:gd name="connsiteX11" fmla="*/ 12699 w 74076"/>
                <a:gd name="connsiteY11" fmla="*/ 13228 h 158735"/>
                <a:gd name="connsiteX12" fmla="*/ 64023 w 74076"/>
                <a:gd name="connsiteY12" fmla="*/ 13228 h 158735"/>
                <a:gd name="connsiteX13" fmla="*/ 64023 w 74076"/>
                <a:gd name="connsiteY13" fmla="*/ 150799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58735">
                  <a:moveTo>
                    <a:pt x="70372" y="0"/>
                  </a:moveTo>
                  <a:lnTo>
                    <a:pt x="6349" y="0"/>
                  </a:lnTo>
                  <a:cubicBezTo>
                    <a:pt x="2646" y="0"/>
                    <a:pt x="0" y="2646"/>
                    <a:pt x="0" y="6350"/>
                  </a:cubicBezTo>
                  <a:lnTo>
                    <a:pt x="0" y="157149"/>
                  </a:lnTo>
                  <a:cubicBezTo>
                    <a:pt x="0" y="160852"/>
                    <a:pt x="2646" y="163498"/>
                    <a:pt x="6349" y="163498"/>
                  </a:cubicBezTo>
                  <a:lnTo>
                    <a:pt x="70372" y="163498"/>
                  </a:lnTo>
                  <a:cubicBezTo>
                    <a:pt x="74077" y="163498"/>
                    <a:pt x="76722" y="160852"/>
                    <a:pt x="76722" y="157149"/>
                  </a:cubicBezTo>
                  <a:lnTo>
                    <a:pt x="76722" y="6350"/>
                  </a:lnTo>
                  <a:cubicBezTo>
                    <a:pt x="76722" y="3175"/>
                    <a:pt x="74077" y="0"/>
                    <a:pt x="70372" y="0"/>
                  </a:cubicBezTo>
                  <a:close/>
                  <a:moveTo>
                    <a:pt x="64023" y="150799"/>
                  </a:moveTo>
                  <a:lnTo>
                    <a:pt x="12699" y="150799"/>
                  </a:lnTo>
                  <a:lnTo>
                    <a:pt x="12699" y="13228"/>
                  </a:lnTo>
                  <a:lnTo>
                    <a:pt x="64023" y="13228"/>
                  </a:lnTo>
                  <a:lnTo>
                    <a:pt x="64023" y="150799"/>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 name="Forma libre 368">
              <a:extLst>
                <a:ext uri="{FF2B5EF4-FFF2-40B4-BE49-F238E27FC236}">
                  <a16:creationId xmlns:a16="http://schemas.microsoft.com/office/drawing/2014/main" id="{9CB11CB2-3300-D516-B730-0E904EBEAAC6}"/>
                </a:ext>
              </a:extLst>
            </p:cNvPr>
            <p:cNvSpPr/>
            <p:nvPr/>
          </p:nvSpPr>
          <p:spPr>
            <a:xfrm>
              <a:off x="9475913" y="886962"/>
              <a:ext cx="135657" cy="377900"/>
            </a:xfrm>
            <a:custGeom>
              <a:avLst/>
              <a:gdLst>
                <a:gd name="connsiteX0" fmla="*/ 70373 w 74076"/>
                <a:gd name="connsiteY0" fmla="*/ 0 h 206356"/>
                <a:gd name="connsiteX1" fmla="*/ 6349 w 74076"/>
                <a:gd name="connsiteY1" fmla="*/ 0 h 206356"/>
                <a:gd name="connsiteX2" fmla="*/ 0 w 74076"/>
                <a:gd name="connsiteY2" fmla="*/ 6350 h 206356"/>
                <a:gd name="connsiteX3" fmla="*/ 0 w 74076"/>
                <a:gd name="connsiteY3" fmla="*/ 202124 h 206356"/>
                <a:gd name="connsiteX4" fmla="*/ 6349 w 74076"/>
                <a:gd name="connsiteY4" fmla="*/ 208473 h 206356"/>
                <a:gd name="connsiteX5" fmla="*/ 70373 w 74076"/>
                <a:gd name="connsiteY5" fmla="*/ 208473 h 206356"/>
                <a:gd name="connsiteX6" fmla="*/ 76722 w 74076"/>
                <a:gd name="connsiteY6" fmla="*/ 202124 h 206356"/>
                <a:gd name="connsiteX7" fmla="*/ 76722 w 74076"/>
                <a:gd name="connsiteY7" fmla="*/ 6350 h 206356"/>
                <a:gd name="connsiteX8" fmla="*/ 70373 w 74076"/>
                <a:gd name="connsiteY8" fmla="*/ 0 h 206356"/>
                <a:gd name="connsiteX9" fmla="*/ 64023 w 74076"/>
                <a:gd name="connsiteY9" fmla="*/ 195774 h 206356"/>
                <a:gd name="connsiteX10" fmla="*/ 12699 w 74076"/>
                <a:gd name="connsiteY10" fmla="*/ 195774 h 206356"/>
                <a:gd name="connsiteX11" fmla="*/ 12699 w 74076"/>
                <a:gd name="connsiteY11" fmla="*/ 12699 h 206356"/>
                <a:gd name="connsiteX12" fmla="*/ 64023 w 74076"/>
                <a:gd name="connsiteY12" fmla="*/ 12699 h 206356"/>
                <a:gd name="connsiteX13" fmla="*/ 64023 w 74076"/>
                <a:gd name="connsiteY13" fmla="*/ 195774 h 2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206356">
                  <a:moveTo>
                    <a:pt x="70373" y="0"/>
                  </a:moveTo>
                  <a:lnTo>
                    <a:pt x="6349" y="0"/>
                  </a:lnTo>
                  <a:cubicBezTo>
                    <a:pt x="2646" y="0"/>
                    <a:pt x="0" y="2646"/>
                    <a:pt x="0" y="6350"/>
                  </a:cubicBezTo>
                  <a:lnTo>
                    <a:pt x="0" y="202124"/>
                  </a:lnTo>
                  <a:cubicBezTo>
                    <a:pt x="0" y="205827"/>
                    <a:pt x="2646" y="208473"/>
                    <a:pt x="6349" y="208473"/>
                  </a:cubicBezTo>
                  <a:lnTo>
                    <a:pt x="70373" y="208473"/>
                  </a:lnTo>
                  <a:cubicBezTo>
                    <a:pt x="74077" y="208473"/>
                    <a:pt x="76722" y="205827"/>
                    <a:pt x="76722" y="202124"/>
                  </a:cubicBezTo>
                  <a:lnTo>
                    <a:pt x="76722" y="6350"/>
                  </a:lnTo>
                  <a:cubicBezTo>
                    <a:pt x="76722" y="2646"/>
                    <a:pt x="74077" y="0"/>
                    <a:pt x="70373" y="0"/>
                  </a:cubicBezTo>
                  <a:close/>
                  <a:moveTo>
                    <a:pt x="64023" y="195774"/>
                  </a:moveTo>
                  <a:lnTo>
                    <a:pt x="12699" y="195774"/>
                  </a:lnTo>
                  <a:lnTo>
                    <a:pt x="12699" y="12699"/>
                  </a:lnTo>
                  <a:lnTo>
                    <a:pt x="64023" y="12699"/>
                  </a:lnTo>
                  <a:lnTo>
                    <a:pt x="64023" y="195774"/>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 name="Forma libre 369">
              <a:extLst>
                <a:ext uri="{FF2B5EF4-FFF2-40B4-BE49-F238E27FC236}">
                  <a16:creationId xmlns:a16="http://schemas.microsoft.com/office/drawing/2014/main" id="{18EC7699-4591-1A82-D102-46F430F52720}"/>
                </a:ext>
              </a:extLst>
            </p:cNvPr>
            <p:cNvSpPr/>
            <p:nvPr/>
          </p:nvSpPr>
          <p:spPr>
            <a:xfrm>
              <a:off x="9093770" y="730453"/>
              <a:ext cx="513557" cy="281004"/>
            </a:xfrm>
            <a:custGeom>
              <a:avLst/>
              <a:gdLst>
                <a:gd name="connsiteX0" fmla="*/ 6020 w 280433"/>
                <a:gd name="connsiteY0" fmla="*/ 158482 h 153444"/>
                <a:gd name="connsiteX1" fmla="*/ 8666 w 280433"/>
                <a:gd name="connsiteY1" fmla="*/ 157953 h 153444"/>
                <a:gd name="connsiteX2" fmla="*/ 266347 w 280433"/>
                <a:gd name="connsiteY2" fmla="*/ 28848 h 153444"/>
                <a:gd name="connsiteX3" fmla="*/ 262114 w 280433"/>
                <a:gd name="connsiteY3" fmla="*/ 43134 h 153444"/>
                <a:gd name="connsiteX4" fmla="*/ 266347 w 280433"/>
                <a:gd name="connsiteY4" fmla="*/ 51071 h 153444"/>
                <a:gd name="connsiteX5" fmla="*/ 268464 w 280433"/>
                <a:gd name="connsiteY5" fmla="*/ 51599 h 153444"/>
                <a:gd name="connsiteX6" fmla="*/ 274813 w 280433"/>
                <a:gd name="connsiteY6" fmla="*/ 46838 h 153444"/>
                <a:gd name="connsiteX7" fmla="*/ 283808 w 280433"/>
                <a:gd name="connsiteY7" fmla="*/ 18265 h 153444"/>
                <a:gd name="connsiteX8" fmla="*/ 283808 w 280433"/>
                <a:gd name="connsiteY8" fmla="*/ 17207 h 153444"/>
                <a:gd name="connsiteX9" fmla="*/ 283808 w 280433"/>
                <a:gd name="connsiteY9" fmla="*/ 15620 h 153444"/>
                <a:gd name="connsiteX10" fmla="*/ 283279 w 280433"/>
                <a:gd name="connsiteY10" fmla="*/ 14032 h 153444"/>
                <a:gd name="connsiteX11" fmla="*/ 283279 w 280433"/>
                <a:gd name="connsiteY11" fmla="*/ 12974 h 153444"/>
                <a:gd name="connsiteX12" fmla="*/ 283279 w 280433"/>
                <a:gd name="connsiteY12" fmla="*/ 12974 h 153444"/>
                <a:gd name="connsiteX13" fmla="*/ 282221 w 280433"/>
                <a:gd name="connsiteY13" fmla="*/ 11387 h 153444"/>
                <a:gd name="connsiteX14" fmla="*/ 281692 w 280433"/>
                <a:gd name="connsiteY14" fmla="*/ 10858 h 153444"/>
                <a:gd name="connsiteX15" fmla="*/ 281162 w 280433"/>
                <a:gd name="connsiteY15" fmla="*/ 10329 h 153444"/>
                <a:gd name="connsiteX16" fmla="*/ 279575 w 280433"/>
                <a:gd name="connsiteY16" fmla="*/ 9270 h 153444"/>
                <a:gd name="connsiteX17" fmla="*/ 279575 w 280433"/>
                <a:gd name="connsiteY17" fmla="*/ 9270 h 153444"/>
                <a:gd name="connsiteX18" fmla="*/ 251003 w 280433"/>
                <a:gd name="connsiteY18" fmla="*/ 275 h 153444"/>
                <a:gd name="connsiteX19" fmla="*/ 243066 w 280433"/>
                <a:gd name="connsiteY19" fmla="*/ 4508 h 153444"/>
                <a:gd name="connsiteX20" fmla="*/ 247299 w 280433"/>
                <a:gd name="connsiteY20" fmla="*/ 12445 h 153444"/>
                <a:gd name="connsiteX21" fmla="*/ 260527 w 280433"/>
                <a:gd name="connsiteY21" fmla="*/ 16678 h 153444"/>
                <a:gd name="connsiteX22" fmla="*/ 3375 w 280433"/>
                <a:gd name="connsiteY22" fmla="*/ 145254 h 153444"/>
                <a:gd name="connsiteX23" fmla="*/ 729 w 280433"/>
                <a:gd name="connsiteY23" fmla="*/ 153720 h 153444"/>
                <a:gd name="connsiteX24" fmla="*/ 6020 w 280433"/>
                <a:gd name="connsiteY24" fmla="*/ 158482 h 15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433" h="153444">
                  <a:moveTo>
                    <a:pt x="6020" y="158482"/>
                  </a:moveTo>
                  <a:cubicBezTo>
                    <a:pt x="7079" y="158482"/>
                    <a:pt x="8137" y="158482"/>
                    <a:pt x="8666" y="157953"/>
                  </a:cubicBezTo>
                  <a:lnTo>
                    <a:pt x="266347" y="28848"/>
                  </a:lnTo>
                  <a:lnTo>
                    <a:pt x="262114" y="43134"/>
                  </a:lnTo>
                  <a:cubicBezTo>
                    <a:pt x="261056" y="46308"/>
                    <a:pt x="263173" y="50013"/>
                    <a:pt x="266347" y="51071"/>
                  </a:cubicBezTo>
                  <a:cubicBezTo>
                    <a:pt x="266876" y="51071"/>
                    <a:pt x="267405" y="51599"/>
                    <a:pt x="268464" y="51599"/>
                  </a:cubicBezTo>
                  <a:cubicBezTo>
                    <a:pt x="271109" y="51599"/>
                    <a:pt x="273755" y="50013"/>
                    <a:pt x="274813" y="46838"/>
                  </a:cubicBezTo>
                  <a:lnTo>
                    <a:pt x="283808" y="18265"/>
                  </a:lnTo>
                  <a:cubicBezTo>
                    <a:pt x="283808" y="17736"/>
                    <a:pt x="283808" y="17736"/>
                    <a:pt x="283808" y="17207"/>
                  </a:cubicBezTo>
                  <a:cubicBezTo>
                    <a:pt x="283808" y="16678"/>
                    <a:pt x="283808" y="16149"/>
                    <a:pt x="283808" y="15620"/>
                  </a:cubicBezTo>
                  <a:cubicBezTo>
                    <a:pt x="283808" y="15091"/>
                    <a:pt x="283808" y="14561"/>
                    <a:pt x="283279" y="14032"/>
                  </a:cubicBezTo>
                  <a:cubicBezTo>
                    <a:pt x="283279" y="13503"/>
                    <a:pt x="283279" y="13503"/>
                    <a:pt x="283279" y="12974"/>
                  </a:cubicBezTo>
                  <a:cubicBezTo>
                    <a:pt x="283279" y="12974"/>
                    <a:pt x="283279" y="12974"/>
                    <a:pt x="283279" y="12974"/>
                  </a:cubicBezTo>
                  <a:cubicBezTo>
                    <a:pt x="282750" y="12445"/>
                    <a:pt x="282750" y="11916"/>
                    <a:pt x="282221" y="11387"/>
                  </a:cubicBezTo>
                  <a:cubicBezTo>
                    <a:pt x="282221" y="11387"/>
                    <a:pt x="282221" y="10858"/>
                    <a:pt x="281692" y="10858"/>
                  </a:cubicBezTo>
                  <a:cubicBezTo>
                    <a:pt x="281692" y="10858"/>
                    <a:pt x="281162" y="10858"/>
                    <a:pt x="281162" y="10329"/>
                  </a:cubicBezTo>
                  <a:cubicBezTo>
                    <a:pt x="280633" y="9800"/>
                    <a:pt x="280104" y="9800"/>
                    <a:pt x="279575" y="9270"/>
                  </a:cubicBezTo>
                  <a:cubicBezTo>
                    <a:pt x="279575" y="9270"/>
                    <a:pt x="279575" y="9270"/>
                    <a:pt x="279575" y="9270"/>
                  </a:cubicBezTo>
                  <a:lnTo>
                    <a:pt x="251003" y="275"/>
                  </a:lnTo>
                  <a:cubicBezTo>
                    <a:pt x="247828" y="-783"/>
                    <a:pt x="244124" y="1333"/>
                    <a:pt x="243066" y="4508"/>
                  </a:cubicBezTo>
                  <a:cubicBezTo>
                    <a:pt x="242008" y="7683"/>
                    <a:pt x="244124" y="11387"/>
                    <a:pt x="247299" y="12445"/>
                  </a:cubicBezTo>
                  <a:lnTo>
                    <a:pt x="260527" y="16678"/>
                  </a:lnTo>
                  <a:lnTo>
                    <a:pt x="3375" y="145254"/>
                  </a:lnTo>
                  <a:cubicBezTo>
                    <a:pt x="200" y="146841"/>
                    <a:pt x="-858" y="150545"/>
                    <a:pt x="729" y="153720"/>
                  </a:cubicBezTo>
                  <a:cubicBezTo>
                    <a:pt x="1258" y="157423"/>
                    <a:pt x="3375" y="158482"/>
                    <a:pt x="6020" y="158482"/>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31" name="Gruppieren 30">
            <a:extLst>
              <a:ext uri="{FF2B5EF4-FFF2-40B4-BE49-F238E27FC236}">
                <a16:creationId xmlns:a16="http://schemas.microsoft.com/office/drawing/2014/main" id="{D9340E2D-C999-F6FA-0FF9-C6B08198167F}"/>
              </a:ext>
            </a:extLst>
          </p:cNvPr>
          <p:cNvGrpSpPr/>
          <p:nvPr/>
        </p:nvGrpSpPr>
        <p:grpSpPr>
          <a:xfrm>
            <a:off x="4342264" y="4726859"/>
            <a:ext cx="362263" cy="316483"/>
            <a:chOff x="767408" y="5362592"/>
            <a:chExt cx="362263" cy="316483"/>
          </a:xfrm>
        </p:grpSpPr>
        <p:sp>
          <p:nvSpPr>
            <p:cNvPr id="32" name="Ellipse 31">
              <a:extLst>
                <a:ext uri="{FF2B5EF4-FFF2-40B4-BE49-F238E27FC236}">
                  <a16:creationId xmlns:a16="http://schemas.microsoft.com/office/drawing/2014/main" id="{52A03E13-7C50-0B58-CA63-7FB7BD398563}"/>
                </a:ext>
              </a:extLst>
            </p:cNvPr>
            <p:cNvSpPr/>
            <p:nvPr/>
          </p:nvSpPr>
          <p:spPr>
            <a:xfrm>
              <a:off x="767408" y="5391043"/>
              <a:ext cx="28803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a:ln>
                  <a:noFill/>
                </a:ln>
                <a:solidFill>
                  <a:srgbClr val="28828B"/>
                </a:solidFill>
                <a:effectLst/>
                <a:uLnTx/>
                <a:uFillTx/>
                <a:latin typeface="72 Light" panose="020B0303030000000003" pitchFamily="34" charset="0"/>
                <a:ea typeface="+mn-ea"/>
                <a:cs typeface="+mn-cs"/>
              </a:endParaRPr>
            </a:p>
          </p:txBody>
        </p:sp>
        <p:sp>
          <p:nvSpPr>
            <p:cNvPr id="33" name="Titel 3">
              <a:extLst>
                <a:ext uri="{FF2B5EF4-FFF2-40B4-BE49-F238E27FC236}">
                  <a16:creationId xmlns:a16="http://schemas.microsoft.com/office/drawing/2014/main" id="{D3DCEF50-4E74-C8C9-1152-1FB570F3A7A4}"/>
                </a:ext>
              </a:extLst>
            </p:cNvPr>
            <p:cNvSpPr txBox="1">
              <a:spLocks/>
            </p:cNvSpPr>
            <p:nvPr/>
          </p:nvSpPr>
          <p:spPr bwMode="auto">
            <a:xfrm>
              <a:off x="837346" y="5362592"/>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dirty="0">
                  <a:ln>
                    <a:noFill/>
                  </a:ln>
                  <a:solidFill>
                    <a:srgbClr val="A5BB1A"/>
                  </a:solidFill>
                  <a:effectLst/>
                  <a:uLnTx/>
                  <a:uFillTx/>
                  <a:latin typeface="HelveticaNeueLT Com 55 Roman"/>
                  <a:ea typeface="MS PGothic" panose="020B0600070205080204" pitchFamily="34" charset="-128"/>
                  <a:cs typeface="Segoe UI" panose="020B0502040204020203" pitchFamily="34" charset="0"/>
                </a:rPr>
                <a:t>✔</a:t>
              </a:r>
            </a:p>
          </p:txBody>
        </p:sp>
      </p:grpSp>
      <p:sp>
        <p:nvSpPr>
          <p:cNvPr id="5" name="Rechteck 4">
            <a:extLst>
              <a:ext uri="{FF2B5EF4-FFF2-40B4-BE49-F238E27FC236}">
                <a16:creationId xmlns:a16="http://schemas.microsoft.com/office/drawing/2014/main" id="{5CE77E23-C8C1-7497-9653-09A9419E2E2E}"/>
              </a:ext>
            </a:extLst>
          </p:cNvPr>
          <p:cNvSpPr/>
          <p:nvPr/>
        </p:nvSpPr>
        <p:spPr>
          <a:xfrm>
            <a:off x="352842" y="1556791"/>
            <a:ext cx="3672014" cy="4532250"/>
          </a:xfrm>
          <a:prstGeom prst="rect">
            <a:avLst/>
          </a:prstGeom>
          <a:solidFill>
            <a:srgbClr val="EDF1D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grpSp>
        <p:nvGrpSpPr>
          <p:cNvPr id="9" name="Gruppieren 8">
            <a:extLst>
              <a:ext uri="{FF2B5EF4-FFF2-40B4-BE49-F238E27FC236}">
                <a16:creationId xmlns:a16="http://schemas.microsoft.com/office/drawing/2014/main" id="{F8FEAB45-E076-8BB5-D5C8-179C0348A0C0}"/>
              </a:ext>
            </a:extLst>
          </p:cNvPr>
          <p:cNvGrpSpPr/>
          <p:nvPr/>
        </p:nvGrpSpPr>
        <p:grpSpPr>
          <a:xfrm>
            <a:off x="8184628" y="2496045"/>
            <a:ext cx="362263" cy="325905"/>
            <a:chOff x="767408" y="4759279"/>
            <a:chExt cx="362263" cy="325905"/>
          </a:xfrm>
        </p:grpSpPr>
        <p:sp>
          <p:nvSpPr>
            <p:cNvPr id="35" name="Ellipse 34">
              <a:extLst>
                <a:ext uri="{FF2B5EF4-FFF2-40B4-BE49-F238E27FC236}">
                  <a16:creationId xmlns:a16="http://schemas.microsoft.com/office/drawing/2014/main" id="{E5FEE286-E575-6FA6-E5C1-967A5ABDBDA1}"/>
                </a:ext>
              </a:extLst>
            </p:cNvPr>
            <p:cNvSpPr/>
            <p:nvPr/>
          </p:nvSpPr>
          <p:spPr>
            <a:xfrm>
              <a:off x="767408" y="4797152"/>
              <a:ext cx="28803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a:ln>
                  <a:noFill/>
                </a:ln>
                <a:solidFill>
                  <a:srgbClr val="28828B"/>
                </a:solidFill>
                <a:effectLst/>
                <a:uLnTx/>
                <a:uFillTx/>
                <a:latin typeface="72 Light" panose="020B0303030000000003" pitchFamily="34" charset="0"/>
                <a:ea typeface="+mn-ea"/>
                <a:cs typeface="+mn-cs"/>
              </a:endParaRPr>
            </a:p>
          </p:txBody>
        </p:sp>
        <p:sp>
          <p:nvSpPr>
            <p:cNvPr id="36" name="Titel 3">
              <a:extLst>
                <a:ext uri="{FF2B5EF4-FFF2-40B4-BE49-F238E27FC236}">
                  <a16:creationId xmlns:a16="http://schemas.microsoft.com/office/drawing/2014/main" id="{D9E3A45E-989C-A268-29F0-6E68F1AFE1E7}"/>
                </a:ext>
              </a:extLst>
            </p:cNvPr>
            <p:cNvSpPr txBox="1">
              <a:spLocks/>
            </p:cNvSpPr>
            <p:nvPr/>
          </p:nvSpPr>
          <p:spPr bwMode="auto">
            <a:xfrm>
              <a:off x="837346" y="4759279"/>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a:ln>
                    <a:noFill/>
                  </a:ln>
                  <a:solidFill>
                    <a:srgbClr val="A5BB1A"/>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7" name="Gruppieren 36">
            <a:extLst>
              <a:ext uri="{FF2B5EF4-FFF2-40B4-BE49-F238E27FC236}">
                <a16:creationId xmlns:a16="http://schemas.microsoft.com/office/drawing/2014/main" id="{A123A6FF-E023-1FC1-03BB-9CAE43F1D8EB}"/>
              </a:ext>
            </a:extLst>
          </p:cNvPr>
          <p:cNvGrpSpPr/>
          <p:nvPr/>
        </p:nvGrpSpPr>
        <p:grpSpPr>
          <a:xfrm>
            <a:off x="8187011" y="2881768"/>
            <a:ext cx="362263" cy="325905"/>
            <a:chOff x="767408" y="4759279"/>
            <a:chExt cx="362263" cy="325905"/>
          </a:xfrm>
        </p:grpSpPr>
        <p:sp>
          <p:nvSpPr>
            <p:cNvPr id="38" name="Ellipse 37">
              <a:extLst>
                <a:ext uri="{FF2B5EF4-FFF2-40B4-BE49-F238E27FC236}">
                  <a16:creationId xmlns:a16="http://schemas.microsoft.com/office/drawing/2014/main" id="{B769241F-56CC-668E-62D1-CC75736820C1}"/>
                </a:ext>
              </a:extLst>
            </p:cNvPr>
            <p:cNvSpPr/>
            <p:nvPr/>
          </p:nvSpPr>
          <p:spPr>
            <a:xfrm>
              <a:off x="767408" y="4797152"/>
              <a:ext cx="28803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a:ln>
                  <a:noFill/>
                </a:ln>
                <a:solidFill>
                  <a:srgbClr val="28828B"/>
                </a:solidFill>
                <a:effectLst/>
                <a:uLnTx/>
                <a:uFillTx/>
                <a:latin typeface="72 Light" panose="020B0303030000000003" pitchFamily="34" charset="0"/>
                <a:ea typeface="+mn-ea"/>
                <a:cs typeface="+mn-cs"/>
              </a:endParaRPr>
            </a:p>
          </p:txBody>
        </p:sp>
        <p:sp>
          <p:nvSpPr>
            <p:cNvPr id="39" name="Titel 3">
              <a:extLst>
                <a:ext uri="{FF2B5EF4-FFF2-40B4-BE49-F238E27FC236}">
                  <a16:creationId xmlns:a16="http://schemas.microsoft.com/office/drawing/2014/main" id="{BB9C68E8-0726-DF3C-0F52-9EC76D0835D6}"/>
                </a:ext>
              </a:extLst>
            </p:cNvPr>
            <p:cNvSpPr txBox="1">
              <a:spLocks/>
            </p:cNvSpPr>
            <p:nvPr/>
          </p:nvSpPr>
          <p:spPr bwMode="auto">
            <a:xfrm>
              <a:off x="837346" y="4759279"/>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de-CH" sz="1400" b="1" i="0" u="none" strike="noStrike" kern="1200" cap="none" spc="0" normalizeH="0" baseline="0" noProof="0">
                  <a:ln>
                    <a:noFill/>
                  </a:ln>
                  <a:solidFill>
                    <a:srgbClr val="A5BB1A"/>
                  </a:solidFill>
                  <a:effectLst/>
                  <a:uLnTx/>
                  <a:uFillTx/>
                  <a:latin typeface="HelveticaNeueLT Com 55 Roman"/>
                  <a:ea typeface="MS PGothic" panose="020B0600070205080204" pitchFamily="34" charset="-128"/>
                  <a:cs typeface="Segoe UI" panose="020B0502040204020203" pitchFamily="34" charset="0"/>
                </a:rPr>
                <a:t>✔</a:t>
              </a:r>
            </a:p>
          </p:txBody>
        </p:sp>
      </p:grpSp>
      <p:sp>
        <p:nvSpPr>
          <p:cNvPr id="46" name="Inhaltsplatzhalter 1">
            <a:extLst>
              <a:ext uri="{FF2B5EF4-FFF2-40B4-BE49-F238E27FC236}">
                <a16:creationId xmlns:a16="http://schemas.microsoft.com/office/drawing/2014/main" id="{DF97872E-C1AB-DB6D-C399-1387E6A2671A}"/>
              </a:ext>
            </a:extLst>
          </p:cNvPr>
          <p:cNvSpPr txBox="1">
            <a:spLocks/>
          </p:cNvSpPr>
          <p:nvPr/>
        </p:nvSpPr>
        <p:spPr bwMode="auto">
          <a:xfrm>
            <a:off x="431011" y="1714004"/>
            <a:ext cx="3527998" cy="45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de-CH" sz="1800" b="1" i="0" u="none" strike="noStrike" kern="1200" cap="none" spc="0" normalizeH="0" baseline="0" noProof="0" dirty="0" err="1">
                <a:ln>
                  <a:noFill/>
                </a:ln>
                <a:solidFill>
                  <a:srgbClr val="A5BB1A"/>
                </a:solidFill>
                <a:effectLst/>
                <a:uLnTx/>
                <a:uFillTx/>
                <a:latin typeface="HelveticaNeueLT Com 55 Roman"/>
                <a:ea typeface="MS PGothic" panose="020B0600070205080204" pitchFamily="34" charset="-128"/>
                <a:cs typeface="Segoe UI" panose="020B0502040204020203" pitchFamily="34" charset="0"/>
              </a:rPr>
              <a:t>Proposte</a:t>
            </a:r>
            <a:endParaRPr kumimoji="0" lang="de-CH" sz="1800" b="1" i="0" u="none" strike="noStrike" kern="1200" cap="none" spc="0" normalizeH="0" baseline="0" noProof="0" dirty="0">
              <a:ln>
                <a:noFill/>
              </a:ln>
              <a:solidFill>
                <a:srgbClr val="A5BB1A"/>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8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285750" marR="0" lvl="0" indent="-285750" algn="l" defTabSz="1035025" rtl="0" eaLnBrk="1" fontAlgn="base" latinLnBrk="0" hangingPunct="1">
              <a:lnSpc>
                <a:spcPct val="100000"/>
              </a:lnSpc>
              <a:spcBef>
                <a:spcPts val="0"/>
              </a:spcBef>
              <a:spcAft>
                <a:spcPts val="600"/>
              </a:spcAft>
              <a:buClr>
                <a:srgbClr val="A5BB1A"/>
              </a:buClr>
              <a:buSzTx/>
              <a:buFont typeface="Arial" panose="020B0604020202020204" pitchFamily="34" charset="0"/>
              <a:buChar char="•"/>
              <a:tabLst/>
              <a:defRPr/>
            </a:pPr>
            <a:r>
              <a:rPr lang="de-CH" dirty="0">
                <a:solidFill>
                  <a:srgbClr val="868689"/>
                </a:solidFill>
                <a:latin typeface="HelveticaNeueLT Com 55 Roman"/>
              </a:rPr>
              <a:t>Per i</a:t>
            </a:r>
            <a:r>
              <a:rPr kumimoji="0" lang="de-CH" sz="18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nvestimenti</a:t>
            </a:r>
            <a:r>
              <a:rPr kumimoji="0" lang="de-CH"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 breve </a:t>
            </a:r>
            <a:r>
              <a:rPr kumimoji="0" lang="de-CH" sz="18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terme</a:t>
            </a:r>
            <a:endParaRPr kumimoji="0" lang="de-CH"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285750" marR="0" lvl="0" indent="-285750" algn="l" defTabSz="1035025" rtl="0" eaLnBrk="1" fontAlgn="base" latinLnBrk="0" hangingPunct="1">
              <a:lnSpc>
                <a:spcPct val="100000"/>
              </a:lnSpc>
              <a:spcBef>
                <a:spcPts val="0"/>
              </a:spcBef>
              <a:spcAft>
                <a:spcPts val="600"/>
              </a:spcAft>
              <a:buClr>
                <a:srgbClr val="A5BB1A"/>
              </a:buClr>
              <a:buSzTx/>
              <a:buFont typeface="Arial" panose="020B0604020202020204" pitchFamily="34" charset="0"/>
              <a:buChar char="•"/>
              <a:tabLst/>
              <a:defRPr/>
            </a:pPr>
            <a:r>
              <a:rPr kumimoji="0" lang="de-CH" sz="18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Durata</a:t>
            </a:r>
            <a:r>
              <a:rPr kumimoji="0" lang="de-CH"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t>
            </a:r>
            <a:r>
              <a:rPr kumimoji="0" lang="de-CH" sz="18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d'investimento</a:t>
            </a:r>
            <a:r>
              <a:rPr kumimoji="0" lang="de-CH"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individuale</a:t>
            </a:r>
          </a:p>
          <a:p>
            <a:pPr marL="285750" marR="0" lvl="0" indent="-285750" algn="l" defTabSz="1035025" rtl="0" eaLnBrk="1" fontAlgn="base" latinLnBrk="0" hangingPunct="1">
              <a:lnSpc>
                <a:spcPct val="100000"/>
              </a:lnSpc>
              <a:spcBef>
                <a:spcPts val="0"/>
              </a:spcBef>
              <a:spcAft>
                <a:spcPts val="600"/>
              </a:spcAft>
              <a:buClr>
                <a:srgbClr val="A5BB1A"/>
              </a:buClr>
              <a:buSzTx/>
              <a:buFont typeface="Arial" panose="020B0604020202020204" pitchFamily="34" charset="0"/>
              <a:buChar char="•"/>
              <a:tabLst/>
              <a:defRPr/>
            </a:pPr>
            <a:r>
              <a:rPr kumimoji="0" lang="it-IT"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Investire con profitto il capitale non necessario</a:t>
            </a:r>
          </a:p>
          <a:p>
            <a:pPr marL="285750" marR="0" lvl="0" indent="-285750" algn="l" defTabSz="1035025" rtl="0" eaLnBrk="1" fontAlgn="base" latinLnBrk="0" hangingPunct="1">
              <a:lnSpc>
                <a:spcPct val="100000"/>
              </a:lnSpc>
              <a:spcBef>
                <a:spcPts val="0"/>
              </a:spcBef>
              <a:spcAft>
                <a:spcPts val="600"/>
              </a:spcAft>
              <a:buClr>
                <a:srgbClr val="A5BB1A"/>
              </a:buClr>
              <a:buSzTx/>
              <a:buFont typeface="Arial" panose="020B0604020202020204" pitchFamily="34" charset="0"/>
              <a:buChar char="•"/>
              <a:tabLst/>
              <a:defRPr/>
            </a:pPr>
            <a:r>
              <a:rPr kumimoji="0" lang="it-IT"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Il tasso di interesse si applica alla durata selezionata</a:t>
            </a:r>
          </a:p>
          <a:p>
            <a:pPr marL="285750" marR="0" lvl="0" indent="-285750" algn="l" defTabSz="1035025" rtl="0" eaLnBrk="1" fontAlgn="base" latinLnBrk="0" hangingPunct="1">
              <a:lnSpc>
                <a:spcPct val="100000"/>
              </a:lnSpc>
              <a:spcBef>
                <a:spcPts val="0"/>
              </a:spcBef>
              <a:spcAft>
                <a:spcPts val="600"/>
              </a:spcAft>
              <a:buClr>
                <a:srgbClr val="A5BB1A"/>
              </a:buClr>
              <a:buSzTx/>
              <a:buFont typeface="Arial" panose="020B0604020202020204" pitchFamily="34" charset="0"/>
              <a:buChar char="•"/>
              <a:tabLst/>
              <a:defRPr/>
            </a:pPr>
            <a:r>
              <a:rPr kumimoji="0" lang="it-IT"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i Il deposito minimo è di</a:t>
            </a:r>
            <a:br>
              <a:rPr kumimoji="0" lang="it-IT"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IT"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100 000 CHF</a:t>
            </a:r>
            <a:endParaRPr kumimoji="0" lang="de-CH"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285750" marR="0" lvl="0" indent="-285750" algn="l" defTabSz="1035025" rtl="0" eaLnBrk="1" fontAlgn="base" latinLnBrk="0" hangingPunct="1">
              <a:lnSpc>
                <a:spcPct val="100000"/>
              </a:lnSpc>
              <a:spcBef>
                <a:spcPts val="0"/>
              </a:spcBef>
              <a:spcAft>
                <a:spcPts val="600"/>
              </a:spcAft>
              <a:buClr>
                <a:srgbClr val="A5BB1A"/>
              </a:buClr>
              <a:buSzTx/>
              <a:buFont typeface="Arial" panose="020B0604020202020204" pitchFamily="34" charset="0"/>
              <a:buChar char="•"/>
              <a:tabLst/>
              <a:defRPr/>
            </a:pPr>
            <a:r>
              <a:rPr lang="it-IT" dirty="0">
                <a:solidFill>
                  <a:srgbClr val="868689"/>
                </a:solidFill>
                <a:latin typeface="HelveticaNeueLT Com 55 Roman"/>
              </a:rPr>
              <a:t>N</a:t>
            </a:r>
            <a:r>
              <a:rPr kumimoji="0" lang="it-IT" sz="18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ecessario</a:t>
            </a:r>
            <a:r>
              <a:rPr kumimoji="0" lang="it-IT"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un conto di tran-</a:t>
            </a:r>
            <a:r>
              <a:rPr kumimoji="0" lang="it-IT" sz="1800" b="0" i="0" u="none" strike="noStrike" kern="1200" cap="none" spc="0" normalizeH="0" baseline="0" noProof="0" dirty="0" err="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sazione</a:t>
            </a:r>
            <a:r>
              <a:rPr kumimoji="0" lang="it-IT"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presso la Banca WIR</a:t>
            </a:r>
            <a:r>
              <a:rPr kumimoji="0" lang="de-CH" sz="18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t>
            </a:r>
          </a:p>
        </p:txBody>
      </p:sp>
      <p:pic>
        <p:nvPicPr>
          <p:cNvPr id="53" name="Grafik 52" descr="Klemmbrett Silhouette">
            <a:extLst>
              <a:ext uri="{FF2B5EF4-FFF2-40B4-BE49-F238E27FC236}">
                <a16:creationId xmlns:a16="http://schemas.microsoft.com/office/drawing/2014/main" id="{A1D03BC1-6055-2324-90D5-E0AE5FC9C73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34000" y="1601240"/>
            <a:ext cx="683473" cy="683473"/>
          </a:xfrm>
          <a:prstGeom prst="rect">
            <a:avLst/>
          </a:prstGeom>
        </p:spPr>
      </p:pic>
      <p:sp>
        <p:nvSpPr>
          <p:cNvPr id="3" name="Google Shape;105;p13">
            <a:extLst>
              <a:ext uri="{FF2B5EF4-FFF2-40B4-BE49-F238E27FC236}">
                <a16:creationId xmlns:a16="http://schemas.microsoft.com/office/drawing/2014/main" id="{4DF6CDD0-91A1-8C71-DF5B-52DC00F64F13}"/>
              </a:ext>
            </a:extLst>
          </p:cNvPr>
          <p:cNvSpPr/>
          <p:nvPr/>
        </p:nvSpPr>
        <p:spPr>
          <a:xfrm>
            <a:off x="7158561" y="1598542"/>
            <a:ext cx="586925" cy="597044"/>
          </a:xfrm>
          <a:custGeom>
            <a:avLst/>
            <a:gdLst/>
            <a:ahLst/>
            <a:cxnLst/>
            <a:rect l="l" t="t" r="r" b="b"/>
            <a:pathLst>
              <a:path w="306889" h="312180" extrusionOk="0">
                <a:moveTo>
                  <a:pt x="249744" y="198155"/>
                </a:moveTo>
                <a:cubicBezTo>
                  <a:pt x="253448" y="193922"/>
                  <a:pt x="256093" y="188102"/>
                  <a:pt x="256093" y="181752"/>
                </a:cubicBezTo>
                <a:cubicBezTo>
                  <a:pt x="256093" y="168524"/>
                  <a:pt x="244982" y="157413"/>
                  <a:pt x="231754" y="157413"/>
                </a:cubicBezTo>
                <a:lnTo>
                  <a:pt x="162440" y="157413"/>
                </a:lnTo>
                <a:lnTo>
                  <a:pt x="171964" y="129899"/>
                </a:lnTo>
                <a:cubicBezTo>
                  <a:pt x="171964" y="129370"/>
                  <a:pt x="172493" y="128311"/>
                  <a:pt x="172493" y="127782"/>
                </a:cubicBezTo>
                <a:lnTo>
                  <a:pt x="172493" y="116671"/>
                </a:lnTo>
                <a:cubicBezTo>
                  <a:pt x="172493" y="106088"/>
                  <a:pt x="168789" y="95506"/>
                  <a:pt x="161911" y="87040"/>
                </a:cubicBezTo>
                <a:cubicBezTo>
                  <a:pt x="152915" y="75399"/>
                  <a:pt x="138629" y="68521"/>
                  <a:pt x="123814" y="68521"/>
                </a:cubicBezTo>
                <a:lnTo>
                  <a:pt x="119052" y="68521"/>
                </a:lnTo>
                <a:cubicBezTo>
                  <a:pt x="115348" y="68521"/>
                  <a:pt x="112702" y="71167"/>
                  <a:pt x="112702" y="74870"/>
                </a:cubicBezTo>
                <a:lnTo>
                  <a:pt x="112702" y="119846"/>
                </a:lnTo>
                <a:lnTo>
                  <a:pt x="84659" y="183869"/>
                </a:lnTo>
                <a:lnTo>
                  <a:pt x="68785" y="183869"/>
                </a:lnTo>
                <a:lnTo>
                  <a:pt x="68256" y="178578"/>
                </a:lnTo>
                <a:cubicBezTo>
                  <a:pt x="67727" y="175403"/>
                  <a:pt x="65082" y="173286"/>
                  <a:pt x="61907" y="173286"/>
                </a:cubicBezTo>
                <a:lnTo>
                  <a:pt x="6349" y="173286"/>
                </a:lnTo>
                <a:cubicBezTo>
                  <a:pt x="2646" y="173286"/>
                  <a:pt x="0" y="175932"/>
                  <a:pt x="0" y="179636"/>
                </a:cubicBezTo>
                <a:lnTo>
                  <a:pt x="0" y="307683"/>
                </a:lnTo>
                <a:cubicBezTo>
                  <a:pt x="0" y="311386"/>
                  <a:pt x="2646" y="314032"/>
                  <a:pt x="6349" y="314032"/>
                </a:cubicBezTo>
                <a:lnTo>
                  <a:pt x="80426" y="314032"/>
                </a:lnTo>
                <a:cubicBezTo>
                  <a:pt x="82543" y="314032"/>
                  <a:pt x="84130" y="312974"/>
                  <a:pt x="85188" y="311916"/>
                </a:cubicBezTo>
                <a:cubicBezTo>
                  <a:pt x="86246" y="310328"/>
                  <a:pt x="86776" y="308741"/>
                  <a:pt x="86776" y="306625"/>
                </a:cubicBezTo>
                <a:lnTo>
                  <a:pt x="97887" y="312445"/>
                </a:lnTo>
                <a:cubicBezTo>
                  <a:pt x="98945" y="312974"/>
                  <a:pt x="100004" y="312974"/>
                  <a:pt x="101062" y="312974"/>
                </a:cubicBezTo>
                <a:lnTo>
                  <a:pt x="216939" y="312974"/>
                </a:lnTo>
                <a:cubicBezTo>
                  <a:pt x="230167" y="312974"/>
                  <a:pt x="241278" y="301862"/>
                  <a:pt x="241278" y="288634"/>
                </a:cubicBezTo>
                <a:cubicBezTo>
                  <a:pt x="241278" y="283343"/>
                  <a:pt x="239691" y="278581"/>
                  <a:pt x="237045" y="274877"/>
                </a:cubicBezTo>
                <a:cubicBezTo>
                  <a:pt x="245511" y="271174"/>
                  <a:pt x="251332" y="262708"/>
                  <a:pt x="251332" y="252654"/>
                </a:cubicBezTo>
                <a:cubicBezTo>
                  <a:pt x="251332" y="247363"/>
                  <a:pt x="249744" y="242601"/>
                  <a:pt x="247099" y="238897"/>
                </a:cubicBezTo>
                <a:cubicBezTo>
                  <a:pt x="255035" y="235193"/>
                  <a:pt x="260856" y="226727"/>
                  <a:pt x="260856" y="217203"/>
                </a:cubicBezTo>
                <a:cubicBezTo>
                  <a:pt x="259798" y="209796"/>
                  <a:pt x="256093" y="202388"/>
                  <a:pt x="249744" y="198155"/>
                </a:cubicBezTo>
                <a:close/>
                <a:moveTo>
                  <a:pt x="12699" y="301862"/>
                </a:moveTo>
                <a:lnTo>
                  <a:pt x="12699" y="186514"/>
                </a:lnTo>
                <a:lnTo>
                  <a:pt x="56087" y="186514"/>
                </a:lnTo>
                <a:lnTo>
                  <a:pt x="56616" y="190218"/>
                </a:lnTo>
                <a:cubicBezTo>
                  <a:pt x="56616" y="190747"/>
                  <a:pt x="56616" y="191277"/>
                  <a:pt x="56616" y="191806"/>
                </a:cubicBezTo>
                <a:lnTo>
                  <a:pt x="71960" y="296571"/>
                </a:lnTo>
                <a:cubicBezTo>
                  <a:pt x="71960" y="296571"/>
                  <a:pt x="71960" y="296571"/>
                  <a:pt x="71960" y="296571"/>
                </a:cubicBezTo>
                <a:lnTo>
                  <a:pt x="72489" y="301333"/>
                </a:lnTo>
                <a:lnTo>
                  <a:pt x="12699" y="301862"/>
                </a:lnTo>
                <a:close/>
                <a:moveTo>
                  <a:pt x="235458" y="229373"/>
                </a:moveTo>
                <a:lnTo>
                  <a:pt x="217997" y="229373"/>
                </a:lnTo>
                <a:cubicBezTo>
                  <a:pt x="214294" y="229373"/>
                  <a:pt x="211648" y="232019"/>
                  <a:pt x="211648" y="235722"/>
                </a:cubicBezTo>
                <a:cubicBezTo>
                  <a:pt x="211648" y="235722"/>
                  <a:pt x="211648" y="235722"/>
                  <a:pt x="211648" y="235722"/>
                </a:cubicBezTo>
                <a:cubicBezTo>
                  <a:pt x="211648" y="235722"/>
                  <a:pt x="211648" y="235722"/>
                  <a:pt x="211648" y="235722"/>
                </a:cubicBezTo>
                <a:cubicBezTo>
                  <a:pt x="211648" y="239426"/>
                  <a:pt x="214294" y="242072"/>
                  <a:pt x="217997" y="242072"/>
                </a:cubicBezTo>
                <a:lnTo>
                  <a:pt x="225934" y="242072"/>
                </a:lnTo>
                <a:cubicBezTo>
                  <a:pt x="232283" y="242072"/>
                  <a:pt x="237574" y="247363"/>
                  <a:pt x="237574" y="253713"/>
                </a:cubicBezTo>
                <a:cubicBezTo>
                  <a:pt x="237574" y="260062"/>
                  <a:pt x="232283" y="265353"/>
                  <a:pt x="225934" y="265353"/>
                </a:cubicBezTo>
                <a:lnTo>
                  <a:pt x="211648" y="265353"/>
                </a:lnTo>
                <a:cubicBezTo>
                  <a:pt x="207944" y="265353"/>
                  <a:pt x="205298" y="267999"/>
                  <a:pt x="205298" y="271703"/>
                </a:cubicBezTo>
                <a:cubicBezTo>
                  <a:pt x="205298" y="271703"/>
                  <a:pt x="205298" y="271703"/>
                  <a:pt x="205298" y="271703"/>
                </a:cubicBezTo>
                <a:cubicBezTo>
                  <a:pt x="205298" y="271703"/>
                  <a:pt x="205298" y="271703"/>
                  <a:pt x="205298" y="271703"/>
                </a:cubicBezTo>
                <a:cubicBezTo>
                  <a:pt x="205298" y="275406"/>
                  <a:pt x="207944" y="278052"/>
                  <a:pt x="211648" y="278052"/>
                </a:cubicBezTo>
                <a:lnTo>
                  <a:pt x="215880" y="278052"/>
                </a:lnTo>
                <a:cubicBezTo>
                  <a:pt x="222230" y="278052"/>
                  <a:pt x="227522" y="283343"/>
                  <a:pt x="227522" y="289693"/>
                </a:cubicBezTo>
                <a:cubicBezTo>
                  <a:pt x="227522" y="296042"/>
                  <a:pt x="222230" y="301333"/>
                  <a:pt x="215880" y="301333"/>
                </a:cubicBezTo>
                <a:lnTo>
                  <a:pt x="101591" y="301333"/>
                </a:lnTo>
                <a:lnTo>
                  <a:pt x="83601" y="291809"/>
                </a:lnTo>
                <a:lnTo>
                  <a:pt x="70373" y="197626"/>
                </a:lnTo>
                <a:lnTo>
                  <a:pt x="88892" y="197626"/>
                </a:lnTo>
                <a:cubicBezTo>
                  <a:pt x="91538" y="197626"/>
                  <a:pt x="93654" y="196039"/>
                  <a:pt x="94712" y="193922"/>
                </a:cubicBezTo>
                <a:lnTo>
                  <a:pt x="124872" y="124607"/>
                </a:lnTo>
                <a:cubicBezTo>
                  <a:pt x="125401" y="123549"/>
                  <a:pt x="125401" y="123020"/>
                  <a:pt x="125401" y="121962"/>
                </a:cubicBezTo>
                <a:lnTo>
                  <a:pt x="125401" y="81749"/>
                </a:lnTo>
                <a:cubicBezTo>
                  <a:pt x="135455" y="82278"/>
                  <a:pt x="144978" y="87040"/>
                  <a:pt x="151328" y="94977"/>
                </a:cubicBezTo>
                <a:cubicBezTo>
                  <a:pt x="156090" y="101326"/>
                  <a:pt x="158736" y="108734"/>
                  <a:pt x="158736" y="116671"/>
                </a:cubicBezTo>
                <a:lnTo>
                  <a:pt x="158736" y="126724"/>
                </a:lnTo>
                <a:lnTo>
                  <a:pt x="147095" y="161646"/>
                </a:lnTo>
                <a:cubicBezTo>
                  <a:pt x="146566" y="163762"/>
                  <a:pt x="146566" y="165879"/>
                  <a:pt x="148154" y="167466"/>
                </a:cubicBezTo>
                <a:cubicBezTo>
                  <a:pt x="149212" y="169054"/>
                  <a:pt x="151328" y="170112"/>
                  <a:pt x="153445" y="170112"/>
                </a:cubicBezTo>
                <a:lnTo>
                  <a:pt x="231754" y="170112"/>
                </a:lnTo>
                <a:cubicBezTo>
                  <a:pt x="238104" y="170112"/>
                  <a:pt x="243395" y="175403"/>
                  <a:pt x="243395" y="181752"/>
                </a:cubicBezTo>
                <a:cubicBezTo>
                  <a:pt x="243395" y="188102"/>
                  <a:pt x="238104" y="193393"/>
                  <a:pt x="231754" y="193393"/>
                </a:cubicBezTo>
                <a:lnTo>
                  <a:pt x="215880" y="193393"/>
                </a:lnTo>
                <a:cubicBezTo>
                  <a:pt x="212177" y="193393"/>
                  <a:pt x="209531" y="196039"/>
                  <a:pt x="209531" y="199742"/>
                </a:cubicBezTo>
                <a:cubicBezTo>
                  <a:pt x="209531" y="203446"/>
                  <a:pt x="212177" y="206092"/>
                  <a:pt x="215880" y="206092"/>
                </a:cubicBezTo>
                <a:lnTo>
                  <a:pt x="219585" y="206092"/>
                </a:lnTo>
                <a:cubicBezTo>
                  <a:pt x="219585" y="206092"/>
                  <a:pt x="219585" y="206092"/>
                  <a:pt x="219585" y="206092"/>
                </a:cubicBezTo>
                <a:lnTo>
                  <a:pt x="235987" y="206092"/>
                </a:lnTo>
                <a:cubicBezTo>
                  <a:pt x="242336" y="206092"/>
                  <a:pt x="247628" y="211383"/>
                  <a:pt x="247628" y="217733"/>
                </a:cubicBezTo>
                <a:cubicBezTo>
                  <a:pt x="247099" y="224082"/>
                  <a:pt x="241807" y="229373"/>
                  <a:pt x="235458" y="229373"/>
                </a:cubicBezTo>
                <a:close/>
                <a:moveTo>
                  <a:pt x="310593" y="43652"/>
                </a:moveTo>
                <a:cubicBezTo>
                  <a:pt x="309535" y="41007"/>
                  <a:pt x="307418" y="39419"/>
                  <a:pt x="304244" y="39419"/>
                </a:cubicBezTo>
                <a:lnTo>
                  <a:pt x="266676" y="39419"/>
                </a:lnTo>
                <a:lnTo>
                  <a:pt x="255035" y="3968"/>
                </a:lnTo>
                <a:cubicBezTo>
                  <a:pt x="253448" y="-1323"/>
                  <a:pt x="244453" y="-1323"/>
                  <a:pt x="242865" y="3968"/>
                </a:cubicBezTo>
                <a:lnTo>
                  <a:pt x="231225" y="39419"/>
                </a:lnTo>
                <a:lnTo>
                  <a:pt x="193658" y="39419"/>
                </a:lnTo>
                <a:cubicBezTo>
                  <a:pt x="191012" y="39419"/>
                  <a:pt x="188367" y="41007"/>
                  <a:pt x="187308" y="43652"/>
                </a:cubicBezTo>
                <a:cubicBezTo>
                  <a:pt x="186250" y="46298"/>
                  <a:pt x="187308" y="49473"/>
                  <a:pt x="189425" y="51060"/>
                </a:cubicBezTo>
                <a:lnTo>
                  <a:pt x="219585" y="72754"/>
                </a:lnTo>
                <a:lnTo>
                  <a:pt x="207944" y="108205"/>
                </a:lnTo>
                <a:cubicBezTo>
                  <a:pt x="206886" y="110851"/>
                  <a:pt x="207944" y="114025"/>
                  <a:pt x="210060" y="115612"/>
                </a:cubicBezTo>
                <a:cubicBezTo>
                  <a:pt x="212177" y="117200"/>
                  <a:pt x="215352" y="117200"/>
                  <a:pt x="217468" y="115612"/>
                </a:cubicBezTo>
                <a:lnTo>
                  <a:pt x="247628" y="93919"/>
                </a:lnTo>
                <a:lnTo>
                  <a:pt x="277788" y="115612"/>
                </a:lnTo>
                <a:cubicBezTo>
                  <a:pt x="278846" y="116671"/>
                  <a:pt x="280433" y="116671"/>
                  <a:pt x="281491" y="116671"/>
                </a:cubicBezTo>
                <a:cubicBezTo>
                  <a:pt x="283079" y="116671"/>
                  <a:pt x="284137" y="116142"/>
                  <a:pt x="285195" y="115612"/>
                </a:cubicBezTo>
                <a:cubicBezTo>
                  <a:pt x="287312" y="114025"/>
                  <a:pt x="288370" y="110851"/>
                  <a:pt x="287312" y="108205"/>
                </a:cubicBezTo>
                <a:lnTo>
                  <a:pt x="275671" y="72754"/>
                </a:lnTo>
                <a:lnTo>
                  <a:pt x="305831" y="51060"/>
                </a:lnTo>
                <a:cubicBezTo>
                  <a:pt x="310593" y="48944"/>
                  <a:pt x="311122" y="46298"/>
                  <a:pt x="310593" y="43652"/>
                </a:cubicBezTo>
                <a:close/>
                <a:moveTo>
                  <a:pt x="266676" y="64817"/>
                </a:moveTo>
                <a:cubicBezTo>
                  <a:pt x="264560" y="66404"/>
                  <a:pt x="263501" y="69579"/>
                  <a:pt x="264560" y="72225"/>
                </a:cubicBezTo>
                <a:lnTo>
                  <a:pt x="271438" y="93390"/>
                </a:lnTo>
                <a:lnTo>
                  <a:pt x="253448" y="80162"/>
                </a:lnTo>
                <a:cubicBezTo>
                  <a:pt x="251332" y="78574"/>
                  <a:pt x="248157" y="78574"/>
                  <a:pt x="246041" y="80162"/>
                </a:cubicBezTo>
                <a:lnTo>
                  <a:pt x="228050" y="93390"/>
                </a:lnTo>
                <a:lnTo>
                  <a:pt x="234929" y="72225"/>
                </a:lnTo>
                <a:cubicBezTo>
                  <a:pt x="235987" y="69579"/>
                  <a:pt x="234929" y="66404"/>
                  <a:pt x="232813" y="64817"/>
                </a:cubicBezTo>
                <a:lnTo>
                  <a:pt x="214823" y="51589"/>
                </a:lnTo>
                <a:lnTo>
                  <a:pt x="237045" y="51589"/>
                </a:lnTo>
                <a:cubicBezTo>
                  <a:pt x="239691" y="51589"/>
                  <a:pt x="242336" y="50002"/>
                  <a:pt x="243395" y="47356"/>
                </a:cubicBezTo>
                <a:lnTo>
                  <a:pt x="250273" y="26191"/>
                </a:lnTo>
                <a:lnTo>
                  <a:pt x="257152" y="47356"/>
                </a:lnTo>
                <a:cubicBezTo>
                  <a:pt x="258210" y="50002"/>
                  <a:pt x="260327" y="51589"/>
                  <a:pt x="263501" y="51589"/>
                </a:cubicBezTo>
                <a:lnTo>
                  <a:pt x="285725" y="51589"/>
                </a:lnTo>
                <a:lnTo>
                  <a:pt x="266676" y="64817"/>
                </a:lnTo>
                <a:close/>
              </a:path>
            </a:pathLst>
          </a:custGeom>
          <a:solidFill>
            <a:srgbClr val="A5BB1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Textfeld 5">
            <a:extLst>
              <a:ext uri="{FF2B5EF4-FFF2-40B4-BE49-F238E27FC236}">
                <a16:creationId xmlns:a16="http://schemas.microsoft.com/office/drawing/2014/main" id="{E202092E-7DD9-B6BB-4104-65B77A453DBD}"/>
              </a:ext>
            </a:extLst>
          </p:cNvPr>
          <p:cNvSpPr txBox="1"/>
          <p:nvPr/>
        </p:nvSpPr>
        <p:spPr bwMode="auto">
          <a:xfrm>
            <a:off x="8332206" y="4072810"/>
            <a:ext cx="3214098" cy="1833351"/>
          </a:xfrm>
          <a:prstGeom prst="rect">
            <a:avLst/>
          </a:prstGeom>
          <a:solidFill>
            <a:schemeClr val="accent3"/>
          </a:solidFill>
          <a:ln w="28575">
            <a:noFill/>
            <a:miter lim="800000"/>
            <a:headEnd/>
            <a:tailEnd/>
          </a:ln>
        </p:spPr>
        <p:txBody>
          <a:bodyPr vert="horz" wrap="square" lIns="72000" tIns="72000" rIns="72000" bIns="72000" numCol="1" rtlCol="0" anchor="t" anchorCtr="0" compatLnSpc="1">
            <a:prstTxWarp prst="textNoShape">
              <a:avLst/>
            </a:prstTxWarp>
            <a:noAutofit/>
          </a:bodyPr>
          <a:lstStyle/>
          <a:p>
            <a:pPr>
              <a:spcAft>
                <a:spcPts val="800"/>
              </a:spcAft>
            </a:pPr>
            <a:r>
              <a:rPr lang="it-IT" sz="1600" b="1" dirty="0">
                <a:solidFill>
                  <a:schemeClr val="bg1"/>
                </a:solidFill>
                <a:latin typeface="+mj-lt"/>
              </a:rPr>
              <a:t>Promozione deposito a termine con 1,60% fino al 31 maggio 2024 </a:t>
            </a:r>
            <a:r>
              <a:rPr lang="it-IT" sz="1600" b="1" dirty="0">
                <a:solidFill>
                  <a:schemeClr val="accent2"/>
                </a:solidFill>
                <a:latin typeface="+mj-lt"/>
              </a:rPr>
              <a:t>per nuovi capitali</a:t>
            </a:r>
          </a:p>
          <a:p>
            <a:pPr>
              <a:spcAft>
                <a:spcPts val="800"/>
              </a:spcAft>
            </a:pPr>
            <a:r>
              <a:rPr lang="de-CH" sz="1400" b="1" dirty="0">
                <a:solidFill>
                  <a:schemeClr val="bg1">
                    <a:lumMod val="95000"/>
                  </a:schemeClr>
                </a:solidFill>
                <a:latin typeface="+mj-lt"/>
              </a:rPr>
              <a:t>•</a:t>
            </a:r>
            <a:r>
              <a:rPr lang="de-CH" sz="1400" dirty="0">
                <a:solidFill>
                  <a:schemeClr val="bg1"/>
                </a:solidFill>
                <a:latin typeface="+mj-lt"/>
              </a:rPr>
              <a:t> </a:t>
            </a:r>
            <a:r>
              <a:rPr lang="it-IT" sz="1400">
                <a:solidFill>
                  <a:schemeClr val="bg1"/>
                </a:solidFill>
                <a:latin typeface="+mj-lt"/>
              </a:rPr>
              <a:t>1,60</a:t>
            </a:r>
            <a:r>
              <a:rPr lang="it-IT" sz="1400" dirty="0">
                <a:solidFill>
                  <a:schemeClr val="bg1"/>
                </a:solidFill>
                <a:latin typeface="+mj-lt"/>
              </a:rPr>
              <a:t>% di interessi per 1 anno</a:t>
            </a:r>
          </a:p>
          <a:p>
            <a:pPr>
              <a:spcAft>
                <a:spcPts val="800"/>
              </a:spcAft>
            </a:pPr>
            <a:r>
              <a:rPr lang="de-CH" sz="1400" b="1" dirty="0">
                <a:solidFill>
                  <a:schemeClr val="bg1">
                    <a:lumMod val="95000"/>
                  </a:schemeClr>
                </a:solidFill>
                <a:latin typeface="+mj-lt"/>
              </a:rPr>
              <a:t>• </a:t>
            </a:r>
            <a:r>
              <a:rPr lang="it-IT" sz="1400" dirty="0">
                <a:solidFill>
                  <a:schemeClr val="bg1"/>
                </a:solidFill>
                <a:latin typeface="+mj-lt"/>
              </a:rPr>
              <a:t>Per importi a partire da 50 000 CHF</a:t>
            </a:r>
          </a:p>
          <a:p>
            <a:pPr>
              <a:spcAft>
                <a:spcPts val="800"/>
              </a:spcAft>
            </a:pPr>
            <a:r>
              <a:rPr lang="de-CH" sz="1400" b="1" dirty="0">
                <a:solidFill>
                  <a:schemeClr val="bg1">
                    <a:lumMod val="95000"/>
                  </a:schemeClr>
                </a:solidFill>
                <a:latin typeface="+mj-lt"/>
              </a:rPr>
              <a:t>• </a:t>
            </a:r>
            <a:r>
              <a:rPr lang="it-IT" sz="1400" dirty="0">
                <a:solidFill>
                  <a:schemeClr val="bg1"/>
                </a:solidFill>
                <a:latin typeface="+mj-lt"/>
              </a:rPr>
              <a:t>Promozione  fino al 31.05.2024</a:t>
            </a:r>
            <a:endParaRPr lang="de-CH" sz="1400" dirty="0">
              <a:solidFill>
                <a:schemeClr val="bg1"/>
              </a:solidFill>
              <a:latin typeface="+mj-lt"/>
            </a:endParaRPr>
          </a:p>
        </p:txBody>
      </p:sp>
    </p:spTree>
    <p:extLst>
      <p:ext uri="{BB962C8B-B14F-4D97-AF65-F5344CB8AC3E}">
        <p14:creationId xmlns:p14="http://schemas.microsoft.com/office/powerpoint/2010/main" val="310415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3A29FC1-9E0F-4253-B83B-CA584F1481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59" progId="TCLayout.ActiveDocument.1">
                  <p:embed/>
                </p:oleObj>
              </mc:Choice>
              <mc:Fallback>
                <p:oleObj name="think-cell Folie" r:id="rId3" imgW="360" imgH="359" progId="TCLayout.ActiveDocument.1">
                  <p:embed/>
                  <p:pic>
                    <p:nvPicPr>
                      <p:cNvPr id="6" name="Objekt 5" hidden="1">
                        <a:extLst>
                          <a:ext uri="{FF2B5EF4-FFF2-40B4-BE49-F238E27FC236}">
                            <a16:creationId xmlns:a16="http://schemas.microsoft.com/office/drawing/2014/main" id="{23A29FC1-9E0F-4253-B83B-CA584F1481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7A92CD9-34DA-47D3-B239-89C32C6C2FC5}"/>
              </a:ext>
            </a:extLst>
          </p:cNvPr>
          <p:cNvSpPr>
            <a:spLocks noGrp="1"/>
          </p:cNvSpPr>
          <p:nvPr>
            <p:ph type="title"/>
          </p:nvPr>
        </p:nvSpPr>
        <p:spPr/>
        <p:txBody>
          <a:bodyPr vert="horz"/>
          <a:lstStyle/>
          <a:p>
            <a:r>
              <a:rPr lang="it-CH" dirty="0"/>
              <a:t>Panoramica delle ipoteche e dei crediti</a:t>
            </a:r>
          </a:p>
        </p:txBody>
      </p:sp>
      <p:sp>
        <p:nvSpPr>
          <p:cNvPr id="11" name="Rechteck 10">
            <a:extLst>
              <a:ext uri="{FF2B5EF4-FFF2-40B4-BE49-F238E27FC236}">
                <a16:creationId xmlns:a16="http://schemas.microsoft.com/office/drawing/2014/main" id="{EBF6DA66-2F28-42EE-B474-009C9C57A262}"/>
              </a:ext>
            </a:extLst>
          </p:cNvPr>
          <p:cNvSpPr/>
          <p:nvPr/>
        </p:nvSpPr>
        <p:spPr>
          <a:xfrm>
            <a:off x="1127448" y="1465328"/>
            <a:ext cx="3096344" cy="43204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Immobili</a:t>
            </a:r>
          </a:p>
        </p:txBody>
      </p:sp>
      <p:sp>
        <p:nvSpPr>
          <p:cNvPr id="12" name="Rechteck 11">
            <a:extLst>
              <a:ext uri="{FF2B5EF4-FFF2-40B4-BE49-F238E27FC236}">
                <a16:creationId xmlns:a16="http://schemas.microsoft.com/office/drawing/2014/main" id="{51231A6F-279A-40B2-8C22-2DFEAD1B9925}"/>
              </a:ext>
            </a:extLst>
          </p:cNvPr>
          <p:cNvSpPr/>
          <p:nvPr/>
        </p:nvSpPr>
        <p:spPr>
          <a:xfrm rot="16200000">
            <a:off x="-238252" y="2783381"/>
            <a:ext cx="1867305" cy="43204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000" b="0" i="0" u="none" strike="noStrike" kern="1200" cap="none" spc="0" normalizeH="0" baseline="0" noProof="0" dirty="0">
                <a:ln>
                  <a:noFill/>
                </a:ln>
                <a:solidFill>
                  <a:srgbClr val="868689"/>
                </a:solidFill>
                <a:effectLst/>
                <a:uLnTx/>
                <a:uFillTx/>
                <a:latin typeface="HelveticaNeueLT Com 55 Roman"/>
                <a:ea typeface="+mn-ea"/>
                <a:cs typeface="+mn-cs"/>
              </a:rPr>
              <a:t>Ipoteche</a:t>
            </a:r>
          </a:p>
        </p:txBody>
      </p:sp>
      <p:sp>
        <p:nvSpPr>
          <p:cNvPr id="13" name="Rechteck 12">
            <a:extLst>
              <a:ext uri="{FF2B5EF4-FFF2-40B4-BE49-F238E27FC236}">
                <a16:creationId xmlns:a16="http://schemas.microsoft.com/office/drawing/2014/main" id="{B236B7B8-0E23-4D1B-A1D5-B62AEFB51A5A}"/>
              </a:ext>
            </a:extLst>
          </p:cNvPr>
          <p:cNvSpPr/>
          <p:nvPr/>
        </p:nvSpPr>
        <p:spPr>
          <a:xfrm rot="16200000">
            <a:off x="78468" y="4756283"/>
            <a:ext cx="1233865" cy="43204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000" b="0" i="0" u="none" strike="noStrike" kern="1200" cap="none" spc="0" normalizeH="0" baseline="0" noProof="0" dirty="0">
                <a:ln>
                  <a:noFill/>
                </a:ln>
                <a:solidFill>
                  <a:srgbClr val="868689"/>
                </a:solidFill>
                <a:effectLst/>
                <a:uLnTx/>
                <a:uFillTx/>
                <a:latin typeface="HelveticaNeueLT Com 55 Roman"/>
                <a:ea typeface="+mn-ea"/>
                <a:cs typeface="+mn-cs"/>
              </a:rPr>
              <a:t>Finanziamento di costruzioni</a:t>
            </a:r>
          </a:p>
        </p:txBody>
      </p:sp>
      <p:sp>
        <p:nvSpPr>
          <p:cNvPr id="14" name="Textfeld 13">
            <a:extLst>
              <a:ext uri="{FF2B5EF4-FFF2-40B4-BE49-F238E27FC236}">
                <a16:creationId xmlns:a16="http://schemas.microsoft.com/office/drawing/2014/main" id="{9387583A-06F0-48FF-B96F-8ABFBDFF93F1}"/>
              </a:ext>
            </a:extLst>
          </p:cNvPr>
          <p:cNvSpPr txBox="1"/>
          <p:nvPr/>
        </p:nvSpPr>
        <p:spPr bwMode="auto">
          <a:xfrm>
            <a:off x="1118655" y="2081628"/>
            <a:ext cx="3096344" cy="288032"/>
          </a:xfrm>
          <a:prstGeom prst="rect">
            <a:avLst/>
          </a:prstGeom>
          <a:solidFill>
            <a:srgbClr val="A5BB1A"/>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FFFFFF"/>
                </a:solidFill>
                <a:effectLst/>
                <a:uLnTx/>
                <a:uFillTx/>
                <a:latin typeface="HelveticaNeueLT Com 55 Roman"/>
                <a:ea typeface="+mn-ea"/>
                <a:cs typeface="+mn-cs"/>
              </a:rPr>
              <a:t>Ipoteca variabile</a:t>
            </a:r>
          </a:p>
        </p:txBody>
      </p:sp>
      <p:sp>
        <p:nvSpPr>
          <p:cNvPr id="15" name="Textfeld 14">
            <a:extLst>
              <a:ext uri="{FF2B5EF4-FFF2-40B4-BE49-F238E27FC236}">
                <a16:creationId xmlns:a16="http://schemas.microsoft.com/office/drawing/2014/main" id="{8B1E94BB-B5A7-4414-8B2C-35C88BBB397B}"/>
              </a:ext>
            </a:extLst>
          </p:cNvPr>
          <p:cNvSpPr txBox="1"/>
          <p:nvPr/>
        </p:nvSpPr>
        <p:spPr bwMode="auto">
          <a:xfrm>
            <a:off x="1127448" y="2628839"/>
            <a:ext cx="3096344" cy="288032"/>
          </a:xfrm>
          <a:prstGeom prst="rect">
            <a:avLst/>
          </a:prstGeom>
          <a:solidFill>
            <a:srgbClr val="A5BB1A">
              <a:alpha val="20000"/>
            </a:srgbClr>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Ipoteche fisse</a:t>
            </a:r>
          </a:p>
        </p:txBody>
      </p:sp>
      <p:sp>
        <p:nvSpPr>
          <p:cNvPr id="16" name="Textfeld 15">
            <a:extLst>
              <a:ext uri="{FF2B5EF4-FFF2-40B4-BE49-F238E27FC236}">
                <a16:creationId xmlns:a16="http://schemas.microsoft.com/office/drawing/2014/main" id="{A1900297-823C-436B-A1E9-22818ED70384}"/>
              </a:ext>
            </a:extLst>
          </p:cNvPr>
          <p:cNvSpPr txBox="1"/>
          <p:nvPr/>
        </p:nvSpPr>
        <p:spPr bwMode="auto">
          <a:xfrm>
            <a:off x="1127173" y="3166028"/>
            <a:ext cx="3096344" cy="288032"/>
          </a:xfrm>
          <a:prstGeom prst="rect">
            <a:avLst/>
          </a:prstGeom>
          <a:solidFill>
            <a:srgbClr val="A5BB1A">
              <a:alpha val="20000"/>
            </a:srgbClr>
          </a:solidFill>
          <a:ln>
            <a:noFill/>
          </a:ln>
        </p:spPr>
        <p:txBody>
          <a:bodyPr vert="horz" wrap="none" lIns="144000" tIns="0" rIns="0" bIns="0" numCol="1" rtlCol="0" anchor="t" anchorCtr="0" compatLnSpc="1">
            <a:prstTxWarp prst="textNoShape">
              <a:avLst/>
            </a:prstTxWarp>
            <a:noAutofit/>
          </a:bodyPr>
          <a:lstStyle>
            <a:defPPr>
              <a:defRPr lang="de-DE"/>
            </a:defPPr>
            <a:lvl1pPr>
              <a:spcAft>
                <a:spcPts val="800"/>
              </a:spcAft>
              <a:defRPr sz="1600">
                <a:solidFill>
                  <a:schemeClr val="tx2"/>
                </a:solidFill>
                <a:latin typeface="+mj-lt"/>
              </a:defRPr>
            </a:lvl1p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Ipoteca mercato monetario</a:t>
            </a:r>
          </a:p>
        </p:txBody>
      </p:sp>
      <p:sp>
        <p:nvSpPr>
          <p:cNvPr id="18" name="Textfeld 17">
            <a:extLst>
              <a:ext uri="{FF2B5EF4-FFF2-40B4-BE49-F238E27FC236}">
                <a16:creationId xmlns:a16="http://schemas.microsoft.com/office/drawing/2014/main" id="{C5541922-D6DB-4D8F-AA33-99576D825B07}"/>
              </a:ext>
            </a:extLst>
          </p:cNvPr>
          <p:cNvSpPr txBox="1"/>
          <p:nvPr/>
        </p:nvSpPr>
        <p:spPr bwMode="auto">
          <a:xfrm>
            <a:off x="1127448" y="4367265"/>
            <a:ext cx="3096344" cy="288032"/>
          </a:xfrm>
          <a:prstGeom prst="rect">
            <a:avLst/>
          </a:prstGeom>
          <a:solidFill>
            <a:srgbClr val="A5BB1A"/>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FFFFFF"/>
                </a:solidFill>
                <a:effectLst/>
                <a:uLnTx/>
                <a:uFillTx/>
                <a:latin typeface="HelveticaNeueLT Com 55 Roman"/>
                <a:ea typeface="+mn-ea"/>
                <a:cs typeface="+mn-cs"/>
              </a:rPr>
              <a:t>Credito di costruzione</a:t>
            </a:r>
          </a:p>
        </p:txBody>
      </p:sp>
      <p:sp>
        <p:nvSpPr>
          <p:cNvPr id="19" name="Rechteck 18">
            <a:extLst>
              <a:ext uri="{FF2B5EF4-FFF2-40B4-BE49-F238E27FC236}">
                <a16:creationId xmlns:a16="http://schemas.microsoft.com/office/drawing/2014/main" id="{04A02E90-8045-407A-8509-60BF40D2EE88}"/>
              </a:ext>
            </a:extLst>
          </p:cNvPr>
          <p:cNvSpPr/>
          <p:nvPr/>
        </p:nvSpPr>
        <p:spPr>
          <a:xfrm>
            <a:off x="6456040" y="1465328"/>
            <a:ext cx="3096344" cy="43204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Finanziamento aziendale</a:t>
            </a:r>
          </a:p>
        </p:txBody>
      </p:sp>
      <p:sp>
        <p:nvSpPr>
          <p:cNvPr id="20" name="Rechteck 19">
            <a:extLst>
              <a:ext uri="{FF2B5EF4-FFF2-40B4-BE49-F238E27FC236}">
                <a16:creationId xmlns:a16="http://schemas.microsoft.com/office/drawing/2014/main" id="{7B80F184-271E-44CC-88E2-CCC152D48835}"/>
              </a:ext>
            </a:extLst>
          </p:cNvPr>
          <p:cNvSpPr/>
          <p:nvPr/>
        </p:nvSpPr>
        <p:spPr>
          <a:xfrm rot="16200000">
            <a:off x="5443063" y="2502666"/>
            <a:ext cx="1305874" cy="43204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000" b="0" i="0" u="none" strike="noStrike" kern="1200" cap="none" spc="0" normalizeH="0" baseline="0" noProof="0" dirty="0">
                <a:ln>
                  <a:noFill/>
                </a:ln>
                <a:solidFill>
                  <a:srgbClr val="868689"/>
                </a:solidFill>
                <a:effectLst/>
                <a:uLnTx/>
                <a:uFillTx/>
                <a:latin typeface="HelveticaNeueLT Com 55 Roman"/>
                <a:ea typeface="+mn-ea"/>
                <a:cs typeface="+mn-cs"/>
              </a:rPr>
              <a:t>Credito d'esercizio</a:t>
            </a:r>
          </a:p>
        </p:txBody>
      </p:sp>
      <p:sp>
        <p:nvSpPr>
          <p:cNvPr id="21" name="Rechteck 20">
            <a:extLst>
              <a:ext uri="{FF2B5EF4-FFF2-40B4-BE49-F238E27FC236}">
                <a16:creationId xmlns:a16="http://schemas.microsoft.com/office/drawing/2014/main" id="{CC2411B9-42AE-4020-B34D-1B23FBB8E936}"/>
              </a:ext>
            </a:extLst>
          </p:cNvPr>
          <p:cNvSpPr/>
          <p:nvPr/>
        </p:nvSpPr>
        <p:spPr>
          <a:xfrm rot="16200000">
            <a:off x="5437999" y="4010335"/>
            <a:ext cx="1305873" cy="43204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000" b="0" i="0" u="none" strike="noStrike" kern="1200" cap="none" spc="0" normalizeH="0" baseline="0" noProof="0" dirty="0">
                <a:ln>
                  <a:noFill/>
                </a:ln>
                <a:solidFill>
                  <a:srgbClr val="868689"/>
                </a:solidFill>
                <a:effectLst/>
                <a:uLnTx/>
                <a:uFillTx/>
                <a:latin typeface="HelveticaNeueLT Com 55 Roman"/>
                <a:ea typeface="+mn-ea"/>
                <a:cs typeface="+mn-cs"/>
              </a:rPr>
              <a:t>Credito d’investimento</a:t>
            </a:r>
          </a:p>
        </p:txBody>
      </p:sp>
      <p:sp>
        <p:nvSpPr>
          <p:cNvPr id="22" name="Textfeld 21">
            <a:extLst>
              <a:ext uri="{FF2B5EF4-FFF2-40B4-BE49-F238E27FC236}">
                <a16:creationId xmlns:a16="http://schemas.microsoft.com/office/drawing/2014/main" id="{9E62B43E-3688-4724-9B66-4BA0F97FC567}"/>
              </a:ext>
            </a:extLst>
          </p:cNvPr>
          <p:cNvSpPr txBox="1"/>
          <p:nvPr/>
        </p:nvSpPr>
        <p:spPr bwMode="auto">
          <a:xfrm>
            <a:off x="6456040" y="2081628"/>
            <a:ext cx="3096344" cy="288032"/>
          </a:xfrm>
          <a:prstGeom prst="rect">
            <a:avLst/>
          </a:prstGeom>
          <a:solidFill>
            <a:srgbClr val="A5BB1A">
              <a:alpha val="20000"/>
            </a:srgbClr>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Credito immediato</a:t>
            </a:r>
          </a:p>
        </p:txBody>
      </p:sp>
      <p:sp>
        <p:nvSpPr>
          <p:cNvPr id="23" name="Textfeld 22">
            <a:extLst>
              <a:ext uri="{FF2B5EF4-FFF2-40B4-BE49-F238E27FC236}">
                <a16:creationId xmlns:a16="http://schemas.microsoft.com/office/drawing/2014/main" id="{169E2702-36F8-4BFC-A2F9-0AD5FD99A502}"/>
              </a:ext>
            </a:extLst>
          </p:cNvPr>
          <p:cNvSpPr txBox="1"/>
          <p:nvPr/>
        </p:nvSpPr>
        <p:spPr bwMode="auto">
          <a:xfrm>
            <a:off x="6456040" y="2571380"/>
            <a:ext cx="3096344" cy="288032"/>
          </a:xfrm>
          <a:prstGeom prst="rect">
            <a:avLst/>
          </a:prstGeom>
          <a:solidFill>
            <a:srgbClr val="A5BB1A"/>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FFFFFF"/>
                </a:solidFill>
                <a:effectLst/>
                <a:uLnTx/>
                <a:uFillTx/>
                <a:latin typeface="HelveticaNeueLT Com 55 Roman"/>
                <a:ea typeface="+mn-ea"/>
                <a:cs typeface="+mn-cs"/>
              </a:rPr>
              <a:t>Credito conto corrente</a:t>
            </a:r>
          </a:p>
        </p:txBody>
      </p:sp>
      <p:sp>
        <p:nvSpPr>
          <p:cNvPr id="24" name="Textfeld 23">
            <a:extLst>
              <a:ext uri="{FF2B5EF4-FFF2-40B4-BE49-F238E27FC236}">
                <a16:creationId xmlns:a16="http://schemas.microsoft.com/office/drawing/2014/main" id="{8898986A-370F-4262-A0D6-99EDAADC5A83}"/>
              </a:ext>
            </a:extLst>
          </p:cNvPr>
          <p:cNvSpPr txBox="1"/>
          <p:nvPr/>
        </p:nvSpPr>
        <p:spPr bwMode="auto">
          <a:xfrm>
            <a:off x="6456040" y="3583706"/>
            <a:ext cx="3096344" cy="288032"/>
          </a:xfrm>
          <a:prstGeom prst="rect">
            <a:avLst/>
          </a:prstGeom>
          <a:solidFill>
            <a:srgbClr val="A5BB1A">
              <a:alpha val="20000"/>
            </a:srgbClr>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Credito d’investimento WIR</a:t>
            </a:r>
          </a:p>
        </p:txBody>
      </p:sp>
      <p:sp>
        <p:nvSpPr>
          <p:cNvPr id="27" name="Rechteck 26">
            <a:extLst>
              <a:ext uri="{FF2B5EF4-FFF2-40B4-BE49-F238E27FC236}">
                <a16:creationId xmlns:a16="http://schemas.microsoft.com/office/drawing/2014/main" id="{A87B91AD-6794-45CA-8965-0D5433181EDE}"/>
              </a:ext>
            </a:extLst>
          </p:cNvPr>
          <p:cNvSpPr/>
          <p:nvPr/>
        </p:nvSpPr>
        <p:spPr>
          <a:xfrm rot="16200000">
            <a:off x="5437999" y="5482461"/>
            <a:ext cx="1305873" cy="43204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000" b="0" i="0" u="none" strike="noStrike" kern="1200" cap="none" spc="0" normalizeH="0" baseline="0" noProof="0" dirty="0">
                <a:ln>
                  <a:noFill/>
                </a:ln>
                <a:solidFill>
                  <a:srgbClr val="868689"/>
                </a:solidFill>
                <a:effectLst/>
                <a:uLnTx/>
                <a:uFillTx/>
                <a:latin typeface="HelveticaNeueLT Com 55 Roman"/>
                <a:ea typeface="+mn-ea"/>
                <a:cs typeface="+mn-cs"/>
              </a:rPr>
              <a:t>Leasing di beni d’investimento</a:t>
            </a:r>
          </a:p>
        </p:txBody>
      </p:sp>
      <p:sp>
        <p:nvSpPr>
          <p:cNvPr id="28" name="Textfeld 27">
            <a:extLst>
              <a:ext uri="{FF2B5EF4-FFF2-40B4-BE49-F238E27FC236}">
                <a16:creationId xmlns:a16="http://schemas.microsoft.com/office/drawing/2014/main" id="{FD4FD7CB-9512-4D98-B45B-9A2410734F83}"/>
              </a:ext>
            </a:extLst>
          </p:cNvPr>
          <p:cNvSpPr txBox="1"/>
          <p:nvPr/>
        </p:nvSpPr>
        <p:spPr bwMode="auto">
          <a:xfrm>
            <a:off x="6456040" y="5045548"/>
            <a:ext cx="3096344" cy="288032"/>
          </a:xfrm>
          <a:prstGeom prst="rect">
            <a:avLst/>
          </a:prstGeom>
          <a:solidFill>
            <a:srgbClr val="A5BB1A">
              <a:alpha val="20000"/>
            </a:srgbClr>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Leasing di beni d’investimento</a:t>
            </a:r>
          </a:p>
        </p:txBody>
      </p:sp>
      <p:sp>
        <p:nvSpPr>
          <p:cNvPr id="29" name="Ellipse 28">
            <a:extLst>
              <a:ext uri="{FF2B5EF4-FFF2-40B4-BE49-F238E27FC236}">
                <a16:creationId xmlns:a16="http://schemas.microsoft.com/office/drawing/2014/main" id="{A4125DE8-1F6F-4641-BA39-992CA7E3733D}"/>
              </a:ext>
            </a:extLst>
          </p:cNvPr>
          <p:cNvSpPr/>
          <p:nvPr/>
        </p:nvSpPr>
        <p:spPr>
          <a:xfrm>
            <a:off x="9411452" y="2030659"/>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CHW</a:t>
            </a:r>
          </a:p>
        </p:txBody>
      </p:sp>
      <p:sp>
        <p:nvSpPr>
          <p:cNvPr id="31" name="Ellipse 30">
            <a:extLst>
              <a:ext uri="{FF2B5EF4-FFF2-40B4-BE49-F238E27FC236}">
                <a16:creationId xmlns:a16="http://schemas.microsoft.com/office/drawing/2014/main" id="{59ECF210-ED95-4464-BA4E-38E253FC0526}"/>
              </a:ext>
            </a:extLst>
          </p:cNvPr>
          <p:cNvSpPr/>
          <p:nvPr/>
        </p:nvSpPr>
        <p:spPr>
          <a:xfrm>
            <a:off x="9419970" y="2519284"/>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CHW</a:t>
            </a:r>
          </a:p>
        </p:txBody>
      </p:sp>
      <p:sp>
        <p:nvSpPr>
          <p:cNvPr id="32" name="Ellipse 31">
            <a:extLst>
              <a:ext uri="{FF2B5EF4-FFF2-40B4-BE49-F238E27FC236}">
                <a16:creationId xmlns:a16="http://schemas.microsoft.com/office/drawing/2014/main" id="{F8E12875-CD48-4AA9-B7B3-0D847CED045D}"/>
              </a:ext>
            </a:extLst>
          </p:cNvPr>
          <p:cNvSpPr/>
          <p:nvPr/>
        </p:nvSpPr>
        <p:spPr>
          <a:xfrm>
            <a:off x="9731330" y="2519284"/>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868689"/>
                </a:solidFill>
                <a:effectLst/>
                <a:uLnTx/>
                <a:uFillTx/>
                <a:latin typeface="HelveticaNeueLT Com 55 Roman"/>
                <a:ea typeface="+mn-ea"/>
                <a:cs typeface="+mn-cs"/>
              </a:rPr>
              <a:t>CHF</a:t>
            </a:r>
          </a:p>
        </p:txBody>
      </p:sp>
      <p:sp>
        <p:nvSpPr>
          <p:cNvPr id="33" name="Ellipse 32">
            <a:extLst>
              <a:ext uri="{FF2B5EF4-FFF2-40B4-BE49-F238E27FC236}">
                <a16:creationId xmlns:a16="http://schemas.microsoft.com/office/drawing/2014/main" id="{43558C76-4B46-43AE-9FE2-4019031E883E}"/>
              </a:ext>
            </a:extLst>
          </p:cNvPr>
          <p:cNvSpPr/>
          <p:nvPr/>
        </p:nvSpPr>
        <p:spPr>
          <a:xfrm>
            <a:off x="9431010" y="3533641"/>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CHW</a:t>
            </a:r>
          </a:p>
        </p:txBody>
      </p:sp>
      <p:sp>
        <p:nvSpPr>
          <p:cNvPr id="36" name="Ellipse 35">
            <a:extLst>
              <a:ext uri="{FF2B5EF4-FFF2-40B4-BE49-F238E27FC236}">
                <a16:creationId xmlns:a16="http://schemas.microsoft.com/office/drawing/2014/main" id="{E3A6DBAD-11B4-4FB8-B083-2A6D12CFB26A}"/>
              </a:ext>
            </a:extLst>
          </p:cNvPr>
          <p:cNvSpPr/>
          <p:nvPr/>
        </p:nvSpPr>
        <p:spPr>
          <a:xfrm>
            <a:off x="9411452" y="4993661"/>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868689"/>
                </a:solidFill>
                <a:effectLst/>
                <a:uLnTx/>
                <a:uFillTx/>
                <a:latin typeface="HelveticaNeueLT Com 55 Roman"/>
                <a:ea typeface="+mn-ea"/>
                <a:cs typeface="+mn-cs"/>
              </a:rPr>
              <a:t>CHF</a:t>
            </a:r>
          </a:p>
        </p:txBody>
      </p:sp>
      <p:sp>
        <p:nvSpPr>
          <p:cNvPr id="37" name="Ellipse 36">
            <a:extLst>
              <a:ext uri="{FF2B5EF4-FFF2-40B4-BE49-F238E27FC236}">
                <a16:creationId xmlns:a16="http://schemas.microsoft.com/office/drawing/2014/main" id="{CE946D80-59D3-47F8-A20B-42AE2952E38F}"/>
              </a:ext>
            </a:extLst>
          </p:cNvPr>
          <p:cNvSpPr/>
          <p:nvPr/>
        </p:nvSpPr>
        <p:spPr>
          <a:xfrm>
            <a:off x="4105089" y="2045644"/>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CHW</a:t>
            </a:r>
          </a:p>
        </p:txBody>
      </p:sp>
      <p:sp>
        <p:nvSpPr>
          <p:cNvPr id="38" name="Ellipse 37">
            <a:extLst>
              <a:ext uri="{FF2B5EF4-FFF2-40B4-BE49-F238E27FC236}">
                <a16:creationId xmlns:a16="http://schemas.microsoft.com/office/drawing/2014/main" id="{D172F098-91A8-409A-B370-F14F1BD01223}"/>
              </a:ext>
            </a:extLst>
          </p:cNvPr>
          <p:cNvSpPr/>
          <p:nvPr/>
        </p:nvSpPr>
        <p:spPr>
          <a:xfrm>
            <a:off x="4416449" y="2045644"/>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868689"/>
                </a:solidFill>
                <a:effectLst/>
                <a:uLnTx/>
                <a:uFillTx/>
                <a:latin typeface="HelveticaNeueLT Com 55 Roman"/>
                <a:ea typeface="+mn-ea"/>
                <a:cs typeface="+mn-cs"/>
              </a:rPr>
              <a:t>CHF</a:t>
            </a:r>
          </a:p>
        </p:txBody>
      </p:sp>
      <p:sp>
        <p:nvSpPr>
          <p:cNvPr id="40" name="Ellipse 39">
            <a:extLst>
              <a:ext uri="{FF2B5EF4-FFF2-40B4-BE49-F238E27FC236}">
                <a16:creationId xmlns:a16="http://schemas.microsoft.com/office/drawing/2014/main" id="{B3C8DE2D-6D75-4181-B309-67E5DDAE480E}"/>
              </a:ext>
            </a:extLst>
          </p:cNvPr>
          <p:cNvSpPr/>
          <p:nvPr/>
        </p:nvSpPr>
        <p:spPr>
          <a:xfrm>
            <a:off x="4114479" y="2588593"/>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868689"/>
                </a:solidFill>
                <a:effectLst/>
                <a:uLnTx/>
                <a:uFillTx/>
                <a:latin typeface="HelveticaNeueLT Com 55 Roman"/>
                <a:ea typeface="+mn-ea"/>
                <a:cs typeface="+mn-cs"/>
              </a:rPr>
              <a:t>CHF</a:t>
            </a:r>
          </a:p>
        </p:txBody>
      </p:sp>
      <p:sp>
        <p:nvSpPr>
          <p:cNvPr id="42" name="Ellipse 41">
            <a:extLst>
              <a:ext uri="{FF2B5EF4-FFF2-40B4-BE49-F238E27FC236}">
                <a16:creationId xmlns:a16="http://schemas.microsoft.com/office/drawing/2014/main" id="{92A1D7BB-722D-47A9-A3DE-D36F812F523C}"/>
              </a:ext>
            </a:extLst>
          </p:cNvPr>
          <p:cNvSpPr/>
          <p:nvPr/>
        </p:nvSpPr>
        <p:spPr>
          <a:xfrm>
            <a:off x="4079501" y="3117359"/>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868689"/>
                </a:solidFill>
                <a:effectLst/>
                <a:uLnTx/>
                <a:uFillTx/>
                <a:latin typeface="HelveticaNeueLT Com 55 Roman"/>
                <a:ea typeface="+mn-ea"/>
                <a:cs typeface="+mn-cs"/>
              </a:rPr>
              <a:t>CHF</a:t>
            </a:r>
          </a:p>
        </p:txBody>
      </p:sp>
      <p:sp>
        <p:nvSpPr>
          <p:cNvPr id="39" name="Ellipse 38">
            <a:extLst>
              <a:ext uri="{FF2B5EF4-FFF2-40B4-BE49-F238E27FC236}">
                <a16:creationId xmlns:a16="http://schemas.microsoft.com/office/drawing/2014/main" id="{39DC4EC2-E175-43CC-ABA3-C516A626866D}"/>
              </a:ext>
            </a:extLst>
          </p:cNvPr>
          <p:cNvSpPr/>
          <p:nvPr/>
        </p:nvSpPr>
        <p:spPr>
          <a:xfrm>
            <a:off x="4131297" y="4332511"/>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CHW</a:t>
            </a:r>
          </a:p>
        </p:txBody>
      </p:sp>
      <p:sp>
        <p:nvSpPr>
          <p:cNvPr id="45" name="Ellipse 44">
            <a:extLst>
              <a:ext uri="{FF2B5EF4-FFF2-40B4-BE49-F238E27FC236}">
                <a16:creationId xmlns:a16="http://schemas.microsoft.com/office/drawing/2014/main" id="{34A157F8-167B-4EEB-BCEA-C94B5B96D9CC}"/>
              </a:ext>
            </a:extLst>
          </p:cNvPr>
          <p:cNvSpPr/>
          <p:nvPr/>
        </p:nvSpPr>
        <p:spPr>
          <a:xfrm>
            <a:off x="4442657" y="4332511"/>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868689"/>
                </a:solidFill>
                <a:effectLst/>
                <a:uLnTx/>
                <a:uFillTx/>
                <a:latin typeface="HelveticaNeueLT Com 55 Roman"/>
                <a:ea typeface="+mn-ea"/>
                <a:cs typeface="+mn-cs"/>
              </a:rPr>
              <a:t>CHF</a:t>
            </a:r>
          </a:p>
        </p:txBody>
      </p:sp>
      <p:sp>
        <p:nvSpPr>
          <p:cNvPr id="7" name="Textfeld 6">
            <a:extLst>
              <a:ext uri="{FF2B5EF4-FFF2-40B4-BE49-F238E27FC236}">
                <a16:creationId xmlns:a16="http://schemas.microsoft.com/office/drawing/2014/main" id="{AE113B32-BA08-465D-83FC-CE7DDAD5B0D9}"/>
              </a:ext>
            </a:extLst>
          </p:cNvPr>
          <p:cNvSpPr txBox="1"/>
          <p:nvPr/>
        </p:nvSpPr>
        <p:spPr bwMode="auto">
          <a:xfrm>
            <a:off x="6573978" y="5348907"/>
            <a:ext cx="2232249" cy="14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800" b="0" i="0" u="none" strike="noStrike" kern="1200" cap="none" spc="0" normalizeH="0" baseline="0" noProof="0" dirty="0">
                <a:ln>
                  <a:noFill/>
                </a:ln>
                <a:solidFill>
                  <a:srgbClr val="868689"/>
                </a:solidFill>
                <a:effectLst/>
                <a:uLnTx/>
                <a:uFillTx/>
                <a:latin typeface="HelveticaNeueLT Com 55 Roman"/>
                <a:ea typeface="+mn-ea"/>
                <a:cs typeface="+mn-cs"/>
              </a:rPr>
              <a:t>Offerto tramite un’affiliata</a:t>
            </a:r>
          </a:p>
        </p:txBody>
      </p:sp>
      <p:sp>
        <p:nvSpPr>
          <p:cNvPr id="3" name="Textfeld 2">
            <a:extLst>
              <a:ext uri="{FF2B5EF4-FFF2-40B4-BE49-F238E27FC236}">
                <a16:creationId xmlns:a16="http://schemas.microsoft.com/office/drawing/2014/main" id="{A53BD7A9-813A-9BBD-34F3-5D905EC1DBFB}"/>
              </a:ext>
            </a:extLst>
          </p:cNvPr>
          <p:cNvSpPr txBox="1"/>
          <p:nvPr/>
        </p:nvSpPr>
        <p:spPr bwMode="auto">
          <a:xfrm>
            <a:off x="1127448" y="3647634"/>
            <a:ext cx="3096344" cy="288032"/>
          </a:xfrm>
          <a:prstGeom prst="rect">
            <a:avLst/>
          </a:prstGeom>
          <a:solidFill>
            <a:srgbClr val="A5BB1A">
              <a:alpha val="20000"/>
            </a:srgbClr>
          </a:solidFill>
          <a:ln>
            <a:noFill/>
          </a:ln>
        </p:spPr>
        <p:txBody>
          <a:bodyPr vert="horz" wrap="none" lIns="14400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600" b="0" i="0" u="none" strike="noStrike" kern="1200" cap="none" spc="0" normalizeH="0" baseline="0" noProof="0" dirty="0">
                <a:ln>
                  <a:noFill/>
                </a:ln>
                <a:solidFill>
                  <a:srgbClr val="868689"/>
                </a:solidFill>
                <a:effectLst/>
                <a:uLnTx/>
                <a:uFillTx/>
                <a:latin typeface="HelveticaNeueLT Com 55 Roman"/>
                <a:ea typeface="+mn-ea"/>
                <a:cs typeface="+mn-cs"/>
              </a:rPr>
              <a:t>Ipoteca Start WIR</a:t>
            </a:r>
          </a:p>
        </p:txBody>
      </p:sp>
      <p:sp>
        <p:nvSpPr>
          <p:cNvPr id="4" name="Ellipse 3">
            <a:extLst>
              <a:ext uri="{FF2B5EF4-FFF2-40B4-BE49-F238E27FC236}">
                <a16:creationId xmlns:a16="http://schemas.microsoft.com/office/drawing/2014/main" id="{D0203B1D-BB03-DDCD-07A6-810C4EE63E9C}"/>
              </a:ext>
            </a:extLst>
          </p:cNvPr>
          <p:cNvSpPr/>
          <p:nvPr/>
        </p:nvSpPr>
        <p:spPr>
          <a:xfrm>
            <a:off x="4082860" y="3596665"/>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noProof="0" dirty="0">
                <a:ln>
                  <a:noFill/>
                </a:ln>
                <a:solidFill>
                  <a:srgbClr val="FFFFFF">
                    <a:lumMod val="50000"/>
                  </a:srgbClr>
                </a:solidFill>
                <a:effectLst/>
                <a:uLnTx/>
                <a:uFillTx/>
                <a:latin typeface="HelveticaNeueLT Com 55 Roman"/>
                <a:ea typeface="+mn-ea"/>
                <a:cs typeface="+mn-cs"/>
              </a:rPr>
              <a:t>CHW</a:t>
            </a:r>
          </a:p>
        </p:txBody>
      </p:sp>
    </p:spTree>
    <p:extLst>
      <p:ext uri="{BB962C8B-B14F-4D97-AF65-F5344CB8AC3E}">
        <p14:creationId xmlns:p14="http://schemas.microsoft.com/office/powerpoint/2010/main" val="583357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A344EF5B-07BB-4E2E-0158-45DE44BB40C6}"/>
              </a:ext>
            </a:extLst>
          </p:cNvPr>
          <p:cNvSpPr>
            <a:spLocks noGrp="1"/>
          </p:cNvSpPr>
          <p:nvPr>
            <p:ph type="title"/>
          </p:nvPr>
        </p:nvSpPr>
        <p:spPr>
          <a:xfrm>
            <a:off x="551383" y="476671"/>
            <a:ext cx="11345497" cy="1028571"/>
          </a:xfrm>
        </p:spPr>
        <p:txBody>
          <a:bodyPr vert="horz"/>
          <a:lstStyle/>
          <a:p>
            <a:r>
              <a:rPr lang="it-CH" sz="2700" dirty="0"/>
              <a:t>Attualmente le ipoteche fisse, sicure e pianificabili, sono interessanti</a:t>
            </a:r>
          </a:p>
        </p:txBody>
      </p:sp>
      <p:sp>
        <p:nvSpPr>
          <p:cNvPr id="5" name="Rechteck 4">
            <a:extLst>
              <a:ext uri="{FF2B5EF4-FFF2-40B4-BE49-F238E27FC236}">
                <a16:creationId xmlns:a16="http://schemas.microsoft.com/office/drawing/2014/main" id="{4F8A1D69-317D-067F-336E-93D8E3CD606A}"/>
              </a:ext>
            </a:extLst>
          </p:cNvPr>
          <p:cNvSpPr/>
          <p:nvPr/>
        </p:nvSpPr>
        <p:spPr>
          <a:xfrm>
            <a:off x="7142075" y="1324759"/>
            <a:ext cx="4833002" cy="338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it-CH" sz="1600" dirty="0">
                <a:solidFill>
                  <a:srgbClr val="FF0000"/>
                </a:solidFill>
                <a:latin typeface="Corona LT"/>
              </a:rPr>
              <a:t>Argomenti a favore delle</a:t>
            </a:r>
            <a:r>
              <a:rPr kumimoji="0" lang="it-CH" sz="1600" b="0" i="0" u="none" strike="noStrike" kern="1200" cap="none" spc="0" normalizeH="0" baseline="0" dirty="0">
                <a:ln>
                  <a:noFill/>
                </a:ln>
                <a:solidFill>
                  <a:srgbClr val="FF0000"/>
                </a:solidFill>
                <a:effectLst/>
                <a:uLnTx/>
                <a:uFillTx/>
                <a:latin typeface="Corona LT"/>
              </a:rPr>
              <a:t> ipoteche fisse</a:t>
            </a:r>
          </a:p>
        </p:txBody>
      </p:sp>
      <p:sp>
        <p:nvSpPr>
          <p:cNvPr id="7" name="Textfeld 6">
            <a:extLst>
              <a:ext uri="{FF2B5EF4-FFF2-40B4-BE49-F238E27FC236}">
                <a16:creationId xmlns:a16="http://schemas.microsoft.com/office/drawing/2014/main" id="{9167D8A8-30EA-5A64-628B-6E413C7C2DCB}"/>
              </a:ext>
            </a:extLst>
          </p:cNvPr>
          <p:cNvSpPr txBox="1"/>
          <p:nvPr/>
        </p:nvSpPr>
        <p:spPr bwMode="auto">
          <a:xfrm>
            <a:off x="7063879" y="1799318"/>
            <a:ext cx="4833001" cy="463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defPPr>
              <a:defRPr lang="de-DE"/>
            </a:defPPr>
            <a:lvl1pPr marL="171450" indent="-171450">
              <a:spcAft>
                <a:spcPts val="800"/>
              </a:spcAft>
              <a:buFont typeface="Arial" panose="020B0604020202020204" pitchFamily="34" charset="0"/>
              <a:buChar char="•"/>
              <a:defRPr sz="1200">
                <a:solidFill>
                  <a:schemeClr val="tx2"/>
                </a:solidFill>
                <a:latin typeface="+mj-lt"/>
              </a:defRPr>
            </a:lvl1pP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400" i="0" u="none" strike="noStrike" kern="1200" cap="none" spc="0" normalizeH="0" baseline="0" dirty="0">
                <a:ln>
                  <a:noFill/>
                </a:ln>
                <a:solidFill>
                  <a:srgbClr val="868689"/>
                </a:solidFill>
                <a:effectLst/>
                <a:uLnTx/>
                <a:uFillTx/>
                <a:latin typeface="HelveticaNeueLT Com 55 Roman"/>
              </a:rPr>
              <a:t>Attualmente la curva degli interessi in CHF ha un andamento molto piatto </a:t>
            </a:r>
            <a:r>
              <a:rPr kumimoji="0" lang="it-CH" sz="1400" i="0" strike="noStrike" kern="1200" cap="none" spc="0" normalizeH="0" baseline="0" dirty="0">
                <a:ln>
                  <a:noFill/>
                </a:ln>
                <a:solidFill>
                  <a:srgbClr val="868689"/>
                </a:solidFill>
                <a:effectLst/>
                <a:uLnTx/>
                <a:uFillTx/>
                <a:latin typeface="HelveticaNeueLT Com 55 Roman"/>
              </a:rPr>
              <a:t>– il cliente non paga quindi </a:t>
            </a:r>
            <a:r>
              <a:rPr kumimoji="0" lang="it-CH" sz="1400" b="1" i="0" strike="noStrike" kern="1200" cap="none" spc="0" normalizeH="0" baseline="0" dirty="0">
                <a:ln>
                  <a:noFill/>
                </a:ln>
                <a:solidFill>
                  <a:srgbClr val="868689"/>
                </a:solidFill>
                <a:effectLst/>
                <a:uLnTx/>
                <a:uFillTx/>
                <a:latin typeface="HelveticaNeueLT Com 55 Roman"/>
              </a:rPr>
              <a:t>alcun premio per i tassi vincolati a lungo termine</a:t>
            </a:r>
            <a:r>
              <a:rPr kumimoji="0" lang="it-CH" sz="1400" i="0" strike="noStrike" kern="1200" cap="none" spc="0" normalizeH="0" baseline="0" dirty="0">
                <a:ln>
                  <a:noFill/>
                </a:ln>
                <a:solidFill>
                  <a:srgbClr val="868689"/>
                </a:solidFill>
                <a:effectLst/>
                <a:uLnTx/>
                <a:uFillTx/>
                <a:latin typeface="HelveticaNeueLT Com 55 Roman"/>
              </a:rPr>
              <a:t>.</a:t>
            </a:r>
            <a:endParaRPr kumimoji="0" lang="it-CH" sz="1400" i="0" u="none" strike="noStrike" kern="1200" cap="none" spc="0" normalizeH="0" baseline="0" dirty="0">
              <a:ln>
                <a:noFill/>
              </a:ln>
              <a:solidFill>
                <a:srgbClr val="868689"/>
              </a:solidFill>
              <a:effectLst/>
              <a:uLnTx/>
              <a:uFillTx/>
              <a:latin typeface="HelveticaNeueLT Com 55 Roman"/>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400" b="1" i="0" u="none" strike="noStrike" kern="1200" cap="none" spc="0" normalizeH="0" baseline="0" dirty="0">
                <a:ln>
                  <a:noFill/>
                </a:ln>
                <a:solidFill>
                  <a:srgbClr val="868689"/>
                </a:solidFill>
                <a:effectLst/>
                <a:uLnTx/>
                <a:uFillTx/>
                <a:latin typeface="HelveticaNeueLT Com 55 Roman"/>
              </a:rPr>
              <a:t>Storicamente</a:t>
            </a:r>
            <a:r>
              <a:rPr kumimoji="0" lang="it-CH" sz="1400" i="0" u="none" strike="noStrike" kern="1200" cap="none" spc="0" normalizeH="0" baseline="0" dirty="0">
                <a:ln>
                  <a:noFill/>
                </a:ln>
                <a:solidFill>
                  <a:srgbClr val="868689"/>
                </a:solidFill>
                <a:effectLst/>
                <a:uLnTx/>
                <a:uFillTx/>
                <a:latin typeface="HelveticaNeueLT Com 55 Roman"/>
              </a:rPr>
              <a:t>, il </a:t>
            </a:r>
            <a:r>
              <a:rPr kumimoji="0" lang="it-CH" sz="1400" b="1" i="0" u="none" strike="noStrike" kern="1200" cap="none" spc="0" normalizeH="0" baseline="0" dirty="0">
                <a:ln>
                  <a:noFill/>
                </a:ln>
                <a:solidFill>
                  <a:srgbClr val="868689"/>
                </a:solidFill>
                <a:effectLst/>
                <a:uLnTx/>
                <a:uFillTx/>
                <a:latin typeface="HelveticaNeueLT Com 55 Roman"/>
              </a:rPr>
              <a:t>livello degli interessi</a:t>
            </a:r>
            <a:r>
              <a:rPr kumimoji="0" lang="it-CH" sz="1400" i="0" u="none" strike="noStrike" kern="1200" cap="none" spc="0" normalizeH="0" baseline="0" dirty="0">
                <a:ln>
                  <a:noFill/>
                </a:ln>
                <a:solidFill>
                  <a:srgbClr val="868689"/>
                </a:solidFill>
                <a:effectLst/>
                <a:uLnTx/>
                <a:uFillTx/>
                <a:latin typeface="HelveticaNeueLT Com 55 Roman"/>
              </a:rPr>
              <a:t> è ancora relativamente </a:t>
            </a:r>
            <a:r>
              <a:rPr kumimoji="0" lang="it-CH" sz="1400" b="1" i="0" u="none" strike="noStrike" kern="1200" cap="none" spc="0" normalizeH="0" baseline="0" dirty="0">
                <a:ln>
                  <a:noFill/>
                </a:ln>
                <a:solidFill>
                  <a:srgbClr val="868689"/>
                </a:solidFill>
                <a:effectLst/>
                <a:uLnTx/>
                <a:uFillTx/>
                <a:latin typeface="HelveticaNeueLT Com 55 Roman"/>
              </a:rPr>
              <a:t>basso </a:t>
            </a:r>
            <a:r>
              <a:rPr kumimoji="0" lang="it-CH" sz="1400" i="0" u="none" strike="noStrike" kern="1200" cap="none" spc="0" normalizeH="0" baseline="0" dirty="0">
                <a:ln>
                  <a:noFill/>
                </a:ln>
                <a:solidFill>
                  <a:srgbClr val="868689"/>
                </a:solidFill>
                <a:effectLst/>
                <a:uLnTx/>
                <a:uFillTx/>
                <a:latin typeface="HelveticaNeueLT Com 55 Roman"/>
              </a:rPr>
              <a:t>– soprattutto al netto dell’inflazione. </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400" i="0" u="none" strike="noStrike" kern="1200" cap="none" spc="0" normalizeH="0" baseline="0" dirty="0">
                <a:ln>
                  <a:noFill/>
                </a:ln>
                <a:solidFill>
                  <a:srgbClr val="868689"/>
                </a:solidFill>
                <a:effectLst/>
                <a:uLnTx/>
                <a:uFillTx/>
                <a:latin typeface="HelveticaNeueLT Com 55 Roman"/>
              </a:rPr>
              <a:t>Interessi fissi </a:t>
            </a:r>
            <a:r>
              <a:rPr kumimoji="0" lang="it-CH" sz="1400" b="1" i="0" u="none" strike="noStrike" kern="1200" cap="none" spc="0" normalizeH="0" baseline="0" dirty="0">
                <a:ln>
                  <a:noFill/>
                </a:ln>
                <a:solidFill>
                  <a:srgbClr val="868689"/>
                </a:solidFill>
                <a:effectLst/>
                <a:uLnTx/>
                <a:uFillTx/>
                <a:latin typeface="HelveticaNeueLT Com 55 Roman"/>
              </a:rPr>
              <a:t>facilitano la pianificazione, </a:t>
            </a:r>
            <a:r>
              <a:rPr kumimoji="0" lang="it-CH" sz="1400" i="0" u="none" strike="noStrike" kern="1200" cap="none" spc="0" normalizeH="0" baseline="0" dirty="0">
                <a:ln>
                  <a:noFill/>
                </a:ln>
                <a:solidFill>
                  <a:srgbClr val="868689"/>
                </a:solidFill>
                <a:effectLst/>
                <a:uLnTx/>
                <a:uFillTx/>
                <a:latin typeface="HelveticaNeueLT Com 55 Roman"/>
              </a:rPr>
              <a:t>consentendo di prevedere esattamente le spese d’interesse.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400" i="0" u="none" strike="noStrike" kern="1200" cap="none" spc="0" normalizeH="0" baseline="0" dirty="0">
                <a:ln>
                  <a:noFill/>
                </a:ln>
                <a:solidFill>
                  <a:srgbClr val="868689"/>
                </a:solidFill>
                <a:effectLst/>
                <a:uLnTx/>
                <a:uFillTx/>
                <a:latin typeface="HelveticaNeueLT Com 55 Roman"/>
              </a:rPr>
              <a:t>Interessi fissi </a:t>
            </a:r>
            <a:r>
              <a:rPr kumimoji="0" lang="it-CH" sz="1400" b="1" i="0" u="none" strike="noStrike" kern="1200" cap="none" spc="0" normalizeH="0" baseline="0" dirty="0">
                <a:ln>
                  <a:noFill/>
                </a:ln>
                <a:solidFill>
                  <a:srgbClr val="868689"/>
                </a:solidFill>
                <a:effectLst/>
                <a:uLnTx/>
                <a:uFillTx/>
                <a:latin typeface="HelveticaNeueLT Com 55 Roman"/>
              </a:rPr>
              <a:t>tutelano contro gli aumenti degli interessi</a:t>
            </a:r>
            <a:r>
              <a:rPr kumimoji="0" lang="it-CH" sz="1400" i="0" u="none" strike="noStrike" kern="1200" cap="none" spc="0" normalizeH="0" baseline="0" dirty="0">
                <a:ln>
                  <a:noFill/>
                </a:ln>
                <a:solidFill>
                  <a:srgbClr val="868689"/>
                </a:solidFill>
                <a:effectLst/>
                <a:uLnTx/>
                <a:uFillTx/>
                <a:latin typeface="HelveticaNeueLT Com 55 Roman"/>
              </a:rPr>
              <a:t> in caso di ulteriore rialzo dei tassi.</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400" i="0" u="none" strike="noStrike" kern="1200" cap="none" spc="0" normalizeH="0" baseline="0" dirty="0">
                <a:ln>
                  <a:noFill/>
                </a:ln>
                <a:solidFill>
                  <a:srgbClr val="868689"/>
                </a:solidFill>
                <a:effectLst/>
                <a:uLnTx/>
                <a:uFillTx/>
                <a:latin typeface="HelveticaNeueLT Com 55 Roman"/>
              </a:rPr>
              <a:t>Le </a:t>
            </a:r>
            <a:r>
              <a:rPr kumimoji="0" lang="it-CH" sz="1400" b="1" i="0" u="none" strike="noStrike" kern="1200" cap="none" spc="0" normalizeH="0" baseline="0" dirty="0">
                <a:ln>
                  <a:noFill/>
                </a:ln>
                <a:solidFill>
                  <a:srgbClr val="868689"/>
                </a:solidFill>
                <a:effectLst/>
                <a:uLnTx/>
                <a:uFillTx/>
                <a:latin typeface="HelveticaNeueLT Com 55 Roman"/>
              </a:rPr>
              <a:t>ipoteche fisse </a:t>
            </a:r>
            <a:r>
              <a:rPr kumimoji="0" lang="it-CH" sz="1400" i="0" u="none" strike="noStrike" kern="1200" cap="none" spc="0" normalizeH="0" baseline="0" dirty="0">
                <a:ln>
                  <a:noFill/>
                </a:ln>
                <a:solidFill>
                  <a:srgbClr val="868689"/>
                </a:solidFill>
                <a:effectLst/>
                <a:uLnTx/>
                <a:uFillTx/>
                <a:latin typeface="HelveticaNeueLT Com 55 Roman"/>
              </a:rPr>
              <a:t>non temono il confronto con le </a:t>
            </a:r>
            <a:r>
              <a:rPr lang="it-CH" sz="1400" dirty="0">
                <a:solidFill>
                  <a:srgbClr val="868689"/>
                </a:solidFill>
                <a:latin typeface="HelveticaNeueLT Com 55 Roman"/>
              </a:rPr>
              <a:t>ipoteche del mercato monetario: difficilmente </a:t>
            </a:r>
            <a:r>
              <a:rPr kumimoji="0" lang="it-CH" sz="1400" i="0" u="none" strike="noStrike" kern="1200" cap="none" spc="0" normalizeH="0" baseline="0" dirty="0">
                <a:ln>
                  <a:noFill/>
                </a:ln>
                <a:solidFill>
                  <a:srgbClr val="868689"/>
                </a:solidFill>
                <a:effectLst/>
                <a:uLnTx/>
                <a:uFillTx/>
                <a:latin typeface="HelveticaNeueLT Com 55 Roman"/>
              </a:rPr>
              <a:t>i tassi superano infatti quelli a breve termine.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400" i="0" u="none" strike="noStrike" kern="1200" cap="none" spc="0" normalizeH="0" baseline="0" dirty="0">
                <a:ln>
                  <a:noFill/>
                </a:ln>
                <a:solidFill>
                  <a:srgbClr val="868689"/>
                </a:solidFill>
                <a:effectLst/>
                <a:uLnTx/>
                <a:uFillTx/>
                <a:latin typeface="HelveticaNeueLT Com 55 Roman"/>
              </a:rPr>
              <a:t>Per </a:t>
            </a:r>
            <a:r>
              <a:rPr lang="it-CH" sz="1400" b="1" dirty="0">
                <a:solidFill>
                  <a:srgbClr val="868689"/>
                </a:solidFill>
                <a:latin typeface="HelveticaNeueLT Com 55 Roman"/>
              </a:rPr>
              <a:t>completare</a:t>
            </a:r>
            <a:r>
              <a:rPr lang="it-CH" sz="1400" dirty="0">
                <a:solidFill>
                  <a:srgbClr val="868689"/>
                </a:solidFill>
                <a:latin typeface="HelveticaNeueLT Com 55 Roman"/>
              </a:rPr>
              <a:t> in modo intelligente una</a:t>
            </a:r>
            <a:r>
              <a:rPr lang="it-CH" sz="1400" b="1" dirty="0">
                <a:solidFill>
                  <a:srgbClr val="868689"/>
                </a:solidFill>
                <a:latin typeface="HelveticaNeueLT Com 55 Roman"/>
              </a:rPr>
              <a:t> </a:t>
            </a:r>
            <a:r>
              <a:rPr kumimoji="0" lang="it-CH" sz="1400" b="1" i="0" u="none" strike="noStrike" kern="1200" cap="none" spc="0" normalizeH="0" baseline="0" dirty="0">
                <a:ln>
                  <a:noFill/>
                </a:ln>
                <a:solidFill>
                  <a:srgbClr val="868689"/>
                </a:solidFill>
                <a:effectLst/>
                <a:uLnTx/>
                <a:uFillTx/>
                <a:latin typeface="HelveticaNeueLT Com 55 Roman"/>
              </a:rPr>
              <a:t>strategia imperniata solo sulle ipoteche del mercato monetario</a:t>
            </a:r>
            <a:r>
              <a:rPr kumimoji="0" lang="it-CH" sz="1400" i="0" u="none" strike="noStrike" kern="1200" cap="none" spc="0" normalizeH="0" baseline="0" dirty="0">
                <a:ln>
                  <a:noFill/>
                </a:ln>
                <a:solidFill>
                  <a:srgbClr val="868689"/>
                </a:solidFill>
                <a:effectLst/>
                <a:uLnTx/>
                <a:uFillTx/>
                <a:latin typeface="HelveticaNeueLT Com 55 Roman"/>
              </a:rPr>
              <a:t>, l’ideale è combinare queste ultime con ipoteche fisse.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it-CH" sz="1400" dirty="0">
                <a:solidFill>
                  <a:srgbClr val="868689"/>
                </a:solidFill>
                <a:latin typeface="HelveticaNeueLT Com 55 Roman"/>
              </a:rPr>
              <a:t>Più tranche di ipoteche fisse formano un </a:t>
            </a:r>
            <a:r>
              <a:rPr lang="it-CH" sz="1400" b="1" dirty="0">
                <a:solidFill>
                  <a:srgbClr val="868689"/>
                </a:solidFill>
                <a:latin typeface="HelveticaNeueLT Com 55 Roman"/>
              </a:rPr>
              <a:t>portafoglio ipotecario equilibrato </a:t>
            </a:r>
            <a:r>
              <a:rPr lang="it-CH" sz="1400" dirty="0">
                <a:solidFill>
                  <a:srgbClr val="868689"/>
                </a:solidFill>
                <a:latin typeface="HelveticaNeueLT Com 55 Roman"/>
              </a:rPr>
              <a:t>– a seconda dei gusti del cliente. </a:t>
            </a:r>
            <a:endParaRPr kumimoji="0" lang="it-CH" sz="1400" i="0" u="none" strike="noStrike" kern="1200" cap="none" spc="0" normalizeH="0" baseline="0" dirty="0">
              <a:ln>
                <a:noFill/>
              </a:ln>
              <a:solidFill>
                <a:srgbClr val="868689"/>
              </a:solidFill>
              <a:effectLst/>
              <a:uLnTx/>
              <a:uFillTx/>
              <a:latin typeface="HelveticaNeueLT Com 55 Roman"/>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it-CH" sz="1200" b="0" i="0" u="none" strike="noStrike" kern="1200" cap="none" spc="0" normalizeH="0" baseline="0" dirty="0">
              <a:ln>
                <a:noFill/>
              </a:ln>
              <a:solidFill>
                <a:srgbClr val="868689"/>
              </a:solidFill>
              <a:effectLst/>
              <a:uLnTx/>
              <a:uFillTx/>
              <a:latin typeface="HelveticaNeueLT Com 55 Roman"/>
            </a:endParaRPr>
          </a:p>
        </p:txBody>
      </p:sp>
      <p:sp>
        <p:nvSpPr>
          <p:cNvPr id="9" name="Textfeld 8">
            <a:extLst>
              <a:ext uri="{FF2B5EF4-FFF2-40B4-BE49-F238E27FC236}">
                <a16:creationId xmlns:a16="http://schemas.microsoft.com/office/drawing/2014/main" id="{AF4F01A9-D7F9-26C1-896F-93DB0386EA9B}"/>
              </a:ext>
            </a:extLst>
          </p:cNvPr>
          <p:cNvSpPr txBox="1"/>
          <p:nvPr/>
        </p:nvSpPr>
        <p:spPr>
          <a:xfrm>
            <a:off x="444844" y="1245317"/>
            <a:ext cx="5651156" cy="369332"/>
          </a:xfrm>
          <a:prstGeom prst="rect">
            <a:avLst/>
          </a:prstGeom>
          <a:noFill/>
        </p:spPr>
        <p:txBody>
          <a:bodyPr wrap="square" rtlCol="0">
            <a:spAutoFit/>
          </a:bodyPr>
          <a:lstStyle/>
          <a:p>
            <a:r>
              <a:rPr lang="it-CH" dirty="0">
                <a:solidFill>
                  <a:schemeClr val="bg1">
                    <a:lumMod val="50000"/>
                  </a:schemeClr>
                </a:solidFill>
                <a:latin typeface="+mj-lt"/>
              </a:rPr>
              <a:t>Curva degli interessi in CHF  – da 1 mese a 15 anni </a:t>
            </a:r>
          </a:p>
        </p:txBody>
      </p:sp>
      <p:sp>
        <p:nvSpPr>
          <p:cNvPr id="10" name="Textfeld 9">
            <a:extLst>
              <a:ext uri="{FF2B5EF4-FFF2-40B4-BE49-F238E27FC236}">
                <a16:creationId xmlns:a16="http://schemas.microsoft.com/office/drawing/2014/main" id="{88EC80E5-3394-C017-61FB-8618309202A2}"/>
              </a:ext>
            </a:extLst>
          </p:cNvPr>
          <p:cNvSpPr txBox="1"/>
          <p:nvPr/>
        </p:nvSpPr>
        <p:spPr>
          <a:xfrm>
            <a:off x="518982" y="3933056"/>
            <a:ext cx="5684109" cy="369332"/>
          </a:xfrm>
          <a:prstGeom prst="rect">
            <a:avLst/>
          </a:prstGeom>
          <a:noFill/>
        </p:spPr>
        <p:txBody>
          <a:bodyPr wrap="square" rtlCol="0">
            <a:spAutoFit/>
          </a:bodyPr>
          <a:lstStyle/>
          <a:p>
            <a:r>
              <a:rPr lang="it-CH" dirty="0">
                <a:solidFill>
                  <a:schemeClr val="bg1">
                    <a:lumMod val="50000"/>
                  </a:schemeClr>
                </a:solidFill>
                <a:latin typeface="HelveticaNeueLT Com 55 Roman" panose="020B0604020202020204" pitchFamily="34" charset="0"/>
              </a:rPr>
              <a:t>Livello storico degli interessi in CHF</a:t>
            </a:r>
            <a:endParaRPr lang="it-CH" dirty="0">
              <a:solidFill>
                <a:schemeClr val="bg1">
                  <a:lumMod val="50000"/>
                </a:schemeClr>
              </a:solidFill>
            </a:endParaRPr>
          </a:p>
        </p:txBody>
      </p:sp>
      <p:graphicFrame>
        <p:nvGraphicFramePr>
          <p:cNvPr id="2" name="Diagramm 1">
            <a:extLst>
              <a:ext uri="{FF2B5EF4-FFF2-40B4-BE49-F238E27FC236}">
                <a16:creationId xmlns:a16="http://schemas.microsoft.com/office/drawing/2014/main" id="{DC96CCD2-1ED4-ECE9-CE2D-100A4683C239}"/>
              </a:ext>
            </a:extLst>
          </p:cNvPr>
          <p:cNvGraphicFramePr>
            <a:graphicFrameLocks/>
          </p:cNvGraphicFramePr>
          <p:nvPr/>
        </p:nvGraphicFramePr>
        <p:xfrm>
          <a:off x="444844" y="1663159"/>
          <a:ext cx="6380140" cy="2027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m 10">
            <a:extLst>
              <a:ext uri="{FF2B5EF4-FFF2-40B4-BE49-F238E27FC236}">
                <a16:creationId xmlns:a16="http://schemas.microsoft.com/office/drawing/2014/main" id="{A3DEC6C3-F04F-2894-EA60-503A4AD9F09E}"/>
              </a:ext>
            </a:extLst>
          </p:cNvPr>
          <p:cNvGraphicFramePr>
            <a:graphicFrameLocks/>
          </p:cNvGraphicFramePr>
          <p:nvPr>
            <p:extLst>
              <p:ext uri="{D42A27DB-BD31-4B8C-83A1-F6EECF244321}">
                <p14:modId xmlns:p14="http://schemas.microsoft.com/office/powerpoint/2010/main" val="1786608797"/>
              </p:ext>
            </p:extLst>
          </p:nvPr>
        </p:nvGraphicFramePr>
        <p:xfrm>
          <a:off x="444844" y="4108422"/>
          <a:ext cx="6538686" cy="21728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a:extLst>
              <a:ext uri="{FF2B5EF4-FFF2-40B4-BE49-F238E27FC236}">
                <a16:creationId xmlns:a16="http://schemas.microsoft.com/office/drawing/2014/main" id="{D08CF023-75F3-B609-B6C2-1AFD3858C72C}"/>
              </a:ext>
            </a:extLst>
          </p:cNvPr>
          <p:cNvSpPr txBox="1"/>
          <p:nvPr/>
        </p:nvSpPr>
        <p:spPr bwMode="auto">
          <a:xfrm rot="16200000">
            <a:off x="3212266" y="3569602"/>
            <a:ext cx="438876" cy="5472608"/>
          </a:xfrm>
          <a:prstGeom prst="rect">
            <a:avLst/>
          </a:prstGeom>
          <a:noFill/>
          <a:ln>
            <a:noFill/>
          </a:ln>
        </p:spPr>
        <p:txBody>
          <a:bodyPr vert="horz" wrap="square" lIns="144000" tIns="72000" rIns="72000" bIns="72000" numCol="1" rtlCol="0" anchor="t" anchorCtr="0" compatLnSpc="1">
            <a:prstTxWarp prst="textNoShape">
              <a:avLst/>
            </a:prstTxWarp>
            <a:noAutofit/>
          </a:bodyPr>
          <a:lstStyle>
            <a:defPPr>
              <a:defRPr lang="de-DE"/>
            </a:defPPr>
            <a:lvl1pPr marL="171450" indent="-171450">
              <a:spcAft>
                <a:spcPts val="800"/>
              </a:spcAft>
              <a:buFont typeface="Arial" panose="020B0604020202020204" pitchFamily="34" charset="0"/>
              <a:buChar char="•"/>
              <a:defRPr sz="1200">
                <a:solidFill>
                  <a:schemeClr val="tx2"/>
                </a:solidFill>
                <a:latin typeface="+mj-lt"/>
              </a:defRPr>
            </a:lvl1pPr>
          </a:lstStyle>
          <a:p>
            <a:pPr marL="0" indent="0">
              <a:lnSpc>
                <a:spcPts val="3500"/>
              </a:lnSpc>
              <a:buNone/>
            </a:pPr>
            <a:r>
              <a:rPr lang="de-CH" sz="700" dirty="0">
                <a:latin typeface="+mn-lt"/>
              </a:rPr>
              <a:t>2010    2011    2012    2013    2014    2015    2016    2017    2018    2019    2020    2021    2022</a:t>
            </a:r>
          </a:p>
          <a:p>
            <a:pPr marL="0" indent="0">
              <a:lnSpc>
                <a:spcPts val="3000"/>
              </a:lnSpc>
              <a:buNone/>
            </a:pPr>
            <a:endParaRPr lang="de-CH" sz="700" dirty="0">
              <a:latin typeface="+mn-lt"/>
            </a:endParaRPr>
          </a:p>
        </p:txBody>
      </p:sp>
      <p:sp>
        <p:nvSpPr>
          <p:cNvPr id="4" name="Textfeld 3">
            <a:extLst>
              <a:ext uri="{FF2B5EF4-FFF2-40B4-BE49-F238E27FC236}">
                <a16:creationId xmlns:a16="http://schemas.microsoft.com/office/drawing/2014/main" id="{877856A4-9B68-E622-768D-BAE1DB28F9C4}"/>
              </a:ext>
            </a:extLst>
          </p:cNvPr>
          <p:cNvSpPr txBox="1"/>
          <p:nvPr/>
        </p:nvSpPr>
        <p:spPr bwMode="auto">
          <a:xfrm rot="16200000">
            <a:off x="3340607" y="999818"/>
            <a:ext cx="614242" cy="5472608"/>
          </a:xfrm>
          <a:prstGeom prst="rect">
            <a:avLst/>
          </a:prstGeom>
          <a:noFill/>
          <a:ln>
            <a:noFill/>
          </a:ln>
        </p:spPr>
        <p:txBody>
          <a:bodyPr vert="horz" wrap="square" lIns="144000" tIns="72000" rIns="72000" bIns="72000" numCol="1" rtlCol="0" anchor="t" anchorCtr="0" compatLnSpc="1">
            <a:prstTxWarp prst="textNoShape">
              <a:avLst/>
            </a:prstTxWarp>
            <a:noAutofit/>
          </a:bodyPr>
          <a:lstStyle>
            <a:defPPr>
              <a:defRPr lang="de-DE"/>
            </a:defPPr>
            <a:lvl1pPr marL="171450" indent="-171450">
              <a:spcAft>
                <a:spcPts val="800"/>
              </a:spcAft>
              <a:buFont typeface="Arial" panose="020B0604020202020204" pitchFamily="34" charset="0"/>
              <a:buChar char="•"/>
              <a:defRPr sz="1200">
                <a:solidFill>
                  <a:schemeClr val="tx2"/>
                </a:solidFill>
                <a:latin typeface="+mj-lt"/>
              </a:defRPr>
            </a:lvl1pPr>
          </a:lstStyle>
          <a:p>
            <a:pPr marL="0" indent="0">
              <a:lnSpc>
                <a:spcPts val="2200"/>
              </a:lnSpc>
              <a:buNone/>
            </a:pPr>
            <a:r>
              <a:rPr lang="de-CH" sz="700" dirty="0">
                <a:latin typeface="+mn-lt"/>
              </a:rPr>
              <a:t>anno 1</a:t>
            </a:r>
          </a:p>
          <a:p>
            <a:pPr marL="0" indent="0">
              <a:lnSpc>
                <a:spcPts val="2200"/>
              </a:lnSpc>
              <a:buNone/>
            </a:pPr>
            <a:r>
              <a:rPr lang="de-CH" sz="700" dirty="0">
                <a:latin typeface="+mn-lt"/>
              </a:rPr>
              <a:t>anno 2</a:t>
            </a:r>
          </a:p>
          <a:p>
            <a:pPr marL="0" indent="0">
              <a:lnSpc>
                <a:spcPts val="2200"/>
              </a:lnSpc>
              <a:buNone/>
            </a:pPr>
            <a:r>
              <a:rPr lang="de-CH" sz="700" dirty="0">
                <a:latin typeface="+mn-lt"/>
              </a:rPr>
              <a:t>anno 3</a:t>
            </a:r>
          </a:p>
          <a:p>
            <a:pPr marL="0" indent="0">
              <a:lnSpc>
                <a:spcPts val="2200"/>
              </a:lnSpc>
              <a:buNone/>
            </a:pPr>
            <a:r>
              <a:rPr lang="de-CH" sz="700" dirty="0">
                <a:latin typeface="+mn-lt"/>
              </a:rPr>
              <a:t>anno 4</a:t>
            </a:r>
          </a:p>
          <a:p>
            <a:pPr marL="0" indent="0">
              <a:lnSpc>
                <a:spcPts val="2200"/>
              </a:lnSpc>
              <a:buNone/>
            </a:pPr>
            <a:r>
              <a:rPr lang="de-CH" sz="700" dirty="0">
                <a:latin typeface="+mn-lt"/>
              </a:rPr>
              <a:t>anno 5</a:t>
            </a:r>
          </a:p>
          <a:p>
            <a:pPr marL="0" indent="0">
              <a:lnSpc>
                <a:spcPts val="2200"/>
              </a:lnSpc>
              <a:buNone/>
            </a:pPr>
            <a:r>
              <a:rPr lang="de-CH" sz="700" dirty="0">
                <a:latin typeface="+mn-lt"/>
              </a:rPr>
              <a:t>anno 6</a:t>
            </a:r>
          </a:p>
          <a:p>
            <a:pPr marL="0" indent="0">
              <a:lnSpc>
                <a:spcPts val="2200"/>
              </a:lnSpc>
              <a:buNone/>
            </a:pPr>
            <a:r>
              <a:rPr lang="de-CH" sz="700" dirty="0">
                <a:latin typeface="+mn-lt"/>
              </a:rPr>
              <a:t>anno 7</a:t>
            </a:r>
          </a:p>
          <a:p>
            <a:pPr marL="0" indent="0">
              <a:lnSpc>
                <a:spcPts val="2200"/>
              </a:lnSpc>
              <a:buNone/>
            </a:pPr>
            <a:r>
              <a:rPr lang="de-CH" sz="700" dirty="0">
                <a:latin typeface="+mn-lt"/>
              </a:rPr>
              <a:t>anno 8</a:t>
            </a:r>
          </a:p>
          <a:p>
            <a:pPr marL="0" indent="0">
              <a:lnSpc>
                <a:spcPts val="2200"/>
              </a:lnSpc>
              <a:buNone/>
            </a:pPr>
            <a:r>
              <a:rPr lang="de-CH" sz="700" dirty="0">
                <a:latin typeface="+mn-lt"/>
              </a:rPr>
              <a:t>anno 9</a:t>
            </a:r>
          </a:p>
          <a:p>
            <a:pPr marL="0" indent="0">
              <a:lnSpc>
                <a:spcPts val="2200"/>
              </a:lnSpc>
              <a:buNone/>
            </a:pPr>
            <a:r>
              <a:rPr lang="de-CH" sz="700" dirty="0">
                <a:latin typeface="+mn-lt"/>
              </a:rPr>
              <a:t>anno 10</a:t>
            </a:r>
          </a:p>
          <a:p>
            <a:pPr marL="0" indent="0">
              <a:lnSpc>
                <a:spcPts val="2200"/>
              </a:lnSpc>
              <a:buNone/>
            </a:pPr>
            <a:r>
              <a:rPr lang="de-CH" sz="700" dirty="0">
                <a:latin typeface="+mn-lt"/>
              </a:rPr>
              <a:t>anno 11</a:t>
            </a:r>
          </a:p>
          <a:p>
            <a:pPr marL="0" indent="0">
              <a:lnSpc>
                <a:spcPts val="2200"/>
              </a:lnSpc>
              <a:buNone/>
            </a:pPr>
            <a:r>
              <a:rPr lang="de-CH" sz="700" dirty="0">
                <a:latin typeface="+mn-lt"/>
              </a:rPr>
              <a:t>anno 12</a:t>
            </a:r>
          </a:p>
          <a:p>
            <a:pPr marL="0" indent="0">
              <a:lnSpc>
                <a:spcPts val="2200"/>
              </a:lnSpc>
              <a:buNone/>
            </a:pPr>
            <a:r>
              <a:rPr lang="de-CH" sz="700" dirty="0">
                <a:latin typeface="+mn-lt"/>
              </a:rPr>
              <a:t>anno 13</a:t>
            </a:r>
          </a:p>
          <a:p>
            <a:pPr marL="0" indent="0">
              <a:lnSpc>
                <a:spcPts val="2200"/>
              </a:lnSpc>
              <a:buNone/>
            </a:pPr>
            <a:r>
              <a:rPr lang="de-CH" sz="700" dirty="0">
                <a:latin typeface="+mn-lt"/>
              </a:rPr>
              <a:t>anno 14</a:t>
            </a:r>
          </a:p>
          <a:p>
            <a:pPr marL="0" indent="0">
              <a:lnSpc>
                <a:spcPts val="2200"/>
              </a:lnSpc>
              <a:buNone/>
            </a:pPr>
            <a:r>
              <a:rPr lang="de-CH" sz="700" dirty="0">
                <a:latin typeface="+mn-lt"/>
              </a:rPr>
              <a:t>anno 15</a:t>
            </a:r>
          </a:p>
        </p:txBody>
      </p:sp>
    </p:spTree>
    <p:extLst>
      <p:ext uri="{BB962C8B-B14F-4D97-AF65-F5344CB8AC3E}">
        <p14:creationId xmlns:p14="http://schemas.microsoft.com/office/powerpoint/2010/main" val="19815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A0CED6E-923D-4564-ADF4-635016172A9B}"/>
              </a:ext>
            </a:extLst>
          </p:cNvPr>
          <p:cNvGraphicFramePr>
            <a:graphicFrameLocks noChangeAspect="1"/>
          </p:cNvGraphicFramePr>
          <p:nvPr>
            <p:custDataLst>
              <p:tags r:id="rId1"/>
            </p:custDataLst>
            <p:extLst>
              <p:ext uri="{D42A27DB-BD31-4B8C-83A1-F6EECF244321}">
                <p14:modId xmlns:p14="http://schemas.microsoft.com/office/powerpoint/2010/main" val="2659355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7" name="Objekt 6" hidden="1">
                        <a:extLst>
                          <a:ext uri="{FF2B5EF4-FFF2-40B4-BE49-F238E27FC236}">
                            <a16:creationId xmlns:a16="http://schemas.microsoft.com/office/drawing/2014/main" id="{3A0CED6E-923D-4564-ADF4-635016172A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2" name="Gruppieren 21">
            <a:extLst>
              <a:ext uri="{FF2B5EF4-FFF2-40B4-BE49-F238E27FC236}">
                <a16:creationId xmlns:a16="http://schemas.microsoft.com/office/drawing/2014/main" id="{DFA83C4E-781A-82C8-0013-1C5BDC400205}"/>
              </a:ext>
            </a:extLst>
          </p:cNvPr>
          <p:cNvGrpSpPr/>
          <p:nvPr/>
        </p:nvGrpSpPr>
        <p:grpSpPr>
          <a:xfrm>
            <a:off x="911424" y="3299653"/>
            <a:ext cx="5987817" cy="1021140"/>
            <a:chOff x="1225749" y="3137728"/>
            <a:chExt cx="5987817" cy="1021140"/>
          </a:xfrm>
        </p:grpSpPr>
        <p:sp>
          <p:nvSpPr>
            <p:cNvPr id="20" name="Rechteck 19">
              <a:extLst>
                <a:ext uri="{FF2B5EF4-FFF2-40B4-BE49-F238E27FC236}">
                  <a16:creationId xmlns:a16="http://schemas.microsoft.com/office/drawing/2014/main" id="{04724FB7-D8D5-CE4D-B025-986B8E148048}"/>
                </a:ext>
              </a:extLst>
            </p:cNvPr>
            <p:cNvSpPr/>
            <p:nvPr/>
          </p:nvSpPr>
          <p:spPr>
            <a:xfrm>
              <a:off x="6395122" y="3284068"/>
              <a:ext cx="818444" cy="8748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15" name="Rechteck 14">
              <a:extLst>
                <a:ext uri="{FF2B5EF4-FFF2-40B4-BE49-F238E27FC236}">
                  <a16:creationId xmlns:a16="http://schemas.microsoft.com/office/drawing/2014/main" id="{970D77B1-6632-1E86-C0E8-1FD764C1D818}"/>
                </a:ext>
              </a:extLst>
            </p:cNvPr>
            <p:cNvSpPr/>
            <p:nvPr/>
          </p:nvSpPr>
          <p:spPr>
            <a:xfrm>
              <a:off x="1225749" y="3137728"/>
              <a:ext cx="5202126" cy="8748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17" name="Textfeld 16">
              <a:extLst>
                <a:ext uri="{FF2B5EF4-FFF2-40B4-BE49-F238E27FC236}">
                  <a16:creationId xmlns:a16="http://schemas.microsoft.com/office/drawing/2014/main" id="{E50F6518-B493-4E04-50DC-6A2BFCCEEBC3}"/>
                </a:ext>
              </a:extLst>
            </p:cNvPr>
            <p:cNvSpPr txBox="1"/>
            <p:nvPr/>
          </p:nvSpPr>
          <p:spPr bwMode="auto">
            <a:xfrm>
              <a:off x="1652179" y="3289338"/>
              <a:ext cx="2020004" cy="32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1600" dirty="0">
                  <a:solidFill>
                    <a:schemeClr val="tx2"/>
                  </a:solidFill>
                  <a:latin typeface="+mj-lt"/>
                </a:rPr>
                <a:t> </a:t>
              </a:r>
              <a:r>
                <a:rPr lang="it-CH" sz="1200" dirty="0">
                  <a:latin typeface="Symbol" panose="05050102010706020507" pitchFamily="18" charset="2"/>
                  <a:sym typeface="Symbol" panose="05050102010706020507" pitchFamily="18" charset="2"/>
                </a:rPr>
                <a:t></a:t>
              </a:r>
              <a:r>
                <a:rPr lang="it-CH" sz="1600" dirty="0">
                  <a:latin typeface="Symbol" panose="05050102010706020507" pitchFamily="18" charset="2"/>
                  <a:sym typeface="Symbol" panose="05050102010706020507" pitchFamily="18" charset="2"/>
                </a:rPr>
                <a:t> </a:t>
              </a:r>
              <a:r>
                <a:rPr lang="it-CH" sz="1600" dirty="0">
                  <a:latin typeface="+mj-lt"/>
                </a:rPr>
                <a:t>Differenza 2,55%</a:t>
              </a:r>
            </a:p>
          </p:txBody>
        </p:sp>
      </p:grpSp>
      <p:graphicFrame>
        <p:nvGraphicFramePr>
          <p:cNvPr id="5" name="Diagramm 4">
            <a:extLst>
              <a:ext uri="{FF2B5EF4-FFF2-40B4-BE49-F238E27FC236}">
                <a16:creationId xmlns:a16="http://schemas.microsoft.com/office/drawing/2014/main" id="{C40EE3D5-FE4B-F0F6-E398-1F22079B9B10}"/>
              </a:ext>
            </a:extLst>
          </p:cNvPr>
          <p:cNvGraphicFramePr>
            <a:graphicFrameLocks noGrp="1"/>
          </p:cNvGraphicFramePr>
          <p:nvPr>
            <p:extLst>
              <p:ext uri="{D42A27DB-BD31-4B8C-83A1-F6EECF244321}">
                <p14:modId xmlns:p14="http://schemas.microsoft.com/office/powerpoint/2010/main" val="4109376654"/>
              </p:ext>
            </p:extLst>
          </p:nvPr>
        </p:nvGraphicFramePr>
        <p:xfrm>
          <a:off x="527233" y="1412776"/>
          <a:ext cx="6962919"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el 1">
            <a:extLst>
              <a:ext uri="{FF2B5EF4-FFF2-40B4-BE49-F238E27FC236}">
                <a16:creationId xmlns:a16="http://schemas.microsoft.com/office/drawing/2014/main" id="{96A370AE-DAAF-49D9-99B2-2EFCF803778B}"/>
              </a:ext>
            </a:extLst>
          </p:cNvPr>
          <p:cNvSpPr>
            <a:spLocks noGrp="1"/>
          </p:cNvSpPr>
          <p:nvPr>
            <p:ph type="title"/>
          </p:nvPr>
        </p:nvSpPr>
        <p:spPr>
          <a:xfrm>
            <a:off x="479376" y="476672"/>
            <a:ext cx="11161240" cy="783632"/>
          </a:xfrm>
        </p:spPr>
        <p:txBody>
          <a:bodyPr vert="horz"/>
          <a:lstStyle/>
          <a:p>
            <a:r>
              <a:rPr lang="it-CH" dirty="0"/>
              <a:t>Confronto a lungo termine dei tassi in CHW e CHF</a:t>
            </a:r>
          </a:p>
        </p:txBody>
      </p:sp>
      <p:sp>
        <p:nvSpPr>
          <p:cNvPr id="19" name="Rechteck 18">
            <a:extLst>
              <a:ext uri="{FF2B5EF4-FFF2-40B4-BE49-F238E27FC236}">
                <a16:creationId xmlns:a16="http://schemas.microsoft.com/office/drawing/2014/main" id="{B00E2FA4-6577-4E44-ADF7-7C2B60159CF5}"/>
              </a:ext>
            </a:extLst>
          </p:cNvPr>
          <p:cNvSpPr/>
          <p:nvPr/>
        </p:nvSpPr>
        <p:spPr>
          <a:xfrm>
            <a:off x="7557699" y="1714193"/>
            <a:ext cx="4075651" cy="338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CH" sz="1600" b="0" i="0" u="none" strike="noStrike" kern="1200" cap="none" spc="0" normalizeH="0" baseline="0" dirty="0">
                <a:ln>
                  <a:noFill/>
                </a:ln>
                <a:solidFill>
                  <a:srgbClr val="FF0000"/>
                </a:solidFill>
                <a:effectLst/>
                <a:uLnTx/>
                <a:uFillTx/>
                <a:latin typeface="Corona LT"/>
                <a:ea typeface="+mn-ea"/>
                <a:cs typeface="+mn-cs"/>
              </a:rPr>
              <a:t>Conclusione</a:t>
            </a:r>
          </a:p>
        </p:txBody>
      </p:sp>
      <p:sp>
        <p:nvSpPr>
          <p:cNvPr id="21" name="Textfeld 20">
            <a:extLst>
              <a:ext uri="{FF2B5EF4-FFF2-40B4-BE49-F238E27FC236}">
                <a16:creationId xmlns:a16="http://schemas.microsoft.com/office/drawing/2014/main" id="{0123A350-803C-4C0C-B996-C70D7E6B26F3}"/>
              </a:ext>
            </a:extLst>
          </p:cNvPr>
          <p:cNvSpPr txBox="1"/>
          <p:nvPr/>
        </p:nvSpPr>
        <p:spPr bwMode="auto">
          <a:xfrm>
            <a:off x="7557699" y="2062153"/>
            <a:ext cx="4075651" cy="23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defPPr>
              <a:defRPr lang="de-DE"/>
            </a:defPPr>
            <a:lvl1pPr marL="171450" indent="-171450">
              <a:spcAft>
                <a:spcPts val="800"/>
              </a:spcAft>
              <a:buFont typeface="Arial" panose="020B0604020202020204" pitchFamily="34" charset="0"/>
              <a:buChar char="•"/>
              <a:defRPr sz="1200">
                <a:solidFill>
                  <a:schemeClr val="tx2"/>
                </a:solidFill>
                <a:latin typeface="+mj-lt"/>
              </a:defRPr>
            </a:lvl1pP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200" b="0" i="0" u="none" strike="noStrike" kern="1200" cap="none" spc="0" normalizeH="0" baseline="0" dirty="0">
                <a:ln>
                  <a:noFill/>
                </a:ln>
                <a:solidFill>
                  <a:srgbClr val="868689"/>
                </a:solidFill>
                <a:effectLst/>
                <a:uLnTx/>
                <a:uFillTx/>
                <a:latin typeface="HelveticaNeueLT Com 55 Roman"/>
              </a:rPr>
              <a:t>La </a:t>
            </a:r>
            <a:r>
              <a:rPr kumimoji="0" lang="it-CH" sz="1200" b="1" i="0" u="none" strike="noStrike" kern="1200" cap="none" spc="0" normalizeH="0" baseline="0" dirty="0">
                <a:ln>
                  <a:noFill/>
                </a:ln>
                <a:solidFill>
                  <a:srgbClr val="868689"/>
                </a:solidFill>
                <a:effectLst/>
                <a:uLnTx/>
                <a:uFillTx/>
                <a:latin typeface="HelveticaNeueLT Com 55 Roman"/>
              </a:rPr>
              <a:t>differenza media</a:t>
            </a:r>
            <a:r>
              <a:rPr kumimoji="0" lang="it-CH" sz="1200" b="0" i="0" u="none" strike="noStrike" kern="1200" cap="none" spc="0" normalizeH="0" baseline="0" dirty="0">
                <a:ln>
                  <a:noFill/>
                </a:ln>
                <a:solidFill>
                  <a:srgbClr val="868689"/>
                </a:solidFill>
                <a:effectLst/>
                <a:uLnTx/>
                <a:uFillTx/>
                <a:latin typeface="HelveticaNeueLT Com 55 Roman"/>
              </a:rPr>
              <a:t> tra l’ipoteca variabile in CHF e l’ipoteca in CHW è di</a:t>
            </a:r>
            <a:r>
              <a:rPr kumimoji="0" lang="it-CH" sz="1200" b="1" i="0" u="none" strike="noStrike" kern="1200" cap="none" spc="0" normalizeH="0" baseline="0" dirty="0">
                <a:ln>
                  <a:noFill/>
                </a:ln>
                <a:solidFill>
                  <a:srgbClr val="868689"/>
                </a:solidFill>
                <a:effectLst/>
                <a:uLnTx/>
                <a:uFillTx/>
                <a:latin typeface="HelveticaNeueLT Com 55 Roman"/>
              </a:rPr>
              <a:t> +2,55% </a:t>
            </a:r>
            <a:r>
              <a:rPr kumimoji="0" lang="it-CH" sz="1200" b="0" i="0" u="none" strike="noStrike" kern="1200" cap="none" spc="0" normalizeH="0" baseline="0" dirty="0">
                <a:ln>
                  <a:noFill/>
                </a:ln>
                <a:solidFill>
                  <a:srgbClr val="868689"/>
                </a:solidFill>
                <a:effectLst/>
                <a:uLnTx/>
                <a:uFillTx/>
                <a:latin typeface="HelveticaNeueLT Com 55 Roman"/>
              </a:rPr>
              <a:t>all’anno.</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200" b="0" i="0" u="none" strike="noStrike" kern="1200" cap="none" spc="0" normalizeH="0" baseline="0" dirty="0">
                <a:ln>
                  <a:noFill/>
                </a:ln>
                <a:solidFill>
                  <a:srgbClr val="868689"/>
                </a:solidFill>
                <a:effectLst/>
                <a:uLnTx/>
                <a:uFillTx/>
                <a:latin typeface="HelveticaNeueLT Com 55 Roman"/>
              </a:rPr>
              <a:t>Nella fase di tassi alti alla fine degli anni 1980, la differenza superava addirittura il </a:t>
            </a:r>
            <a:r>
              <a:rPr lang="it-CH" dirty="0">
                <a:solidFill>
                  <a:srgbClr val="868689"/>
                </a:solidFill>
                <a:latin typeface="HelveticaNeueLT Com 55 Roman"/>
              </a:rPr>
              <a:t>6%.</a:t>
            </a:r>
            <a:endParaRPr kumimoji="0" lang="it-CH" sz="1200" b="0" i="0" u="none" strike="noStrike" kern="1200" cap="none" spc="0" normalizeH="0" baseline="0" dirty="0">
              <a:ln>
                <a:noFill/>
              </a:ln>
              <a:solidFill>
                <a:srgbClr val="868689"/>
              </a:solidFill>
              <a:effectLst/>
              <a:uLnTx/>
              <a:uFillTx/>
              <a:latin typeface="HelveticaNeueLT Com 55 Roman"/>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200" b="0" i="0" u="none" strike="noStrike" kern="1200" cap="none" spc="0" normalizeH="0" baseline="0" dirty="0">
                <a:ln>
                  <a:noFill/>
                </a:ln>
                <a:solidFill>
                  <a:srgbClr val="868689"/>
                </a:solidFill>
                <a:effectLst/>
                <a:uLnTx/>
                <a:uFillTx/>
                <a:latin typeface="HelveticaNeueLT Com 55 Roman"/>
              </a:rPr>
              <a:t>I tassi in CHW hanno un andamento stabile in tutte le fasi di mercato, facilitando i calcoli a lungo termine.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it-CH" dirty="0">
                <a:solidFill>
                  <a:srgbClr val="868689"/>
                </a:solidFill>
                <a:latin typeface="HelveticaNeueLT Com 55 Roman"/>
              </a:rPr>
              <a:t>Dal 2022, con i graduali rialzi dei tassi in CHF la differenza rispetto ai tassi in CHW è nuovamente in crescita.</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IT" sz="1200" b="0" i="0" u="none" strike="noStrike" kern="1200" cap="none" spc="0" normalizeH="0" baseline="0" dirty="0">
                <a:ln>
                  <a:noFill/>
                </a:ln>
                <a:solidFill>
                  <a:srgbClr val="868689"/>
                </a:solidFill>
                <a:effectLst/>
                <a:uLnTx/>
                <a:uFillTx/>
                <a:latin typeface="HelveticaNeueLT Com 55 Roman"/>
              </a:rPr>
              <a:t>L'ipoteca del mercato monetario WIR non è più disponibile da marzo 2023. L'ipoteca classica WIR continua ad essere offerta con un tasso d'interesse dell'1,25%.</a:t>
            </a:r>
            <a:endParaRPr kumimoji="0" lang="it-CH" sz="1200" b="0" i="0" u="none" strike="noStrike" kern="1200" cap="none" spc="0" normalizeH="0" baseline="0" dirty="0">
              <a:ln>
                <a:noFill/>
              </a:ln>
              <a:solidFill>
                <a:srgbClr val="868689"/>
              </a:solidFill>
              <a:effectLst/>
              <a:uLnTx/>
              <a:uFillTx/>
              <a:latin typeface="HelveticaNeueLT Com 55 Roman"/>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it-CH" sz="1200" b="0" i="0" u="none" strike="noStrike" kern="1200" cap="none" spc="0" normalizeH="0" baseline="0" dirty="0">
              <a:ln>
                <a:noFill/>
              </a:ln>
              <a:solidFill>
                <a:srgbClr val="868689"/>
              </a:solidFill>
              <a:effectLst/>
              <a:uLnTx/>
              <a:uFillTx/>
              <a:latin typeface="HelveticaNeueLT Com 55 Roman"/>
            </a:endParaRPr>
          </a:p>
        </p:txBody>
      </p:sp>
      <p:sp>
        <p:nvSpPr>
          <p:cNvPr id="40" name="Ellipse 39">
            <a:extLst>
              <a:ext uri="{FF2B5EF4-FFF2-40B4-BE49-F238E27FC236}">
                <a16:creationId xmlns:a16="http://schemas.microsoft.com/office/drawing/2014/main" id="{471C4FA3-6EC6-49FE-BCB3-36B93B9F4DAD}"/>
              </a:ext>
            </a:extLst>
          </p:cNvPr>
          <p:cNvSpPr/>
          <p:nvPr/>
        </p:nvSpPr>
        <p:spPr>
          <a:xfrm>
            <a:off x="9038668" y="548720"/>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dirty="0">
                <a:ln>
                  <a:noFill/>
                </a:ln>
                <a:solidFill>
                  <a:srgbClr val="FFFFFF">
                    <a:lumMod val="50000"/>
                  </a:srgbClr>
                </a:solidFill>
                <a:effectLst/>
                <a:uLnTx/>
                <a:uFillTx/>
                <a:latin typeface="HelveticaNeueLT Com 55 Roman"/>
                <a:ea typeface="+mn-ea"/>
                <a:cs typeface="+mn-cs"/>
              </a:rPr>
              <a:t>CHW</a:t>
            </a:r>
          </a:p>
        </p:txBody>
      </p:sp>
      <p:sp>
        <p:nvSpPr>
          <p:cNvPr id="41" name="Ellipse 40">
            <a:extLst>
              <a:ext uri="{FF2B5EF4-FFF2-40B4-BE49-F238E27FC236}">
                <a16:creationId xmlns:a16="http://schemas.microsoft.com/office/drawing/2014/main" id="{F4291958-E640-49C9-8B6B-32C1C2042341}"/>
              </a:ext>
            </a:extLst>
          </p:cNvPr>
          <p:cNvSpPr/>
          <p:nvPr/>
        </p:nvSpPr>
        <p:spPr>
          <a:xfrm>
            <a:off x="9350028" y="548720"/>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dirty="0">
                <a:ln>
                  <a:noFill/>
                </a:ln>
                <a:solidFill>
                  <a:srgbClr val="868689"/>
                </a:solidFill>
                <a:effectLst/>
                <a:uLnTx/>
                <a:uFillTx/>
                <a:latin typeface="HelveticaNeueLT Com 55 Roman"/>
                <a:ea typeface="+mn-ea"/>
                <a:cs typeface="+mn-cs"/>
              </a:rPr>
              <a:t>CHF</a:t>
            </a:r>
          </a:p>
        </p:txBody>
      </p:sp>
      <p:sp>
        <p:nvSpPr>
          <p:cNvPr id="18" name="Textfeld 17">
            <a:extLst>
              <a:ext uri="{FF2B5EF4-FFF2-40B4-BE49-F238E27FC236}">
                <a16:creationId xmlns:a16="http://schemas.microsoft.com/office/drawing/2014/main" id="{A1F8C28F-4C6A-862F-CCB1-3B4C9B0B9CBC}"/>
              </a:ext>
            </a:extLst>
          </p:cNvPr>
          <p:cNvSpPr txBox="1"/>
          <p:nvPr/>
        </p:nvSpPr>
        <p:spPr bwMode="auto">
          <a:xfrm>
            <a:off x="1323707" y="6461760"/>
            <a:ext cx="3997234" cy="18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1050" dirty="0">
                <a:solidFill>
                  <a:schemeClr val="tx2"/>
                </a:solidFill>
                <a:latin typeface="+mj-lt"/>
              </a:rPr>
              <a:t>Fonti: BNS, BCBE e Banca WIR</a:t>
            </a:r>
          </a:p>
        </p:txBody>
      </p:sp>
      <p:grpSp>
        <p:nvGrpSpPr>
          <p:cNvPr id="28" name="Gruppieren 27">
            <a:extLst>
              <a:ext uri="{FF2B5EF4-FFF2-40B4-BE49-F238E27FC236}">
                <a16:creationId xmlns:a16="http://schemas.microsoft.com/office/drawing/2014/main" id="{0CD81B55-4D28-26B7-D1AF-2FD8E39C5691}"/>
              </a:ext>
            </a:extLst>
          </p:cNvPr>
          <p:cNvGrpSpPr/>
          <p:nvPr/>
        </p:nvGrpSpPr>
        <p:grpSpPr>
          <a:xfrm>
            <a:off x="2992652" y="1789426"/>
            <a:ext cx="3931018" cy="1783536"/>
            <a:chOff x="3140498" y="1806533"/>
            <a:chExt cx="3931018" cy="1783536"/>
          </a:xfrm>
        </p:grpSpPr>
        <p:pic>
          <p:nvPicPr>
            <p:cNvPr id="29" name="Grafik 28" descr="Pfeil nach unten mit einfarbiger Füllung">
              <a:extLst>
                <a:ext uri="{FF2B5EF4-FFF2-40B4-BE49-F238E27FC236}">
                  <a16:creationId xmlns:a16="http://schemas.microsoft.com/office/drawing/2014/main" id="{C06B19FF-4BA2-A40A-5218-D9F33BAAFE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540000">
              <a:off x="3140498" y="1896693"/>
              <a:ext cx="360000" cy="360000"/>
            </a:xfrm>
            <a:prstGeom prst="rect">
              <a:avLst/>
            </a:prstGeom>
          </p:spPr>
        </p:pic>
        <p:sp>
          <p:nvSpPr>
            <p:cNvPr id="30" name="Textfeld 29">
              <a:extLst>
                <a:ext uri="{FF2B5EF4-FFF2-40B4-BE49-F238E27FC236}">
                  <a16:creationId xmlns:a16="http://schemas.microsoft.com/office/drawing/2014/main" id="{3D29F5AD-0312-F561-3414-A093A34D341A}"/>
                </a:ext>
              </a:extLst>
            </p:cNvPr>
            <p:cNvSpPr txBox="1"/>
            <p:nvPr/>
          </p:nvSpPr>
          <p:spPr bwMode="auto">
            <a:xfrm>
              <a:off x="3505704" y="1806533"/>
              <a:ext cx="1665977" cy="418396"/>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spcAft>
                  <a:spcPts val="800"/>
                </a:spcAft>
              </a:pPr>
              <a:r>
                <a:rPr lang="it-CH" sz="900" dirty="0">
                  <a:solidFill>
                    <a:schemeClr val="tx2"/>
                  </a:solidFill>
                  <a:latin typeface="+mj-lt"/>
                </a:rPr>
                <a:t>  Fase di tassi alti e scoppio</a:t>
              </a:r>
              <a:br>
                <a:rPr lang="it-CH" sz="900" dirty="0">
                  <a:solidFill>
                    <a:schemeClr val="tx2"/>
                  </a:solidFill>
                  <a:latin typeface="+mj-lt"/>
                </a:rPr>
              </a:br>
              <a:r>
                <a:rPr lang="it-CH" sz="900" dirty="0">
                  <a:solidFill>
                    <a:schemeClr val="tx2"/>
                  </a:solidFill>
                  <a:latin typeface="+mj-lt"/>
                </a:rPr>
                <a:t>  della bolla immobiliare</a:t>
              </a:r>
            </a:p>
          </p:txBody>
        </p:sp>
        <p:sp>
          <p:nvSpPr>
            <p:cNvPr id="31" name="Textfeld 30">
              <a:extLst>
                <a:ext uri="{FF2B5EF4-FFF2-40B4-BE49-F238E27FC236}">
                  <a16:creationId xmlns:a16="http://schemas.microsoft.com/office/drawing/2014/main" id="{40BAECE9-11EE-FD6E-08BE-6553EE62B3A8}"/>
                </a:ext>
              </a:extLst>
            </p:cNvPr>
            <p:cNvSpPr txBox="1"/>
            <p:nvPr/>
          </p:nvSpPr>
          <p:spPr bwMode="auto">
            <a:xfrm>
              <a:off x="4253493" y="2224481"/>
              <a:ext cx="1630313" cy="285522"/>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spcAft>
                  <a:spcPts val="800"/>
                </a:spcAft>
              </a:pPr>
              <a:r>
                <a:rPr lang="it-CH" sz="900" dirty="0">
                  <a:solidFill>
                    <a:schemeClr val="tx2"/>
                  </a:solidFill>
                  <a:latin typeface="+mj-lt"/>
                </a:rPr>
                <a:t>Scoppio della bolla </a:t>
              </a:r>
              <a:br>
                <a:rPr lang="it-CH" sz="900" dirty="0">
                  <a:solidFill>
                    <a:schemeClr val="tx2"/>
                  </a:solidFill>
                  <a:latin typeface="+mj-lt"/>
                </a:rPr>
              </a:br>
              <a:r>
                <a:rPr lang="it-CH" sz="900" dirty="0">
                  <a:solidFill>
                    <a:schemeClr val="tx2"/>
                  </a:solidFill>
                  <a:latin typeface="+mj-lt"/>
                </a:rPr>
                <a:t>delle dot-com</a:t>
              </a:r>
            </a:p>
          </p:txBody>
        </p:sp>
        <p:sp>
          <p:nvSpPr>
            <p:cNvPr id="32" name="Textfeld 31">
              <a:extLst>
                <a:ext uri="{FF2B5EF4-FFF2-40B4-BE49-F238E27FC236}">
                  <a16:creationId xmlns:a16="http://schemas.microsoft.com/office/drawing/2014/main" id="{5E7AFF02-85B2-8F64-141E-E093FBE06CC6}"/>
                </a:ext>
              </a:extLst>
            </p:cNvPr>
            <p:cNvSpPr txBox="1"/>
            <p:nvPr/>
          </p:nvSpPr>
          <p:spPr bwMode="auto">
            <a:xfrm>
              <a:off x="4855524" y="2654019"/>
              <a:ext cx="1304654" cy="169435"/>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spcAft>
                  <a:spcPts val="800"/>
                </a:spcAft>
              </a:pPr>
              <a:r>
                <a:rPr lang="it-CH" sz="900" dirty="0">
                  <a:solidFill>
                    <a:schemeClr val="tx2"/>
                  </a:solidFill>
                  <a:latin typeface="+mj-lt"/>
                </a:rPr>
                <a:t>Crisi finanziari globale</a:t>
              </a:r>
            </a:p>
          </p:txBody>
        </p:sp>
        <p:pic>
          <p:nvPicPr>
            <p:cNvPr id="33" name="Grafik 32" descr="Pfeil nach unten mit einfarbiger Füllung">
              <a:extLst>
                <a:ext uri="{FF2B5EF4-FFF2-40B4-BE49-F238E27FC236}">
                  <a16:creationId xmlns:a16="http://schemas.microsoft.com/office/drawing/2014/main" id="{C17BDA6C-F814-D443-1BAC-D5E6CD43FC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7240" y="2798035"/>
              <a:ext cx="360000" cy="360000"/>
            </a:xfrm>
            <a:prstGeom prst="rect">
              <a:avLst/>
            </a:prstGeom>
          </p:spPr>
        </p:pic>
        <p:pic>
          <p:nvPicPr>
            <p:cNvPr id="34" name="Grafik 33" descr="Pfeil nach unten mit einfarbiger Füllung">
              <a:extLst>
                <a:ext uri="{FF2B5EF4-FFF2-40B4-BE49-F238E27FC236}">
                  <a16:creationId xmlns:a16="http://schemas.microsoft.com/office/drawing/2014/main" id="{7D2E7262-E532-C414-E6FD-F8D4D08C85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6571" y="2293979"/>
              <a:ext cx="360000" cy="360000"/>
            </a:xfrm>
            <a:prstGeom prst="rect">
              <a:avLst/>
            </a:prstGeom>
          </p:spPr>
        </p:pic>
        <p:sp>
          <p:nvSpPr>
            <p:cNvPr id="35" name="Textfeld 8">
              <a:extLst>
                <a:ext uri="{FF2B5EF4-FFF2-40B4-BE49-F238E27FC236}">
                  <a16:creationId xmlns:a16="http://schemas.microsoft.com/office/drawing/2014/main" id="{963E1E62-1503-0909-77A5-0C5F955A458F}"/>
                </a:ext>
              </a:extLst>
            </p:cNvPr>
            <p:cNvSpPr txBox="1"/>
            <p:nvPr/>
          </p:nvSpPr>
          <p:spPr bwMode="auto">
            <a:xfrm>
              <a:off x="5629576" y="3050063"/>
              <a:ext cx="1441940" cy="252028"/>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800"/>
                </a:spcAft>
              </a:pPr>
              <a:r>
                <a:rPr lang="it-CH" sz="900" dirty="0">
                  <a:solidFill>
                    <a:schemeClr val="tx2"/>
                  </a:solidFill>
                  <a:latin typeface="+mj-lt"/>
                </a:rPr>
                <a:t>Tassi negativi della BNS</a:t>
              </a:r>
            </a:p>
          </p:txBody>
        </p:sp>
        <p:pic>
          <p:nvPicPr>
            <p:cNvPr id="36" name="Grafik 35" descr="Pfeil nach unten mit einfarbiger Füllung">
              <a:extLst>
                <a:ext uri="{FF2B5EF4-FFF2-40B4-BE49-F238E27FC236}">
                  <a16:creationId xmlns:a16="http://schemas.microsoft.com/office/drawing/2014/main" id="{FA875026-4671-442F-0FAA-8D2D4F2A29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9790" y="3230083"/>
              <a:ext cx="369770" cy="359986"/>
            </a:xfrm>
            <a:prstGeom prst="rect">
              <a:avLst/>
            </a:prstGeom>
          </p:spPr>
        </p:pic>
      </p:grpSp>
      <p:sp>
        <p:nvSpPr>
          <p:cNvPr id="4" name="Textfeld 3">
            <a:extLst>
              <a:ext uri="{FF2B5EF4-FFF2-40B4-BE49-F238E27FC236}">
                <a16:creationId xmlns:a16="http://schemas.microsoft.com/office/drawing/2014/main" id="{6E9C7E19-3079-6775-8C2C-35311DE1135B}"/>
              </a:ext>
            </a:extLst>
          </p:cNvPr>
          <p:cNvSpPr txBox="1"/>
          <p:nvPr/>
        </p:nvSpPr>
        <p:spPr bwMode="auto">
          <a:xfrm>
            <a:off x="124652" y="62259"/>
            <a:ext cx="609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it-CH" sz="2000" dirty="0">
              <a:solidFill>
                <a:srgbClr val="FF0000"/>
              </a:solidFill>
            </a:endParaRPr>
          </a:p>
        </p:txBody>
      </p:sp>
      <p:sp>
        <p:nvSpPr>
          <p:cNvPr id="3" name="Rechteck 2">
            <a:extLst>
              <a:ext uri="{FF2B5EF4-FFF2-40B4-BE49-F238E27FC236}">
                <a16:creationId xmlns:a16="http://schemas.microsoft.com/office/drawing/2014/main" id="{7ED2838D-7379-8507-E096-95D8CBBA5F0B}"/>
              </a:ext>
            </a:extLst>
          </p:cNvPr>
          <p:cNvSpPr/>
          <p:nvPr/>
        </p:nvSpPr>
        <p:spPr>
          <a:xfrm>
            <a:off x="5944842" y="5589240"/>
            <a:ext cx="515716" cy="2160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l">
              <a:spcAft>
                <a:spcPts val="600"/>
              </a:spcAft>
              <a:buFont typeface="Arial" panose="020B0604020202020204" pitchFamily="34" charset="0"/>
              <a:buChar char="•"/>
            </a:pPr>
            <a:endParaRPr lang="de-CH" sz="1600" dirty="0" err="1">
              <a:solidFill>
                <a:schemeClr val="tx2"/>
              </a:solidFill>
              <a:latin typeface="+mj-lt"/>
            </a:endParaRPr>
          </a:p>
        </p:txBody>
      </p:sp>
    </p:spTree>
    <p:extLst>
      <p:ext uri="{BB962C8B-B14F-4D97-AF65-F5344CB8AC3E}">
        <p14:creationId xmlns:p14="http://schemas.microsoft.com/office/powerpoint/2010/main" val="138946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F5BFEE57-A36D-4ADF-9EFA-07BB7B2E970A}"/>
              </a:ext>
            </a:extLst>
          </p:cNvPr>
          <p:cNvSpPr/>
          <p:nvPr/>
        </p:nvSpPr>
        <p:spPr>
          <a:xfrm>
            <a:off x="0" y="1"/>
            <a:ext cx="4007374" cy="688538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it-CH" sz="1600" dirty="0">
              <a:solidFill>
                <a:schemeClr val="tx1"/>
              </a:solidFill>
            </a:endParaRPr>
          </a:p>
        </p:txBody>
      </p:sp>
      <p:sp>
        <p:nvSpPr>
          <p:cNvPr id="26" name="Rechteck 25">
            <a:extLst>
              <a:ext uri="{FF2B5EF4-FFF2-40B4-BE49-F238E27FC236}">
                <a16:creationId xmlns:a16="http://schemas.microsoft.com/office/drawing/2014/main" id="{1E0C6376-7CF6-43D3-B43E-5D0DE8F5CC1E}"/>
              </a:ext>
            </a:extLst>
          </p:cNvPr>
          <p:cNvSpPr/>
          <p:nvPr/>
        </p:nvSpPr>
        <p:spPr>
          <a:xfrm>
            <a:off x="4368200" y="4941169"/>
            <a:ext cx="3528000" cy="172819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r>
              <a:rPr lang="it-CH" b="1" dirty="0">
                <a:solidFill>
                  <a:schemeClr val="bg1">
                    <a:lumMod val="50000"/>
                  </a:schemeClr>
                </a:solidFill>
                <a:latin typeface="+mj-lt"/>
              </a:rPr>
              <a:t>Dati personali</a:t>
            </a:r>
          </a:p>
          <a:p>
            <a:r>
              <a:rPr lang="it-CH" sz="1600" dirty="0">
                <a:solidFill>
                  <a:schemeClr val="bg1">
                    <a:lumMod val="50000"/>
                  </a:schemeClr>
                </a:solidFill>
              </a:rPr>
              <a:t>Coniugato</a:t>
            </a:r>
          </a:p>
          <a:p>
            <a:r>
              <a:rPr lang="it-CH" sz="1600" dirty="0">
                <a:solidFill>
                  <a:schemeClr val="bg1">
                    <a:lumMod val="50000"/>
                  </a:schemeClr>
                </a:solidFill>
              </a:rPr>
              <a:t>2 figli</a:t>
            </a:r>
          </a:p>
          <a:p>
            <a:r>
              <a:rPr lang="it-CH" sz="1600" dirty="0">
                <a:solidFill>
                  <a:schemeClr val="bg1">
                    <a:lumMod val="50000"/>
                  </a:schemeClr>
                </a:solidFill>
              </a:rPr>
              <a:t>Golf</a:t>
            </a:r>
          </a:p>
          <a:p>
            <a:r>
              <a:rPr lang="it-CH" sz="1600" dirty="0">
                <a:solidFill>
                  <a:schemeClr val="bg1">
                    <a:lumMod val="50000"/>
                  </a:schemeClr>
                </a:solidFill>
              </a:rPr>
              <a:t>Viaggi</a:t>
            </a:r>
          </a:p>
          <a:p>
            <a:pPr marL="285750" indent="-285750">
              <a:spcAft>
                <a:spcPts val="600"/>
              </a:spcAft>
              <a:buFont typeface="Arial" panose="020B0604020202020204" pitchFamily="34" charset="0"/>
              <a:buChar char="•"/>
            </a:pPr>
            <a:endParaRPr lang="it-CH" sz="1600" dirty="0">
              <a:solidFill>
                <a:schemeClr val="bg1">
                  <a:lumMod val="50000"/>
                </a:schemeClr>
              </a:solidFill>
              <a:latin typeface="+mj-lt"/>
            </a:endParaRPr>
          </a:p>
        </p:txBody>
      </p:sp>
      <p:pic>
        <p:nvPicPr>
          <p:cNvPr id="6" name="Picture 3">
            <a:extLst>
              <a:ext uri="{FF2B5EF4-FFF2-40B4-BE49-F238E27FC236}">
                <a16:creationId xmlns:a16="http://schemas.microsoft.com/office/drawing/2014/main" id="{589DDD51-1AD9-441C-A0D9-4988189B62F3}"/>
              </a:ext>
            </a:extLst>
          </p:cNvPr>
          <p:cNvPicPr>
            <a:picLocks noChangeArrowheads="1"/>
          </p:cNvPicPr>
          <p:nvPr/>
        </p:nvPicPr>
        <p:blipFill>
          <a:blip r:embed="rId3"/>
          <a:srcRect/>
          <a:stretch/>
        </p:blipFill>
        <p:spPr bwMode="auto">
          <a:xfrm>
            <a:off x="911424" y="620774"/>
            <a:ext cx="2160240" cy="2160240"/>
          </a:xfrm>
          <a:prstGeom prst="ellipse">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 name="Inhaltsplatzhalter 2">
            <a:extLst>
              <a:ext uri="{FF2B5EF4-FFF2-40B4-BE49-F238E27FC236}">
                <a16:creationId xmlns:a16="http://schemas.microsoft.com/office/drawing/2014/main" id="{FD4EE29A-8250-4588-8560-2B36960BE3C6}"/>
              </a:ext>
            </a:extLst>
          </p:cNvPr>
          <p:cNvSpPr txBox="1">
            <a:spLocks/>
          </p:cNvSpPr>
          <p:nvPr/>
        </p:nvSpPr>
        <p:spPr bwMode="auto">
          <a:xfrm>
            <a:off x="8256240" y="1766565"/>
            <a:ext cx="3527402" cy="281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b="1" dirty="0">
                <a:solidFill>
                  <a:schemeClr val="bg1">
                    <a:lumMod val="50000"/>
                  </a:schemeClr>
                </a:solidFill>
              </a:rPr>
              <a:t>Formazione</a:t>
            </a:r>
          </a:p>
          <a:p>
            <a:pPr marL="285750" indent="-285750">
              <a:buClr>
                <a:schemeClr val="bg1">
                  <a:lumMod val="50000"/>
                </a:schemeClr>
              </a:buClr>
              <a:buFont typeface="Arial" panose="020B0604020202020204" pitchFamily="34" charset="0"/>
              <a:buChar char="•"/>
            </a:pPr>
            <a:r>
              <a:rPr lang="it-CH" dirty="0">
                <a:solidFill>
                  <a:schemeClr val="bg1">
                    <a:lumMod val="50000"/>
                  </a:schemeClr>
                </a:solidFill>
              </a:rPr>
              <a:t>Certificato 3</a:t>
            </a:r>
          </a:p>
          <a:p>
            <a:pPr marL="285750" indent="-285750">
              <a:buClr>
                <a:schemeClr val="bg1">
                  <a:lumMod val="50000"/>
                </a:schemeClr>
              </a:buClr>
              <a:buFont typeface="Arial" panose="020B0604020202020204" pitchFamily="34" charset="0"/>
              <a:buChar char="•"/>
            </a:pPr>
            <a:r>
              <a:rPr lang="it-CH" dirty="0">
                <a:solidFill>
                  <a:schemeClr val="bg1">
                    <a:lumMod val="50000"/>
                  </a:schemeClr>
                </a:solidFill>
              </a:rPr>
              <a:t>Certificato 2</a:t>
            </a:r>
          </a:p>
          <a:p>
            <a:pPr marL="285750" indent="-285750">
              <a:buClr>
                <a:schemeClr val="bg1">
                  <a:lumMod val="50000"/>
                </a:schemeClr>
              </a:buClr>
              <a:buFont typeface="Arial" panose="020B0604020202020204" pitchFamily="34" charset="0"/>
              <a:buChar char="•"/>
            </a:pPr>
            <a:r>
              <a:rPr lang="it-CH" dirty="0">
                <a:solidFill>
                  <a:schemeClr val="bg1">
                    <a:lumMod val="50000"/>
                  </a:schemeClr>
                </a:solidFill>
              </a:rPr>
              <a:t>Certificato 1</a:t>
            </a:r>
          </a:p>
          <a:p>
            <a:pPr marL="285750" indent="-285750">
              <a:buClr>
                <a:schemeClr val="bg1">
                  <a:lumMod val="50000"/>
                </a:schemeClr>
              </a:buClr>
              <a:buFont typeface="Arial" panose="020B0604020202020204" pitchFamily="34" charset="0"/>
              <a:buChar char="•"/>
            </a:pPr>
            <a:r>
              <a:rPr lang="it-CH" dirty="0">
                <a:solidFill>
                  <a:schemeClr val="bg1">
                    <a:lumMod val="50000"/>
                  </a:schemeClr>
                </a:solidFill>
              </a:rPr>
              <a:t>Titolo professionale superiore</a:t>
            </a:r>
          </a:p>
          <a:p>
            <a:pPr marL="285750" indent="-285750">
              <a:buClr>
                <a:schemeClr val="bg1">
                  <a:lumMod val="50000"/>
                </a:schemeClr>
              </a:buClr>
              <a:buFont typeface="Arial" panose="020B0604020202020204" pitchFamily="34" charset="0"/>
              <a:buChar char="•"/>
            </a:pPr>
            <a:r>
              <a:rPr lang="it-CH" dirty="0">
                <a:solidFill>
                  <a:schemeClr val="bg1">
                    <a:lumMod val="50000"/>
                  </a:schemeClr>
                </a:solidFill>
              </a:rPr>
              <a:t>Titolo professionale</a:t>
            </a:r>
          </a:p>
          <a:p>
            <a:pPr marL="285750" indent="-285750">
              <a:buClr>
                <a:schemeClr val="bg1">
                  <a:lumMod val="50000"/>
                </a:schemeClr>
              </a:buClr>
              <a:buFont typeface="Arial" panose="020B0604020202020204" pitchFamily="34" charset="0"/>
              <a:buChar char="•"/>
            </a:pPr>
            <a:r>
              <a:rPr lang="it-CH" dirty="0">
                <a:solidFill>
                  <a:schemeClr val="bg1">
                    <a:lumMod val="50000"/>
                  </a:schemeClr>
                </a:solidFill>
              </a:rPr>
              <a:t>Diploma di scuola specializzata</a:t>
            </a:r>
          </a:p>
          <a:p>
            <a:pPr marL="285750" indent="-285750">
              <a:buClr>
                <a:schemeClr val="bg1">
                  <a:lumMod val="50000"/>
                </a:schemeClr>
              </a:buClr>
              <a:buFont typeface="Arial" panose="020B0604020202020204" pitchFamily="34" charset="0"/>
              <a:buChar char="•"/>
            </a:pPr>
            <a:r>
              <a:rPr lang="it-CH" dirty="0">
                <a:solidFill>
                  <a:schemeClr val="bg1">
                    <a:lumMod val="50000"/>
                  </a:schemeClr>
                </a:solidFill>
              </a:rPr>
              <a:t>Formazione di base</a:t>
            </a:r>
          </a:p>
          <a:p>
            <a:pPr marL="285750" indent="-285750">
              <a:buFont typeface="Arial" panose="020B0604020202020204" pitchFamily="34" charset="0"/>
              <a:buChar char="•"/>
            </a:pPr>
            <a:endParaRPr lang="it-CH" dirty="0">
              <a:solidFill>
                <a:schemeClr val="bg1">
                  <a:lumMod val="50000"/>
                </a:schemeClr>
              </a:solidFill>
            </a:endParaRPr>
          </a:p>
        </p:txBody>
      </p:sp>
      <p:cxnSp>
        <p:nvCxnSpPr>
          <p:cNvPr id="17" name="Gerade Verbindung 33">
            <a:extLst>
              <a:ext uri="{FF2B5EF4-FFF2-40B4-BE49-F238E27FC236}">
                <a16:creationId xmlns:a16="http://schemas.microsoft.com/office/drawing/2014/main" id="{4F36E237-17E7-4703-ACCE-2D3F1E418BE3}"/>
              </a:ext>
            </a:extLst>
          </p:cNvPr>
          <p:cNvCxnSpPr>
            <a:cxnSpLocks/>
          </p:cNvCxnSpPr>
          <p:nvPr/>
        </p:nvCxnSpPr>
        <p:spPr>
          <a:xfrm>
            <a:off x="4364968" y="4725144"/>
            <a:ext cx="7102221" cy="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8" name="Gruppieren 7">
            <a:extLst>
              <a:ext uri="{FF2B5EF4-FFF2-40B4-BE49-F238E27FC236}">
                <a16:creationId xmlns:a16="http://schemas.microsoft.com/office/drawing/2014/main" id="{339E5F36-CE2C-4BEE-9524-9C1F8E7F6FF4}"/>
              </a:ext>
            </a:extLst>
          </p:cNvPr>
          <p:cNvGrpSpPr/>
          <p:nvPr/>
        </p:nvGrpSpPr>
        <p:grpSpPr>
          <a:xfrm>
            <a:off x="8257230" y="4914075"/>
            <a:ext cx="3527402" cy="1728192"/>
            <a:chOff x="4364968" y="4869160"/>
            <a:chExt cx="3527402" cy="1728192"/>
          </a:xfrm>
        </p:grpSpPr>
        <p:sp>
          <p:nvSpPr>
            <p:cNvPr id="10" name="Richtungspfeil 28">
              <a:extLst>
                <a:ext uri="{FF2B5EF4-FFF2-40B4-BE49-F238E27FC236}">
                  <a16:creationId xmlns:a16="http://schemas.microsoft.com/office/drawing/2014/main" id="{89AA87BD-016C-4CCF-AA87-7E6794B813A3}"/>
                </a:ext>
              </a:extLst>
            </p:cNvPr>
            <p:cNvSpPr/>
            <p:nvPr/>
          </p:nvSpPr>
          <p:spPr>
            <a:xfrm>
              <a:off x="4364968" y="5229200"/>
              <a:ext cx="3243200" cy="287944"/>
            </a:xfrm>
            <a:prstGeom prst="homePlate">
              <a:avLst/>
            </a:prstGeom>
            <a:solidFill>
              <a:schemeClr val="bg1">
                <a:lumMod val="5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spcAft>
                  <a:spcPts val="600"/>
                </a:spcAft>
              </a:pPr>
              <a:r>
                <a:rPr lang="it-CH" sz="1100" b="1" dirty="0">
                  <a:solidFill>
                    <a:schemeClr val="bg1"/>
                  </a:solidFill>
                  <a:latin typeface="+mj-lt"/>
                </a:rPr>
                <a:t>Affidabile</a:t>
              </a:r>
            </a:p>
          </p:txBody>
        </p:sp>
        <p:sp>
          <p:nvSpPr>
            <p:cNvPr id="12" name="Richtungspfeil 28">
              <a:extLst>
                <a:ext uri="{FF2B5EF4-FFF2-40B4-BE49-F238E27FC236}">
                  <a16:creationId xmlns:a16="http://schemas.microsoft.com/office/drawing/2014/main" id="{D30B576D-7E4D-4DF2-9D76-AE80E4755C11}"/>
                </a:ext>
              </a:extLst>
            </p:cNvPr>
            <p:cNvSpPr/>
            <p:nvPr/>
          </p:nvSpPr>
          <p:spPr>
            <a:xfrm>
              <a:off x="4367808" y="5589240"/>
              <a:ext cx="2948548" cy="287944"/>
            </a:xfrm>
            <a:prstGeom prst="homePlate">
              <a:avLst/>
            </a:prstGeom>
            <a:solidFill>
              <a:schemeClr val="bg1">
                <a:lumMod val="5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spcAft>
                  <a:spcPts val="600"/>
                </a:spcAft>
              </a:pPr>
              <a:r>
                <a:rPr lang="it-CH" sz="1100" b="1" dirty="0">
                  <a:solidFill>
                    <a:schemeClr val="bg1"/>
                  </a:solidFill>
                  <a:latin typeface="+mj-lt"/>
                </a:rPr>
                <a:t>Orientato alla soluzione</a:t>
              </a:r>
            </a:p>
          </p:txBody>
        </p:sp>
        <p:sp>
          <p:nvSpPr>
            <p:cNvPr id="13" name="Richtungspfeil 28">
              <a:extLst>
                <a:ext uri="{FF2B5EF4-FFF2-40B4-BE49-F238E27FC236}">
                  <a16:creationId xmlns:a16="http://schemas.microsoft.com/office/drawing/2014/main" id="{676537E6-583E-4B67-BEF4-D6FF6245FD7F}"/>
                </a:ext>
              </a:extLst>
            </p:cNvPr>
            <p:cNvSpPr/>
            <p:nvPr/>
          </p:nvSpPr>
          <p:spPr>
            <a:xfrm>
              <a:off x="4366726" y="5949280"/>
              <a:ext cx="2877622" cy="287944"/>
            </a:xfrm>
            <a:prstGeom prst="homePlate">
              <a:avLst/>
            </a:prstGeom>
            <a:solidFill>
              <a:schemeClr val="bg1">
                <a:lumMod val="5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spcAft>
                  <a:spcPts val="600"/>
                </a:spcAft>
              </a:pPr>
              <a:r>
                <a:rPr lang="it-CH" sz="1100" b="1" dirty="0">
                  <a:solidFill>
                    <a:schemeClr val="bg1"/>
                  </a:solidFill>
                  <a:latin typeface="+mj-lt"/>
                </a:rPr>
                <a:t>Innovativo nella ricerca di idee</a:t>
              </a:r>
            </a:p>
          </p:txBody>
        </p:sp>
        <p:sp>
          <p:nvSpPr>
            <p:cNvPr id="21" name="Inhaltsplatzhalter 2">
              <a:extLst>
                <a:ext uri="{FF2B5EF4-FFF2-40B4-BE49-F238E27FC236}">
                  <a16:creationId xmlns:a16="http://schemas.microsoft.com/office/drawing/2014/main" id="{B445AC5A-DE5B-4A46-942A-445D406FC4EE}"/>
                </a:ext>
              </a:extLst>
            </p:cNvPr>
            <p:cNvSpPr txBox="1">
              <a:spLocks/>
            </p:cNvSpPr>
            <p:nvPr/>
          </p:nvSpPr>
          <p:spPr bwMode="auto">
            <a:xfrm>
              <a:off x="4364968" y="4869160"/>
              <a:ext cx="3527402" cy="50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b="1" dirty="0"/>
                <a:t>Soft skill </a:t>
              </a:r>
            </a:p>
          </p:txBody>
        </p:sp>
        <p:sp>
          <p:nvSpPr>
            <p:cNvPr id="23" name="Richtungspfeil 28">
              <a:extLst>
                <a:ext uri="{FF2B5EF4-FFF2-40B4-BE49-F238E27FC236}">
                  <a16:creationId xmlns:a16="http://schemas.microsoft.com/office/drawing/2014/main" id="{BA32D9F7-E706-42C1-A52B-D1BF8C59334A}"/>
                </a:ext>
              </a:extLst>
            </p:cNvPr>
            <p:cNvSpPr/>
            <p:nvPr/>
          </p:nvSpPr>
          <p:spPr>
            <a:xfrm>
              <a:off x="4367808" y="6309408"/>
              <a:ext cx="3164522" cy="287944"/>
            </a:xfrm>
            <a:prstGeom prst="homePlate">
              <a:avLst/>
            </a:prstGeom>
            <a:solidFill>
              <a:schemeClr val="bg1">
                <a:lumMod val="5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spcAft>
                  <a:spcPts val="600"/>
                </a:spcAft>
              </a:pPr>
              <a:r>
                <a:rPr lang="it-CH" sz="1100" b="1" dirty="0">
                  <a:solidFill>
                    <a:schemeClr val="bg1"/>
                  </a:solidFill>
                  <a:latin typeface="+mj-lt"/>
                </a:rPr>
                <a:t>Conoscitore di prodotti di digitalizzazione</a:t>
              </a:r>
            </a:p>
          </p:txBody>
        </p:sp>
      </p:grpSp>
      <p:sp>
        <p:nvSpPr>
          <p:cNvPr id="25" name="Titel 2">
            <a:extLst>
              <a:ext uri="{FF2B5EF4-FFF2-40B4-BE49-F238E27FC236}">
                <a16:creationId xmlns:a16="http://schemas.microsoft.com/office/drawing/2014/main" id="{0DEDE556-ECC9-49C1-B157-36325BA3BD3C}"/>
              </a:ext>
            </a:extLst>
          </p:cNvPr>
          <p:cNvSpPr txBox="1">
            <a:spLocks/>
          </p:cNvSpPr>
          <p:nvPr/>
        </p:nvSpPr>
        <p:spPr bwMode="auto">
          <a:xfrm>
            <a:off x="4295800" y="476672"/>
            <a:ext cx="1116124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bg1"/>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it-CH" dirty="0">
                <a:solidFill>
                  <a:schemeClr val="bg1">
                    <a:lumMod val="50000"/>
                  </a:schemeClr>
                </a:solidFill>
              </a:rPr>
              <a:t>Breve presentazione</a:t>
            </a:r>
          </a:p>
        </p:txBody>
      </p:sp>
      <p:sp>
        <p:nvSpPr>
          <p:cNvPr id="18" name="Inhaltsplatzhalter 2">
            <a:extLst>
              <a:ext uri="{FF2B5EF4-FFF2-40B4-BE49-F238E27FC236}">
                <a16:creationId xmlns:a16="http://schemas.microsoft.com/office/drawing/2014/main" id="{4ECDA4C8-548C-426C-9897-542BF9CB8E3F}"/>
              </a:ext>
            </a:extLst>
          </p:cNvPr>
          <p:cNvSpPr txBox="1">
            <a:spLocks/>
          </p:cNvSpPr>
          <p:nvPr/>
        </p:nvSpPr>
        <p:spPr>
          <a:xfrm>
            <a:off x="4296790" y="1772395"/>
            <a:ext cx="3884996" cy="2855857"/>
          </a:xfrm>
          <a:prstGeom prst="rect">
            <a:avLst/>
          </a:prstGeom>
        </p:spPr>
        <p:txBody>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b="1" dirty="0"/>
              <a:t>Carriera professionale</a:t>
            </a:r>
          </a:p>
          <a:p>
            <a:r>
              <a:rPr lang="it-CH" dirty="0"/>
              <a:t>2018-2021  Consulente Banca WIR</a:t>
            </a:r>
          </a:p>
          <a:p>
            <a:r>
              <a:rPr lang="it-CH" dirty="0"/>
              <a:t>2016-2018  Titolo, funzione, 	   responsabilità</a:t>
            </a:r>
          </a:p>
          <a:p>
            <a:r>
              <a:rPr lang="it-CH" dirty="0"/>
              <a:t>2015/2016 Titolo, funzione, 	   responsabilità</a:t>
            </a:r>
          </a:p>
          <a:p>
            <a:endParaRPr lang="it-CH" dirty="0"/>
          </a:p>
        </p:txBody>
      </p:sp>
      <p:sp>
        <p:nvSpPr>
          <p:cNvPr id="24" name="Titel 6">
            <a:extLst>
              <a:ext uri="{FF2B5EF4-FFF2-40B4-BE49-F238E27FC236}">
                <a16:creationId xmlns:a16="http://schemas.microsoft.com/office/drawing/2014/main" id="{80647185-3C81-4FB1-87AF-D33EDFDC90D7}"/>
              </a:ext>
            </a:extLst>
          </p:cNvPr>
          <p:cNvSpPr txBox="1">
            <a:spLocks/>
          </p:cNvSpPr>
          <p:nvPr/>
        </p:nvSpPr>
        <p:spPr bwMode="auto">
          <a:xfrm>
            <a:off x="479375" y="3645232"/>
            <a:ext cx="3453545"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r>
              <a:rPr lang="it-CH" dirty="0">
                <a:solidFill>
                  <a:schemeClr val="bg1"/>
                </a:solidFill>
              </a:rPr>
              <a:t>Giovanni Modello</a:t>
            </a:r>
          </a:p>
          <a:p>
            <a:br>
              <a:rPr lang="it-CH" sz="1800" dirty="0">
                <a:solidFill>
                  <a:schemeClr val="bg1"/>
                </a:solidFill>
              </a:rPr>
            </a:br>
            <a:r>
              <a:rPr lang="it-CH" sz="1800" b="0" i="0" dirty="0">
                <a:solidFill>
                  <a:schemeClr val="bg1"/>
                </a:solidFill>
                <a:effectLst/>
              </a:rPr>
              <a:t>Consulente clienti commerciali</a:t>
            </a:r>
            <a:br>
              <a:rPr lang="it-CH" sz="1800" b="0" i="0" dirty="0">
                <a:solidFill>
                  <a:schemeClr val="bg1"/>
                </a:solidFill>
                <a:effectLst/>
              </a:rPr>
            </a:br>
            <a:r>
              <a:rPr lang="it-CH" sz="1800" b="0" i="0" dirty="0">
                <a:solidFill>
                  <a:schemeClr val="bg1"/>
                </a:solidFill>
                <a:effectLst/>
              </a:rPr>
              <a:t>Membro dei quadri</a:t>
            </a:r>
            <a:endParaRPr lang="it-CH" sz="1800" dirty="0">
              <a:solidFill>
                <a:schemeClr val="bg1"/>
              </a:solidFill>
            </a:endParaRPr>
          </a:p>
          <a:p>
            <a:endParaRPr lang="it-CH" sz="1800" dirty="0">
              <a:solidFill>
                <a:schemeClr val="bg1"/>
              </a:solidFill>
            </a:endParaRPr>
          </a:p>
          <a:p>
            <a:r>
              <a:rPr lang="it-CH" sz="1800" dirty="0">
                <a:solidFill>
                  <a:schemeClr val="bg1"/>
                </a:solidFill>
              </a:rPr>
              <a:t>hans.muster@wir.ch</a:t>
            </a:r>
            <a:br>
              <a:rPr lang="it-CH" sz="1800" dirty="0">
                <a:solidFill>
                  <a:schemeClr val="bg1"/>
                </a:solidFill>
              </a:rPr>
            </a:br>
            <a:r>
              <a:rPr lang="it-CH" sz="1800" dirty="0">
                <a:solidFill>
                  <a:schemeClr val="bg1"/>
                </a:solidFill>
              </a:rPr>
              <a:t>+41 443 68 48 00</a:t>
            </a:r>
          </a:p>
          <a:p>
            <a:endParaRPr lang="it-CH" dirty="0">
              <a:solidFill>
                <a:schemeClr val="bg1"/>
              </a:solidFill>
            </a:endParaRPr>
          </a:p>
        </p:txBody>
      </p:sp>
      <p:sp>
        <p:nvSpPr>
          <p:cNvPr id="2" name="Rectangle 1">
            <a:extLst>
              <a:ext uri="{FF2B5EF4-FFF2-40B4-BE49-F238E27FC236}">
                <a16:creationId xmlns:a16="http://schemas.microsoft.com/office/drawing/2014/main" id="{781B426B-71BD-45E4-984A-9ED24555503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CH"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4933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A0CED6E-923D-4564-ADF4-635016172A9B}"/>
              </a:ext>
            </a:extLst>
          </p:cNvPr>
          <p:cNvGraphicFramePr>
            <a:graphicFrameLocks noChangeAspect="1"/>
          </p:cNvGraphicFramePr>
          <p:nvPr>
            <p:custDataLst>
              <p:tags r:id="rId1"/>
            </p:custDataLst>
            <p:extLst>
              <p:ext uri="{D42A27DB-BD31-4B8C-83A1-F6EECF244321}">
                <p14:modId xmlns:p14="http://schemas.microsoft.com/office/powerpoint/2010/main" val="295355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7" name="Objekt 6" hidden="1">
                        <a:extLst>
                          <a:ext uri="{FF2B5EF4-FFF2-40B4-BE49-F238E27FC236}">
                            <a16:creationId xmlns:a16="http://schemas.microsoft.com/office/drawing/2014/main" id="{3A0CED6E-923D-4564-ADF4-635016172A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5" name="Diagramm 4">
            <a:extLst>
              <a:ext uri="{FF2B5EF4-FFF2-40B4-BE49-F238E27FC236}">
                <a16:creationId xmlns:a16="http://schemas.microsoft.com/office/drawing/2014/main" id="{C8C34B4E-5646-390E-AA8E-1AE8B92D92FF}"/>
              </a:ext>
            </a:extLst>
          </p:cNvPr>
          <p:cNvGraphicFramePr>
            <a:graphicFrameLocks noGrp="1"/>
          </p:cNvGraphicFramePr>
          <p:nvPr>
            <p:extLst>
              <p:ext uri="{D42A27DB-BD31-4B8C-83A1-F6EECF244321}">
                <p14:modId xmlns:p14="http://schemas.microsoft.com/office/powerpoint/2010/main" val="484392833"/>
              </p:ext>
            </p:extLst>
          </p:nvPr>
        </p:nvGraphicFramePr>
        <p:xfrm>
          <a:off x="372176" y="1080808"/>
          <a:ext cx="6986349" cy="450843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el 1">
            <a:extLst>
              <a:ext uri="{FF2B5EF4-FFF2-40B4-BE49-F238E27FC236}">
                <a16:creationId xmlns:a16="http://schemas.microsoft.com/office/drawing/2014/main" id="{96A370AE-DAAF-49D9-99B2-2EFCF803778B}"/>
              </a:ext>
            </a:extLst>
          </p:cNvPr>
          <p:cNvSpPr>
            <a:spLocks noGrp="1"/>
          </p:cNvSpPr>
          <p:nvPr>
            <p:ph type="title"/>
          </p:nvPr>
        </p:nvSpPr>
        <p:spPr>
          <a:xfrm>
            <a:off x="479376" y="476672"/>
            <a:ext cx="11161240" cy="783632"/>
          </a:xfrm>
        </p:spPr>
        <p:txBody>
          <a:bodyPr vert="horz"/>
          <a:lstStyle/>
          <a:p>
            <a:r>
              <a:rPr lang="it-CH" dirty="0"/>
              <a:t>I tassi in CHW e CHF dal 2018</a:t>
            </a:r>
          </a:p>
        </p:txBody>
      </p:sp>
      <p:sp>
        <p:nvSpPr>
          <p:cNvPr id="19" name="Rechteck 18">
            <a:extLst>
              <a:ext uri="{FF2B5EF4-FFF2-40B4-BE49-F238E27FC236}">
                <a16:creationId xmlns:a16="http://schemas.microsoft.com/office/drawing/2014/main" id="{B00E2FA4-6577-4E44-ADF7-7C2B60159CF5}"/>
              </a:ext>
            </a:extLst>
          </p:cNvPr>
          <p:cNvSpPr/>
          <p:nvPr/>
        </p:nvSpPr>
        <p:spPr>
          <a:xfrm>
            <a:off x="7562204" y="1717056"/>
            <a:ext cx="4075651" cy="338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CH" sz="1600" b="0" i="0" u="none" strike="noStrike" kern="1200" cap="none" spc="0" normalizeH="0" baseline="0" dirty="0">
                <a:ln>
                  <a:noFill/>
                </a:ln>
                <a:solidFill>
                  <a:srgbClr val="FF0000"/>
                </a:solidFill>
                <a:effectLst/>
                <a:uLnTx/>
                <a:uFillTx/>
                <a:latin typeface="Corona LT"/>
                <a:ea typeface="+mn-ea"/>
                <a:cs typeface="+mn-cs"/>
              </a:rPr>
              <a:t>Conclusione</a:t>
            </a:r>
          </a:p>
        </p:txBody>
      </p:sp>
      <p:sp>
        <p:nvSpPr>
          <p:cNvPr id="21" name="Textfeld 20">
            <a:extLst>
              <a:ext uri="{FF2B5EF4-FFF2-40B4-BE49-F238E27FC236}">
                <a16:creationId xmlns:a16="http://schemas.microsoft.com/office/drawing/2014/main" id="{0123A350-803C-4C0C-B996-C70D7E6B26F3}"/>
              </a:ext>
            </a:extLst>
          </p:cNvPr>
          <p:cNvSpPr txBox="1"/>
          <p:nvPr/>
        </p:nvSpPr>
        <p:spPr bwMode="auto">
          <a:xfrm>
            <a:off x="7562204" y="2065016"/>
            <a:ext cx="4075651" cy="286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defPPr>
              <a:defRPr lang="de-DE"/>
            </a:defPPr>
            <a:lvl1pPr marL="171450" indent="-171450">
              <a:spcAft>
                <a:spcPts val="800"/>
              </a:spcAft>
              <a:buFont typeface="Arial" panose="020B0604020202020204" pitchFamily="34" charset="0"/>
              <a:buChar char="•"/>
              <a:defRPr sz="1200">
                <a:solidFill>
                  <a:schemeClr val="tx2"/>
                </a:solidFill>
                <a:latin typeface="+mj-lt"/>
              </a:defRPr>
            </a:lvl1pP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200" b="0" i="0" u="none" strike="noStrike" kern="1200" cap="none" spc="0" normalizeH="0" baseline="0" dirty="0">
                <a:ln>
                  <a:noFill/>
                </a:ln>
                <a:solidFill>
                  <a:srgbClr val="868689"/>
                </a:solidFill>
                <a:effectLst/>
                <a:uLnTx/>
                <a:uFillTx/>
                <a:latin typeface="HelveticaNeueLT Com 55 Roman"/>
              </a:rPr>
              <a:t>Le ipoteche in CHW sono </a:t>
            </a:r>
            <a:r>
              <a:rPr kumimoji="0" lang="it-CH" sz="1200" b="1" i="0" u="none" strike="noStrike" kern="1200" cap="none" spc="0" normalizeH="0" baseline="0" dirty="0">
                <a:ln>
                  <a:noFill/>
                </a:ln>
                <a:solidFill>
                  <a:srgbClr val="868689"/>
                </a:solidFill>
                <a:effectLst/>
                <a:uLnTx/>
                <a:uFillTx/>
                <a:latin typeface="HelveticaNeueLT Com 55 Roman"/>
              </a:rPr>
              <a:t>sempre più vantaggiose </a:t>
            </a:r>
            <a:r>
              <a:rPr kumimoji="0" lang="it-CH" sz="1200" b="0" i="0" u="none" strike="noStrike" kern="1200" cap="none" spc="0" normalizeH="0" baseline="0" dirty="0">
                <a:ln>
                  <a:noFill/>
                </a:ln>
                <a:solidFill>
                  <a:srgbClr val="868689"/>
                </a:solidFill>
                <a:effectLst/>
                <a:uLnTx/>
                <a:uFillTx/>
                <a:latin typeface="HelveticaNeueLT Com 55 Roman"/>
              </a:rPr>
              <a:t>delle ipoteche in CHF analoghe.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it-CH" dirty="0">
                <a:solidFill>
                  <a:srgbClr val="868689"/>
                </a:solidFill>
                <a:latin typeface="HelveticaNeueLT Com 55 Roman"/>
              </a:rPr>
              <a:t>Dal 2015 i tassi in CHF sono ai minimi storici, dal 2022 sono tuttavia in fase di normalizzazione.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200" b="0" i="0" u="none" strike="noStrike" kern="1200" cap="none" spc="0" normalizeH="0" baseline="0" dirty="0">
                <a:ln>
                  <a:noFill/>
                </a:ln>
                <a:solidFill>
                  <a:srgbClr val="868689"/>
                </a:solidFill>
                <a:effectLst/>
                <a:uLnTx/>
                <a:uFillTx/>
                <a:latin typeface="HelveticaNeueLT Com 55 Roman"/>
              </a:rPr>
              <a:t>I tassi in CHW hanno un andamento </a:t>
            </a:r>
            <a:r>
              <a:rPr kumimoji="0" lang="it-CH" sz="1200" b="1" i="0" u="none" strike="noStrike" kern="1200" cap="none" spc="0" normalizeH="0" baseline="0" dirty="0">
                <a:ln>
                  <a:noFill/>
                </a:ln>
                <a:solidFill>
                  <a:srgbClr val="868689"/>
                </a:solidFill>
                <a:effectLst/>
                <a:uLnTx/>
                <a:uFillTx/>
                <a:latin typeface="HelveticaNeueLT Com 55 Roman"/>
              </a:rPr>
              <a:t>stabile in tutte le fasi di mercato</a:t>
            </a:r>
            <a:r>
              <a:rPr kumimoji="0" lang="it-CH" sz="1200" b="0" i="0" u="none" strike="noStrike" kern="1200" cap="none" spc="0" normalizeH="0" baseline="0" dirty="0">
                <a:ln>
                  <a:noFill/>
                </a:ln>
                <a:solidFill>
                  <a:srgbClr val="868689"/>
                </a:solidFill>
                <a:effectLst/>
                <a:uLnTx/>
                <a:uFillTx/>
                <a:latin typeface="HelveticaNeueLT Com 55 Roman"/>
              </a:rPr>
              <a:t>, facilitando i calcoli a lungo termine.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200" b="0" i="0" u="none" strike="noStrike" kern="1200" cap="none" spc="0" normalizeH="0" baseline="0" dirty="0">
                <a:ln>
                  <a:noFill/>
                </a:ln>
                <a:solidFill>
                  <a:srgbClr val="868689"/>
                </a:solidFill>
                <a:effectLst/>
                <a:uLnTx/>
                <a:uFillTx/>
                <a:latin typeface="HelveticaNeueLT Com 55 Roman"/>
              </a:rPr>
              <a:t>Grazie al </a:t>
            </a:r>
            <a:r>
              <a:rPr kumimoji="0" lang="it-CH" sz="1200" b="1" i="0" u="none" strike="noStrike" kern="1200" cap="none" spc="0" normalizeH="0" baseline="0" dirty="0" err="1">
                <a:ln>
                  <a:noFill/>
                </a:ln>
                <a:solidFill>
                  <a:srgbClr val="868689"/>
                </a:solidFill>
                <a:effectLst/>
                <a:uLnTx/>
                <a:uFillTx/>
                <a:latin typeface="HelveticaNeueLT Com 55 Roman"/>
              </a:rPr>
              <a:t>cap</a:t>
            </a:r>
            <a:r>
              <a:rPr kumimoji="0" lang="it-CH" sz="1200" b="1" i="0" u="none" strike="noStrike" kern="1200" cap="none" spc="0" normalizeH="0" baseline="0" dirty="0">
                <a:ln>
                  <a:noFill/>
                </a:ln>
                <a:solidFill>
                  <a:srgbClr val="868689"/>
                </a:solidFill>
                <a:effectLst/>
                <a:uLnTx/>
                <a:uFillTx/>
                <a:latin typeface="HelveticaNeueLT Com 55 Roman"/>
              </a:rPr>
              <a:t> all’1,75% </a:t>
            </a:r>
            <a:r>
              <a:rPr kumimoji="0" lang="it-CH" sz="1200" b="0" i="0" u="none" strike="noStrike" kern="1200" cap="none" spc="0" normalizeH="0" baseline="0" dirty="0">
                <a:ln>
                  <a:noFill/>
                </a:ln>
                <a:solidFill>
                  <a:srgbClr val="868689"/>
                </a:solidFill>
                <a:effectLst/>
                <a:uLnTx/>
                <a:uFillTx/>
                <a:latin typeface="HelveticaNeueLT Com 55 Roman"/>
              </a:rPr>
              <a:t>i prodotti WIR sono affidabili anche nelle fasi di rialzo dei tassi</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it-CH" dirty="0">
                <a:solidFill>
                  <a:srgbClr val="868689"/>
                </a:solidFill>
                <a:latin typeface="HelveticaNeueLT Com 55 Roman"/>
              </a:rPr>
              <a:t>La differenza tra i tassi in CHW e CHF è nuovamente in crescita.</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IT" sz="1200" b="0" i="0" u="none" strike="noStrike" kern="1200" cap="none" spc="0" normalizeH="0" baseline="0" dirty="0">
                <a:ln>
                  <a:noFill/>
                </a:ln>
                <a:solidFill>
                  <a:srgbClr val="868689"/>
                </a:solidFill>
                <a:effectLst/>
                <a:uLnTx/>
                <a:uFillTx/>
                <a:latin typeface="HelveticaNeueLT Com 55 Roman"/>
              </a:rPr>
              <a:t>L'ipoteca del mercato monetario WIR non è più disponibile da marzo 2023. L'ipoteca classica WIR continua ad essere offerta con un tasso d'interesse dell'1,25%.</a:t>
            </a:r>
            <a:endParaRPr kumimoji="0" lang="it-CH" sz="1200" b="0" i="0" u="none" strike="noStrike" kern="1200" cap="none" spc="0" normalizeH="0" baseline="0" dirty="0">
              <a:ln>
                <a:noFill/>
              </a:ln>
              <a:solidFill>
                <a:srgbClr val="868689"/>
              </a:solidFill>
              <a:effectLst/>
              <a:uLnTx/>
              <a:uFillTx/>
              <a:latin typeface="HelveticaNeueLT Com 55 Roman"/>
            </a:endParaRPr>
          </a:p>
          <a:p>
            <a:pPr marL="0" marR="0" lvl="0" indent="0" algn="l" defTabSz="914400" rtl="0" eaLnBrk="1" fontAlgn="auto" latinLnBrk="0" hangingPunct="1">
              <a:lnSpc>
                <a:spcPct val="100000"/>
              </a:lnSpc>
              <a:spcBef>
                <a:spcPts val="0"/>
              </a:spcBef>
              <a:spcAft>
                <a:spcPts val="800"/>
              </a:spcAft>
              <a:buClrTx/>
              <a:buSzTx/>
              <a:buNone/>
              <a:tabLst/>
              <a:defRPr/>
            </a:pPr>
            <a:endParaRPr lang="it-CH" dirty="0">
              <a:solidFill>
                <a:srgbClr val="868689"/>
              </a:solidFill>
              <a:latin typeface="HelveticaNeueLT Com 55 Roman"/>
            </a:endParaRPr>
          </a:p>
        </p:txBody>
      </p:sp>
      <p:sp>
        <p:nvSpPr>
          <p:cNvPr id="40" name="Ellipse 39">
            <a:extLst>
              <a:ext uri="{FF2B5EF4-FFF2-40B4-BE49-F238E27FC236}">
                <a16:creationId xmlns:a16="http://schemas.microsoft.com/office/drawing/2014/main" id="{471C4FA3-6EC6-49FE-BCB3-36B93B9F4DAD}"/>
              </a:ext>
            </a:extLst>
          </p:cNvPr>
          <p:cNvSpPr/>
          <p:nvPr/>
        </p:nvSpPr>
        <p:spPr>
          <a:xfrm>
            <a:off x="6582839" y="548720"/>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dirty="0">
                <a:ln>
                  <a:noFill/>
                </a:ln>
                <a:solidFill>
                  <a:srgbClr val="FFFFFF">
                    <a:lumMod val="50000"/>
                  </a:srgbClr>
                </a:solidFill>
                <a:effectLst/>
                <a:uLnTx/>
                <a:uFillTx/>
                <a:latin typeface="HelveticaNeueLT Com 55 Roman"/>
                <a:ea typeface="+mn-ea"/>
                <a:cs typeface="+mn-cs"/>
              </a:rPr>
              <a:t>CHW</a:t>
            </a:r>
          </a:p>
        </p:txBody>
      </p:sp>
      <p:sp>
        <p:nvSpPr>
          <p:cNvPr id="41" name="Ellipse 40">
            <a:extLst>
              <a:ext uri="{FF2B5EF4-FFF2-40B4-BE49-F238E27FC236}">
                <a16:creationId xmlns:a16="http://schemas.microsoft.com/office/drawing/2014/main" id="{F4291958-E640-49C9-8B6B-32C1C2042341}"/>
              </a:ext>
            </a:extLst>
          </p:cNvPr>
          <p:cNvSpPr/>
          <p:nvPr/>
        </p:nvSpPr>
        <p:spPr>
          <a:xfrm>
            <a:off x="6894199" y="548720"/>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dirty="0">
                <a:ln>
                  <a:noFill/>
                </a:ln>
                <a:solidFill>
                  <a:srgbClr val="868689"/>
                </a:solidFill>
                <a:effectLst/>
                <a:uLnTx/>
                <a:uFillTx/>
                <a:latin typeface="HelveticaNeueLT Com 55 Roman"/>
                <a:ea typeface="+mn-ea"/>
                <a:cs typeface="+mn-cs"/>
              </a:rPr>
              <a:t>CHF</a:t>
            </a:r>
          </a:p>
        </p:txBody>
      </p:sp>
      <p:sp>
        <p:nvSpPr>
          <p:cNvPr id="9" name="Textfeld 8">
            <a:extLst>
              <a:ext uri="{FF2B5EF4-FFF2-40B4-BE49-F238E27FC236}">
                <a16:creationId xmlns:a16="http://schemas.microsoft.com/office/drawing/2014/main" id="{AC95A08E-BC89-BC75-7DD6-E6BE7A816358}"/>
              </a:ext>
            </a:extLst>
          </p:cNvPr>
          <p:cNvSpPr txBox="1"/>
          <p:nvPr/>
        </p:nvSpPr>
        <p:spPr bwMode="auto">
          <a:xfrm>
            <a:off x="1323707" y="6461760"/>
            <a:ext cx="3997234" cy="18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1050" dirty="0" err="1">
                <a:solidFill>
                  <a:schemeClr val="tx2"/>
                </a:solidFill>
                <a:latin typeface="+mj-lt"/>
              </a:rPr>
              <a:t>Quellen</a:t>
            </a:r>
            <a:r>
              <a:rPr lang="it-CH" sz="1050" dirty="0">
                <a:solidFill>
                  <a:schemeClr val="tx2"/>
                </a:solidFill>
                <a:latin typeface="+mj-lt"/>
              </a:rPr>
              <a:t>: SNB und Bank WIR</a:t>
            </a:r>
          </a:p>
        </p:txBody>
      </p:sp>
      <p:cxnSp>
        <p:nvCxnSpPr>
          <p:cNvPr id="11" name="Gerader Verbinder 10">
            <a:extLst>
              <a:ext uri="{FF2B5EF4-FFF2-40B4-BE49-F238E27FC236}">
                <a16:creationId xmlns:a16="http://schemas.microsoft.com/office/drawing/2014/main" id="{4BFADF89-456B-91E9-FB45-2B8A9BDA4D64}"/>
              </a:ext>
            </a:extLst>
          </p:cNvPr>
          <p:cNvCxnSpPr>
            <a:cxnSpLocks/>
          </p:cNvCxnSpPr>
          <p:nvPr/>
        </p:nvCxnSpPr>
        <p:spPr>
          <a:xfrm>
            <a:off x="1049151" y="3340965"/>
            <a:ext cx="5533688" cy="0"/>
          </a:xfrm>
          <a:prstGeom prst="line">
            <a:avLst/>
          </a:prstGeom>
          <a:ln w="15875" cmpd="sng">
            <a:solidFill>
              <a:schemeClr val="accent1"/>
            </a:solidFill>
            <a:prstDash val="dashDot"/>
          </a:ln>
          <a:effectLst/>
        </p:spPr>
        <p:style>
          <a:lnRef idx="2">
            <a:schemeClr val="accent1"/>
          </a:lnRef>
          <a:fillRef idx="0">
            <a:schemeClr val="accent1"/>
          </a:fillRef>
          <a:effectRef idx="1">
            <a:schemeClr val="accent1"/>
          </a:effectRef>
          <a:fontRef idx="minor">
            <a:schemeClr val="tx1"/>
          </a:fontRef>
        </p:style>
      </p:cxnSp>
      <p:sp>
        <p:nvSpPr>
          <p:cNvPr id="4" name="Textfeld 1">
            <a:extLst>
              <a:ext uri="{FF2B5EF4-FFF2-40B4-BE49-F238E27FC236}">
                <a16:creationId xmlns:a16="http://schemas.microsoft.com/office/drawing/2014/main" id="{97363667-9E05-F137-8F76-1A703EE9BCF8}"/>
              </a:ext>
            </a:extLst>
          </p:cNvPr>
          <p:cNvSpPr txBox="1"/>
          <p:nvPr/>
        </p:nvSpPr>
        <p:spPr bwMode="auto">
          <a:xfrm>
            <a:off x="2927648" y="2928581"/>
            <a:ext cx="2054685" cy="22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spcAft>
                <a:spcPts val="800"/>
              </a:spcAft>
            </a:pPr>
            <a:r>
              <a:rPr lang="it-CH" sz="1200" dirty="0">
                <a:solidFill>
                  <a:schemeClr val="tx2"/>
                </a:solidFill>
                <a:latin typeface="+mj-lt"/>
              </a:rPr>
              <a:t>Tasso </a:t>
            </a:r>
            <a:r>
              <a:rPr lang="it-CH" sz="1200" dirty="0" err="1">
                <a:solidFill>
                  <a:schemeClr val="tx2"/>
                </a:solidFill>
                <a:latin typeface="+mj-lt"/>
              </a:rPr>
              <a:t>cap</a:t>
            </a:r>
            <a:r>
              <a:rPr lang="it-CH" sz="1200" dirty="0">
                <a:solidFill>
                  <a:schemeClr val="tx2"/>
                </a:solidFill>
                <a:latin typeface="+mj-lt"/>
              </a:rPr>
              <a:t> Banca WIR 1,75%</a:t>
            </a:r>
          </a:p>
        </p:txBody>
      </p:sp>
      <p:sp>
        <p:nvSpPr>
          <p:cNvPr id="3" name="Rechteck 2">
            <a:extLst>
              <a:ext uri="{FF2B5EF4-FFF2-40B4-BE49-F238E27FC236}">
                <a16:creationId xmlns:a16="http://schemas.microsoft.com/office/drawing/2014/main" id="{243C44FD-1915-A8F2-68CB-50AD83460AE0}"/>
              </a:ext>
            </a:extLst>
          </p:cNvPr>
          <p:cNvSpPr/>
          <p:nvPr/>
        </p:nvSpPr>
        <p:spPr>
          <a:xfrm>
            <a:off x="5320941" y="5661248"/>
            <a:ext cx="515716" cy="2160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44000" rIns="144000" bIns="144000" numCol="1" spcCol="0" rtlCol="0" fromWordArt="0" anchor="t"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l">
              <a:spcAft>
                <a:spcPts val="600"/>
              </a:spcAft>
              <a:buFont typeface="Arial" panose="020B0604020202020204" pitchFamily="34" charset="0"/>
              <a:buChar char="•"/>
            </a:pPr>
            <a:endParaRPr lang="de-CH" sz="1600" dirty="0" err="1">
              <a:solidFill>
                <a:schemeClr val="tx2"/>
              </a:solidFill>
              <a:latin typeface="+mj-lt"/>
            </a:endParaRPr>
          </a:p>
        </p:txBody>
      </p:sp>
    </p:spTree>
    <p:extLst>
      <p:ext uri="{BB962C8B-B14F-4D97-AF65-F5344CB8AC3E}">
        <p14:creationId xmlns:p14="http://schemas.microsoft.com/office/powerpoint/2010/main" val="207442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37">
            <a:extLst>
              <a:ext uri="{FF2B5EF4-FFF2-40B4-BE49-F238E27FC236}">
                <a16:creationId xmlns:a16="http://schemas.microsoft.com/office/drawing/2014/main" id="{9A07FF4C-E8BF-E09A-93E8-B563E923DBF9}"/>
              </a:ext>
            </a:extLst>
          </p:cNvPr>
          <p:cNvSpPr/>
          <p:nvPr/>
        </p:nvSpPr>
        <p:spPr>
          <a:xfrm>
            <a:off x="555576" y="2486025"/>
            <a:ext cx="875618" cy="1010153"/>
          </a:xfrm>
          <a:custGeom>
            <a:avLst/>
            <a:gdLst>
              <a:gd name="connsiteX0" fmla="*/ 586887 w 800300"/>
              <a:gd name="connsiteY0" fmla="*/ 794869 h 799948"/>
              <a:gd name="connsiteX1" fmla="*/ 570373 w 800300"/>
              <a:gd name="connsiteY1" fmla="*/ 811376 h 799948"/>
              <a:gd name="connsiteX2" fmla="*/ 242631 w 800300"/>
              <a:gd name="connsiteY2" fmla="*/ 811376 h 799948"/>
              <a:gd name="connsiteX3" fmla="*/ 226116 w 800300"/>
              <a:gd name="connsiteY3" fmla="*/ 794869 h 799948"/>
              <a:gd name="connsiteX4" fmla="*/ 242631 w 800300"/>
              <a:gd name="connsiteY4" fmla="*/ 778363 h 799948"/>
              <a:gd name="connsiteX5" fmla="*/ 388717 w 800300"/>
              <a:gd name="connsiteY5" fmla="*/ 778363 h 799948"/>
              <a:gd name="connsiteX6" fmla="*/ 388717 w 800300"/>
              <a:gd name="connsiteY6" fmla="*/ 608214 h 799948"/>
              <a:gd name="connsiteX7" fmla="*/ 388717 w 800300"/>
              <a:gd name="connsiteY7" fmla="*/ 606945 h 799948"/>
              <a:gd name="connsiteX8" fmla="*/ 317579 w 800300"/>
              <a:gd name="connsiteY8" fmla="*/ 476160 h 799948"/>
              <a:gd name="connsiteX9" fmla="*/ 323931 w 800300"/>
              <a:gd name="connsiteY9" fmla="*/ 453304 h 799948"/>
              <a:gd name="connsiteX10" fmla="*/ 346797 w 800300"/>
              <a:gd name="connsiteY10" fmla="*/ 459652 h 799948"/>
              <a:gd name="connsiteX11" fmla="*/ 387447 w 800300"/>
              <a:gd name="connsiteY11" fmla="*/ 535838 h 799948"/>
              <a:gd name="connsiteX12" fmla="*/ 387447 w 800300"/>
              <a:gd name="connsiteY12" fmla="*/ 426639 h 799948"/>
              <a:gd name="connsiteX13" fmla="*/ 403961 w 800300"/>
              <a:gd name="connsiteY13" fmla="*/ 410132 h 799948"/>
              <a:gd name="connsiteX14" fmla="*/ 420475 w 800300"/>
              <a:gd name="connsiteY14" fmla="*/ 426639 h 799948"/>
              <a:gd name="connsiteX15" fmla="*/ 420475 w 800300"/>
              <a:gd name="connsiteY15" fmla="*/ 537108 h 799948"/>
              <a:gd name="connsiteX16" fmla="*/ 461125 w 800300"/>
              <a:gd name="connsiteY16" fmla="*/ 458383 h 799948"/>
              <a:gd name="connsiteX17" fmla="*/ 483991 w 800300"/>
              <a:gd name="connsiteY17" fmla="*/ 450765 h 799948"/>
              <a:gd name="connsiteX18" fmla="*/ 491613 w 800300"/>
              <a:gd name="connsiteY18" fmla="*/ 473620 h 799948"/>
              <a:gd name="connsiteX19" fmla="*/ 421745 w 800300"/>
              <a:gd name="connsiteY19" fmla="*/ 609485 h 799948"/>
              <a:gd name="connsiteX20" fmla="*/ 421745 w 800300"/>
              <a:gd name="connsiteY20" fmla="*/ 775823 h 799948"/>
              <a:gd name="connsiteX21" fmla="*/ 569102 w 800300"/>
              <a:gd name="connsiteY21" fmla="*/ 775823 h 799948"/>
              <a:gd name="connsiteX22" fmla="*/ 586887 w 800300"/>
              <a:gd name="connsiteY22" fmla="*/ 794869 h 799948"/>
              <a:gd name="connsiteX23" fmla="*/ 811733 w 800300"/>
              <a:gd name="connsiteY23" fmla="*/ 231096 h 799948"/>
              <a:gd name="connsiteX24" fmla="*/ 638970 w 800300"/>
              <a:gd name="connsiteY24" fmla="*/ 58409 h 799948"/>
              <a:gd name="connsiteX25" fmla="*/ 556399 w 800300"/>
              <a:gd name="connsiteY25" fmla="*/ 79995 h 799948"/>
              <a:gd name="connsiteX26" fmla="*/ 405231 w 800300"/>
              <a:gd name="connsiteY26" fmla="*/ 0 h 799948"/>
              <a:gd name="connsiteX27" fmla="*/ 259145 w 800300"/>
              <a:gd name="connsiteY27" fmla="*/ 72376 h 799948"/>
              <a:gd name="connsiteX28" fmla="*/ 191818 w 800300"/>
              <a:gd name="connsiteY28" fmla="*/ 58409 h 799948"/>
              <a:gd name="connsiteX29" fmla="*/ 19055 w 800300"/>
              <a:gd name="connsiteY29" fmla="*/ 231096 h 799948"/>
              <a:gd name="connsiteX30" fmla="*/ 39380 w 800300"/>
              <a:gd name="connsiteY30" fmla="*/ 312361 h 799948"/>
              <a:gd name="connsiteX31" fmla="*/ 0 w 800300"/>
              <a:gd name="connsiteY31" fmla="*/ 406323 h 799948"/>
              <a:gd name="connsiteX32" fmla="*/ 133383 w 800300"/>
              <a:gd name="connsiteY32" fmla="*/ 539648 h 799948"/>
              <a:gd name="connsiteX33" fmla="*/ 226116 w 800300"/>
              <a:gd name="connsiteY33" fmla="*/ 501555 h 799948"/>
              <a:gd name="connsiteX34" fmla="*/ 271848 w 800300"/>
              <a:gd name="connsiteY34" fmla="*/ 543457 h 799948"/>
              <a:gd name="connsiteX35" fmla="*/ 294714 w 800300"/>
              <a:gd name="connsiteY35" fmla="*/ 539648 h 799948"/>
              <a:gd name="connsiteX36" fmla="*/ 290903 w 800300"/>
              <a:gd name="connsiteY36" fmla="*/ 516792 h 799948"/>
              <a:gd name="connsiteX37" fmla="*/ 241360 w 800300"/>
              <a:gd name="connsiteY37" fmla="*/ 466001 h 799948"/>
              <a:gd name="connsiteX38" fmla="*/ 227387 w 800300"/>
              <a:gd name="connsiteY38" fmla="*/ 458383 h 799948"/>
              <a:gd name="connsiteX39" fmla="*/ 213413 w 800300"/>
              <a:gd name="connsiteY39" fmla="*/ 464732 h 799948"/>
              <a:gd name="connsiteX40" fmla="*/ 133383 w 800300"/>
              <a:gd name="connsiteY40" fmla="*/ 505364 h 799948"/>
              <a:gd name="connsiteX41" fmla="*/ 33028 w 800300"/>
              <a:gd name="connsiteY41" fmla="*/ 405053 h 799948"/>
              <a:gd name="connsiteX42" fmla="*/ 71138 w 800300"/>
              <a:gd name="connsiteY42" fmla="*/ 327598 h 799948"/>
              <a:gd name="connsiteX43" fmla="*/ 74949 w 800300"/>
              <a:gd name="connsiteY43" fmla="*/ 306012 h 799948"/>
              <a:gd name="connsiteX44" fmla="*/ 52083 w 800300"/>
              <a:gd name="connsiteY44" fmla="*/ 231096 h 799948"/>
              <a:gd name="connsiteX45" fmla="*/ 190548 w 800300"/>
              <a:gd name="connsiteY45" fmla="*/ 92692 h 799948"/>
              <a:gd name="connsiteX46" fmla="*/ 255334 w 800300"/>
              <a:gd name="connsiteY46" fmla="*/ 109199 h 799948"/>
              <a:gd name="connsiteX47" fmla="*/ 276929 w 800300"/>
              <a:gd name="connsiteY47" fmla="*/ 104120 h 799948"/>
              <a:gd name="connsiteX48" fmla="*/ 403961 w 800300"/>
              <a:gd name="connsiteY48" fmla="*/ 34283 h 799948"/>
              <a:gd name="connsiteX49" fmla="*/ 534804 w 800300"/>
              <a:gd name="connsiteY49" fmla="*/ 111739 h 799948"/>
              <a:gd name="connsiteX50" fmla="*/ 544966 w 800300"/>
              <a:gd name="connsiteY50" fmla="*/ 119357 h 799948"/>
              <a:gd name="connsiteX51" fmla="*/ 557669 w 800300"/>
              <a:gd name="connsiteY51" fmla="*/ 116817 h 799948"/>
              <a:gd name="connsiteX52" fmla="*/ 636429 w 800300"/>
              <a:gd name="connsiteY52" fmla="*/ 92692 h 799948"/>
              <a:gd name="connsiteX53" fmla="*/ 774894 w 800300"/>
              <a:gd name="connsiteY53" fmla="*/ 231096 h 799948"/>
              <a:gd name="connsiteX54" fmla="*/ 745676 w 800300"/>
              <a:gd name="connsiteY54" fmla="*/ 314900 h 799948"/>
              <a:gd name="connsiteX55" fmla="*/ 746947 w 800300"/>
              <a:gd name="connsiteY55" fmla="*/ 336486 h 799948"/>
              <a:gd name="connsiteX56" fmla="*/ 774894 w 800300"/>
              <a:gd name="connsiteY56" fmla="*/ 405053 h 799948"/>
              <a:gd name="connsiteX57" fmla="*/ 674539 w 800300"/>
              <a:gd name="connsiteY57" fmla="*/ 505364 h 799948"/>
              <a:gd name="connsiteX58" fmla="*/ 594509 w 800300"/>
              <a:gd name="connsiteY58" fmla="*/ 464732 h 799948"/>
              <a:gd name="connsiteX59" fmla="*/ 580535 w 800300"/>
              <a:gd name="connsiteY59" fmla="*/ 458383 h 799948"/>
              <a:gd name="connsiteX60" fmla="*/ 566562 w 800300"/>
              <a:gd name="connsiteY60" fmla="*/ 466001 h 799948"/>
              <a:gd name="connsiteX61" fmla="*/ 515749 w 800300"/>
              <a:gd name="connsiteY61" fmla="*/ 516792 h 799948"/>
              <a:gd name="connsiteX62" fmla="*/ 511938 w 800300"/>
              <a:gd name="connsiteY62" fmla="*/ 539648 h 799948"/>
              <a:gd name="connsiteX63" fmla="*/ 525911 w 800300"/>
              <a:gd name="connsiteY63" fmla="*/ 547266 h 799948"/>
              <a:gd name="connsiteX64" fmla="*/ 536074 w 800300"/>
              <a:gd name="connsiteY64" fmla="*/ 544726 h 799948"/>
              <a:gd name="connsiteX65" fmla="*/ 581805 w 800300"/>
              <a:gd name="connsiteY65" fmla="*/ 502825 h 799948"/>
              <a:gd name="connsiteX66" fmla="*/ 674539 w 800300"/>
              <a:gd name="connsiteY66" fmla="*/ 540917 h 799948"/>
              <a:gd name="connsiteX67" fmla="*/ 807922 w 800300"/>
              <a:gd name="connsiteY67" fmla="*/ 407593 h 799948"/>
              <a:gd name="connsiteX68" fmla="*/ 779975 w 800300"/>
              <a:gd name="connsiteY68" fmla="*/ 326328 h 799948"/>
              <a:gd name="connsiteX69" fmla="*/ 811733 w 800300"/>
              <a:gd name="connsiteY69" fmla="*/ 231096 h 79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00300" h="799948">
                <a:moveTo>
                  <a:pt x="586887" y="794869"/>
                </a:moveTo>
                <a:cubicBezTo>
                  <a:pt x="586887" y="803758"/>
                  <a:pt x="579265" y="811376"/>
                  <a:pt x="570373" y="811376"/>
                </a:cubicBezTo>
                <a:lnTo>
                  <a:pt x="242631" y="811376"/>
                </a:lnTo>
                <a:cubicBezTo>
                  <a:pt x="233738" y="811376"/>
                  <a:pt x="226116" y="803758"/>
                  <a:pt x="226116" y="794869"/>
                </a:cubicBezTo>
                <a:cubicBezTo>
                  <a:pt x="226116" y="785981"/>
                  <a:pt x="233738" y="778363"/>
                  <a:pt x="242631" y="778363"/>
                </a:cubicBezTo>
                <a:lnTo>
                  <a:pt x="388717" y="778363"/>
                </a:lnTo>
                <a:lnTo>
                  <a:pt x="388717" y="608214"/>
                </a:lnTo>
                <a:cubicBezTo>
                  <a:pt x="388717" y="606945"/>
                  <a:pt x="388717" y="606945"/>
                  <a:pt x="388717" y="606945"/>
                </a:cubicBezTo>
                <a:lnTo>
                  <a:pt x="317579" y="476160"/>
                </a:lnTo>
                <a:cubicBezTo>
                  <a:pt x="313768" y="468541"/>
                  <a:pt x="316309" y="458383"/>
                  <a:pt x="323931" y="453304"/>
                </a:cubicBezTo>
                <a:cubicBezTo>
                  <a:pt x="331553" y="449494"/>
                  <a:pt x="341715" y="452034"/>
                  <a:pt x="346797" y="459652"/>
                </a:cubicBezTo>
                <a:lnTo>
                  <a:pt x="387447" y="535838"/>
                </a:lnTo>
                <a:lnTo>
                  <a:pt x="387447" y="426639"/>
                </a:lnTo>
                <a:cubicBezTo>
                  <a:pt x="387447" y="417750"/>
                  <a:pt x="395069" y="410132"/>
                  <a:pt x="403961" y="410132"/>
                </a:cubicBezTo>
                <a:cubicBezTo>
                  <a:pt x="412853" y="410132"/>
                  <a:pt x="420475" y="417750"/>
                  <a:pt x="420475" y="426639"/>
                </a:cubicBezTo>
                <a:lnTo>
                  <a:pt x="420475" y="537108"/>
                </a:lnTo>
                <a:lnTo>
                  <a:pt x="461125" y="458383"/>
                </a:lnTo>
                <a:cubicBezTo>
                  <a:pt x="464936" y="450765"/>
                  <a:pt x="475099" y="446955"/>
                  <a:pt x="483991" y="450765"/>
                </a:cubicBezTo>
                <a:cubicBezTo>
                  <a:pt x="491613" y="454574"/>
                  <a:pt x="495424" y="464732"/>
                  <a:pt x="491613" y="473620"/>
                </a:cubicBezTo>
                <a:lnTo>
                  <a:pt x="421745" y="609485"/>
                </a:lnTo>
                <a:lnTo>
                  <a:pt x="421745" y="775823"/>
                </a:lnTo>
                <a:lnTo>
                  <a:pt x="569102" y="775823"/>
                </a:lnTo>
                <a:cubicBezTo>
                  <a:pt x="579265" y="778363"/>
                  <a:pt x="586887" y="784711"/>
                  <a:pt x="586887" y="794869"/>
                </a:cubicBezTo>
                <a:close/>
                <a:moveTo>
                  <a:pt x="811733" y="231096"/>
                </a:moveTo>
                <a:cubicBezTo>
                  <a:pt x="811733" y="135864"/>
                  <a:pt x="734243" y="58409"/>
                  <a:pt x="638970" y="58409"/>
                </a:cubicBezTo>
                <a:cubicBezTo>
                  <a:pt x="609752" y="58409"/>
                  <a:pt x="581805" y="66027"/>
                  <a:pt x="556399" y="79995"/>
                </a:cubicBezTo>
                <a:cubicBezTo>
                  <a:pt x="522100" y="30474"/>
                  <a:pt x="466207" y="0"/>
                  <a:pt x="405231" y="0"/>
                </a:cubicBezTo>
                <a:cubicBezTo>
                  <a:pt x="346797" y="0"/>
                  <a:pt x="293443" y="26665"/>
                  <a:pt x="259145" y="72376"/>
                </a:cubicBezTo>
                <a:cubicBezTo>
                  <a:pt x="237549" y="62218"/>
                  <a:pt x="214684" y="58409"/>
                  <a:pt x="191818" y="58409"/>
                </a:cubicBezTo>
                <a:cubicBezTo>
                  <a:pt x="96544" y="58409"/>
                  <a:pt x="19055" y="135864"/>
                  <a:pt x="19055" y="231096"/>
                </a:cubicBezTo>
                <a:cubicBezTo>
                  <a:pt x="19055" y="259031"/>
                  <a:pt x="26677" y="286965"/>
                  <a:pt x="39380" y="312361"/>
                </a:cubicBezTo>
                <a:cubicBezTo>
                  <a:pt x="13973" y="337756"/>
                  <a:pt x="0" y="370769"/>
                  <a:pt x="0" y="406323"/>
                </a:cubicBezTo>
                <a:cubicBezTo>
                  <a:pt x="0" y="479969"/>
                  <a:pt x="59705" y="539648"/>
                  <a:pt x="133383" y="539648"/>
                </a:cubicBezTo>
                <a:cubicBezTo>
                  <a:pt x="168952" y="539648"/>
                  <a:pt x="200710" y="525680"/>
                  <a:pt x="226116" y="501555"/>
                </a:cubicBezTo>
                <a:cubicBezTo>
                  <a:pt x="238820" y="518062"/>
                  <a:pt x="254063" y="532029"/>
                  <a:pt x="271848" y="543457"/>
                </a:cubicBezTo>
                <a:cubicBezTo>
                  <a:pt x="279470" y="548536"/>
                  <a:pt x="289632" y="547266"/>
                  <a:pt x="294714" y="539648"/>
                </a:cubicBezTo>
                <a:cubicBezTo>
                  <a:pt x="299795" y="532029"/>
                  <a:pt x="298525" y="521871"/>
                  <a:pt x="290903" y="516792"/>
                </a:cubicBezTo>
                <a:cubicBezTo>
                  <a:pt x="271848" y="502825"/>
                  <a:pt x="254063" y="486318"/>
                  <a:pt x="241360" y="466001"/>
                </a:cubicBezTo>
                <a:cubicBezTo>
                  <a:pt x="238820" y="462192"/>
                  <a:pt x="233738" y="458383"/>
                  <a:pt x="227387" y="458383"/>
                </a:cubicBezTo>
                <a:cubicBezTo>
                  <a:pt x="221035" y="458383"/>
                  <a:pt x="217224" y="460923"/>
                  <a:pt x="213413" y="464732"/>
                </a:cubicBezTo>
                <a:cubicBezTo>
                  <a:pt x="194359" y="490127"/>
                  <a:pt x="165141" y="505364"/>
                  <a:pt x="133383" y="505364"/>
                </a:cubicBezTo>
                <a:cubicBezTo>
                  <a:pt x="78760" y="505364"/>
                  <a:pt x="33028" y="460923"/>
                  <a:pt x="33028" y="405053"/>
                </a:cubicBezTo>
                <a:cubicBezTo>
                  <a:pt x="33028" y="374579"/>
                  <a:pt x="47002" y="346644"/>
                  <a:pt x="71138" y="327598"/>
                </a:cubicBezTo>
                <a:cubicBezTo>
                  <a:pt x="77489" y="322518"/>
                  <a:pt x="80030" y="312361"/>
                  <a:pt x="74949" y="306012"/>
                </a:cubicBezTo>
                <a:cubicBezTo>
                  <a:pt x="60975" y="283156"/>
                  <a:pt x="52083" y="257761"/>
                  <a:pt x="52083" y="231096"/>
                </a:cubicBezTo>
                <a:cubicBezTo>
                  <a:pt x="52083" y="154910"/>
                  <a:pt x="114329" y="92692"/>
                  <a:pt x="190548" y="92692"/>
                </a:cubicBezTo>
                <a:cubicBezTo>
                  <a:pt x="212143" y="92692"/>
                  <a:pt x="235009" y="99041"/>
                  <a:pt x="255334" y="109199"/>
                </a:cubicBezTo>
                <a:cubicBezTo>
                  <a:pt x="262956" y="113008"/>
                  <a:pt x="273118" y="110468"/>
                  <a:pt x="276929" y="104120"/>
                </a:cubicBezTo>
                <a:cubicBezTo>
                  <a:pt x="304876" y="60948"/>
                  <a:pt x="351878" y="34283"/>
                  <a:pt x="403961" y="34283"/>
                </a:cubicBezTo>
                <a:cubicBezTo>
                  <a:pt x="457314" y="34283"/>
                  <a:pt x="508127" y="63488"/>
                  <a:pt x="534804" y="111739"/>
                </a:cubicBezTo>
                <a:cubicBezTo>
                  <a:pt x="537344" y="115548"/>
                  <a:pt x="541155" y="119357"/>
                  <a:pt x="544966" y="119357"/>
                </a:cubicBezTo>
                <a:cubicBezTo>
                  <a:pt x="550047" y="120627"/>
                  <a:pt x="553858" y="119357"/>
                  <a:pt x="557669" y="116817"/>
                </a:cubicBezTo>
                <a:cubicBezTo>
                  <a:pt x="580535" y="100311"/>
                  <a:pt x="608482" y="92692"/>
                  <a:pt x="636429" y="92692"/>
                </a:cubicBezTo>
                <a:cubicBezTo>
                  <a:pt x="712648" y="92692"/>
                  <a:pt x="774894" y="154910"/>
                  <a:pt x="774894" y="231096"/>
                </a:cubicBezTo>
                <a:cubicBezTo>
                  <a:pt x="774894" y="261570"/>
                  <a:pt x="764731" y="290775"/>
                  <a:pt x="745676" y="314900"/>
                </a:cubicBezTo>
                <a:cubicBezTo>
                  <a:pt x="740595" y="321249"/>
                  <a:pt x="740595" y="330138"/>
                  <a:pt x="746947" y="336486"/>
                </a:cubicBezTo>
                <a:cubicBezTo>
                  <a:pt x="764731" y="355533"/>
                  <a:pt x="774894" y="379658"/>
                  <a:pt x="774894" y="405053"/>
                </a:cubicBezTo>
                <a:cubicBezTo>
                  <a:pt x="774894" y="459652"/>
                  <a:pt x="730432" y="505364"/>
                  <a:pt x="674539" y="505364"/>
                </a:cubicBezTo>
                <a:cubicBezTo>
                  <a:pt x="642781" y="505364"/>
                  <a:pt x="613563" y="490127"/>
                  <a:pt x="594509" y="464732"/>
                </a:cubicBezTo>
                <a:cubicBezTo>
                  <a:pt x="590698" y="460923"/>
                  <a:pt x="585616" y="458383"/>
                  <a:pt x="580535" y="458383"/>
                </a:cubicBezTo>
                <a:cubicBezTo>
                  <a:pt x="575454" y="458383"/>
                  <a:pt x="570373" y="460923"/>
                  <a:pt x="566562" y="466001"/>
                </a:cubicBezTo>
                <a:cubicBezTo>
                  <a:pt x="552588" y="486318"/>
                  <a:pt x="536074" y="502825"/>
                  <a:pt x="515749" y="516792"/>
                </a:cubicBezTo>
                <a:cubicBezTo>
                  <a:pt x="508127" y="521871"/>
                  <a:pt x="506857" y="532029"/>
                  <a:pt x="511938" y="539648"/>
                </a:cubicBezTo>
                <a:cubicBezTo>
                  <a:pt x="515749" y="544726"/>
                  <a:pt x="520830" y="547266"/>
                  <a:pt x="525911" y="547266"/>
                </a:cubicBezTo>
                <a:cubicBezTo>
                  <a:pt x="529722" y="547266"/>
                  <a:pt x="532263" y="545997"/>
                  <a:pt x="536074" y="544726"/>
                </a:cubicBezTo>
                <a:cubicBezTo>
                  <a:pt x="553858" y="533299"/>
                  <a:pt x="569102" y="518062"/>
                  <a:pt x="581805" y="502825"/>
                </a:cubicBezTo>
                <a:cubicBezTo>
                  <a:pt x="605942" y="526950"/>
                  <a:pt x="638970" y="540917"/>
                  <a:pt x="674539" y="540917"/>
                </a:cubicBezTo>
                <a:cubicBezTo>
                  <a:pt x="748217" y="540917"/>
                  <a:pt x="807922" y="481238"/>
                  <a:pt x="807922" y="407593"/>
                </a:cubicBezTo>
                <a:cubicBezTo>
                  <a:pt x="807922" y="378388"/>
                  <a:pt x="797759" y="349184"/>
                  <a:pt x="779975" y="326328"/>
                </a:cubicBezTo>
                <a:cubicBezTo>
                  <a:pt x="801570" y="295854"/>
                  <a:pt x="811733" y="264110"/>
                  <a:pt x="811733" y="231096"/>
                </a:cubicBezTo>
                <a:close/>
              </a:path>
            </a:pathLst>
          </a:custGeom>
          <a:solidFill>
            <a:schemeClr val="bg1">
              <a:lumMod val="50000"/>
            </a:schemeClr>
          </a:solidFill>
          <a:ln w="6350" cap="flat">
            <a:solidFill>
              <a:schemeClr val="bg1"/>
            </a:solidFill>
            <a:prstDash val="solid"/>
            <a:miter/>
          </a:ln>
        </p:spPr>
        <p:txBody>
          <a:bodyPr rtlCol="0" anchor="ctr"/>
          <a:lstStyle/>
          <a:p>
            <a:endParaRPr lang="it-CH" dirty="0"/>
          </a:p>
        </p:txBody>
      </p:sp>
      <p:graphicFrame>
        <p:nvGraphicFramePr>
          <p:cNvPr id="7" name="Objekt 6" hidden="1">
            <a:extLst>
              <a:ext uri="{FF2B5EF4-FFF2-40B4-BE49-F238E27FC236}">
                <a16:creationId xmlns:a16="http://schemas.microsoft.com/office/drawing/2014/main" id="{3A0CED6E-923D-4564-ADF4-635016172A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7" name="Objekt 6" hidden="1">
                        <a:extLst>
                          <a:ext uri="{FF2B5EF4-FFF2-40B4-BE49-F238E27FC236}">
                            <a16:creationId xmlns:a16="http://schemas.microsoft.com/office/drawing/2014/main" id="{3A0CED6E-923D-4564-ADF4-635016172A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6A370AE-DAAF-49D9-99B2-2EFCF803778B}"/>
              </a:ext>
            </a:extLst>
          </p:cNvPr>
          <p:cNvSpPr>
            <a:spLocks noGrp="1"/>
          </p:cNvSpPr>
          <p:nvPr>
            <p:ph type="title"/>
          </p:nvPr>
        </p:nvSpPr>
        <p:spPr>
          <a:xfrm>
            <a:off x="479376" y="476672"/>
            <a:ext cx="11161240" cy="783632"/>
          </a:xfrm>
        </p:spPr>
        <p:txBody>
          <a:bodyPr vert="horz"/>
          <a:lstStyle/>
          <a:p>
            <a:r>
              <a:rPr lang="it-CH" dirty="0"/>
              <a:t>Finanziamenti in CHW contro CHF </a:t>
            </a:r>
            <a:br>
              <a:rPr lang="it-CH" dirty="0"/>
            </a:br>
            <a:r>
              <a:rPr lang="it-CH" dirty="0"/>
              <a:t>Esempi di calcolo</a:t>
            </a:r>
          </a:p>
        </p:txBody>
      </p:sp>
      <p:sp>
        <p:nvSpPr>
          <p:cNvPr id="19" name="Rechteck 18">
            <a:extLst>
              <a:ext uri="{FF2B5EF4-FFF2-40B4-BE49-F238E27FC236}">
                <a16:creationId xmlns:a16="http://schemas.microsoft.com/office/drawing/2014/main" id="{B00E2FA4-6577-4E44-ADF7-7C2B60159CF5}"/>
              </a:ext>
            </a:extLst>
          </p:cNvPr>
          <p:cNvSpPr/>
          <p:nvPr/>
        </p:nvSpPr>
        <p:spPr>
          <a:xfrm>
            <a:off x="7562205" y="4529154"/>
            <a:ext cx="4075651" cy="338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CH" sz="1600" b="0" i="0" u="none" strike="noStrike" kern="1200" cap="none" spc="0" normalizeH="0" baseline="0" dirty="0">
                <a:ln>
                  <a:noFill/>
                </a:ln>
                <a:solidFill>
                  <a:srgbClr val="FF0000"/>
                </a:solidFill>
                <a:effectLst/>
                <a:uLnTx/>
                <a:uFillTx/>
                <a:latin typeface="Corona LT"/>
                <a:ea typeface="+mn-ea"/>
                <a:cs typeface="+mn-cs"/>
              </a:rPr>
              <a:t>Conclusione</a:t>
            </a:r>
          </a:p>
        </p:txBody>
      </p:sp>
      <p:sp>
        <p:nvSpPr>
          <p:cNvPr id="21" name="Textfeld 20">
            <a:extLst>
              <a:ext uri="{FF2B5EF4-FFF2-40B4-BE49-F238E27FC236}">
                <a16:creationId xmlns:a16="http://schemas.microsoft.com/office/drawing/2014/main" id="{0123A350-803C-4C0C-B996-C70D7E6B26F3}"/>
              </a:ext>
            </a:extLst>
          </p:cNvPr>
          <p:cNvSpPr txBox="1"/>
          <p:nvPr/>
        </p:nvSpPr>
        <p:spPr bwMode="auto">
          <a:xfrm>
            <a:off x="7562205" y="4877114"/>
            <a:ext cx="4075651" cy="135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defPPr>
              <a:defRPr lang="de-DE"/>
            </a:defPPr>
            <a:lvl1pPr marL="171450" indent="-171450">
              <a:spcAft>
                <a:spcPts val="800"/>
              </a:spcAft>
              <a:buFont typeface="Arial" panose="020B0604020202020204" pitchFamily="34" charset="0"/>
              <a:buChar char="•"/>
              <a:defRPr sz="1200">
                <a:solidFill>
                  <a:schemeClr val="tx2"/>
                </a:solidFill>
                <a:latin typeface="+mj-lt"/>
              </a:defRPr>
            </a:lvl1pP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it-CH" sz="1200" b="0" i="0" u="none" strike="noStrike" kern="1200" cap="none" spc="0" normalizeH="0" baseline="0" dirty="0">
                <a:ln>
                  <a:noFill/>
                </a:ln>
                <a:solidFill>
                  <a:schemeClr val="bg1">
                    <a:lumMod val="50000"/>
                  </a:schemeClr>
                </a:solidFill>
                <a:effectLst/>
                <a:uLnTx/>
                <a:uFillTx/>
                <a:latin typeface="HelveticaNeueLT Com 55 Roman"/>
              </a:rPr>
              <a:t>Con un </a:t>
            </a:r>
            <a:r>
              <a:rPr lang="it-CH" b="1" dirty="0">
                <a:solidFill>
                  <a:schemeClr val="bg1">
                    <a:lumMod val="50000"/>
                  </a:schemeClr>
                </a:solidFill>
                <a:latin typeface="HelveticaNeueLT Com 55 Roman"/>
              </a:rPr>
              <a:t>f</a:t>
            </a:r>
            <a:r>
              <a:rPr kumimoji="0" lang="it-CH" sz="1200" b="1" i="0" u="none" strike="noStrike" kern="1200" cap="none" spc="0" normalizeH="0" baseline="0" dirty="0">
                <a:ln>
                  <a:noFill/>
                </a:ln>
                <a:solidFill>
                  <a:schemeClr val="bg1">
                    <a:lumMod val="50000"/>
                  </a:schemeClr>
                </a:solidFill>
                <a:effectLst/>
                <a:uLnTx/>
                <a:uFillTx/>
                <a:latin typeface="HelveticaNeueLT Com 55 Roman"/>
              </a:rPr>
              <a:t>inanziamento in WIR risparmiate nettamente di più che in CHF </a:t>
            </a:r>
            <a:r>
              <a:rPr kumimoji="0" lang="it-CH" sz="1200" b="0" i="0" u="none" strike="noStrike" kern="1200" cap="none" spc="0" normalizeH="0" baseline="0" dirty="0">
                <a:ln>
                  <a:noFill/>
                </a:ln>
                <a:solidFill>
                  <a:schemeClr val="bg1">
                    <a:lumMod val="50000"/>
                  </a:schemeClr>
                </a:solidFill>
                <a:effectLst/>
                <a:uLnTx/>
                <a:uFillTx/>
                <a:latin typeface="HelveticaNeueLT Com 55 Roman"/>
              </a:rPr>
              <a:t>– negli ultimi decenni lo abbiamo dimostrato inequivocabilmente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it-CH" dirty="0">
                <a:solidFill>
                  <a:schemeClr val="bg1">
                    <a:lumMod val="50000"/>
                  </a:schemeClr>
                </a:solidFill>
                <a:latin typeface="HelveticaNeueLT Com 55 Roman"/>
              </a:rPr>
              <a:t>Se utilizzate gli interessi risparmiati per ammortizzare il </a:t>
            </a:r>
            <a:r>
              <a:rPr lang="it-CH" sz="1200" dirty="0">
                <a:solidFill>
                  <a:schemeClr val="bg1">
                    <a:lumMod val="50000"/>
                  </a:schemeClr>
                </a:solidFill>
                <a:latin typeface="HelveticaNeueLT Com 55 Roman"/>
              </a:rPr>
              <a:t>finanziamento, il risparmio</a:t>
            </a:r>
            <a:r>
              <a:rPr lang="it-CH" dirty="0">
                <a:solidFill>
                  <a:schemeClr val="bg1">
                    <a:lumMod val="50000"/>
                  </a:schemeClr>
                </a:solidFill>
                <a:latin typeface="HelveticaNeueLT Com 55 Roman"/>
              </a:rPr>
              <a:t> cresce ulteriormente – è l’effetto interesse composto</a:t>
            </a:r>
            <a:endParaRPr kumimoji="0" lang="it-CH" sz="1200" b="0" i="0" u="none" strike="noStrike" kern="1200" cap="none" spc="0" normalizeH="0" baseline="0" dirty="0">
              <a:ln>
                <a:noFill/>
              </a:ln>
              <a:solidFill>
                <a:schemeClr val="bg1">
                  <a:lumMod val="50000"/>
                </a:schemeClr>
              </a:solidFill>
              <a:effectLst/>
              <a:uLnTx/>
              <a:uFillTx/>
              <a:latin typeface="HelveticaNeueLT Com 55 Roman"/>
            </a:endParaRPr>
          </a:p>
          <a:p>
            <a:pPr marL="0" marR="0" lvl="0" indent="0" algn="l" defTabSz="914400" rtl="0" eaLnBrk="1" fontAlgn="auto" latinLnBrk="0" hangingPunct="1">
              <a:lnSpc>
                <a:spcPct val="100000"/>
              </a:lnSpc>
              <a:spcBef>
                <a:spcPts val="0"/>
              </a:spcBef>
              <a:spcAft>
                <a:spcPts val="800"/>
              </a:spcAft>
              <a:buClrTx/>
              <a:buSzTx/>
              <a:buNone/>
              <a:tabLst/>
              <a:defRPr/>
            </a:pPr>
            <a:endParaRPr lang="it-CH" dirty="0">
              <a:solidFill>
                <a:srgbClr val="868689"/>
              </a:solidFill>
              <a:latin typeface="HelveticaNeueLT Com 55 Roman"/>
            </a:endParaRPr>
          </a:p>
        </p:txBody>
      </p:sp>
      <p:sp>
        <p:nvSpPr>
          <p:cNvPr id="40" name="Ellipse 39">
            <a:extLst>
              <a:ext uri="{FF2B5EF4-FFF2-40B4-BE49-F238E27FC236}">
                <a16:creationId xmlns:a16="http://schemas.microsoft.com/office/drawing/2014/main" id="{471C4FA3-6EC6-49FE-BCB3-36B93B9F4DAD}"/>
              </a:ext>
            </a:extLst>
          </p:cNvPr>
          <p:cNvSpPr/>
          <p:nvPr/>
        </p:nvSpPr>
        <p:spPr>
          <a:xfrm>
            <a:off x="6582839" y="548720"/>
            <a:ext cx="360000" cy="360000"/>
          </a:xfrm>
          <a:prstGeom prst="ellipse">
            <a:avLst/>
          </a:prstGeom>
          <a:solidFill>
            <a:srgbClr val="D9D9D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dirty="0">
                <a:ln>
                  <a:noFill/>
                </a:ln>
                <a:solidFill>
                  <a:srgbClr val="FFFFFF">
                    <a:lumMod val="50000"/>
                  </a:srgbClr>
                </a:solidFill>
                <a:effectLst/>
                <a:uLnTx/>
                <a:uFillTx/>
                <a:latin typeface="HelveticaNeueLT Com 55 Roman"/>
                <a:ea typeface="+mn-ea"/>
                <a:cs typeface="+mn-cs"/>
              </a:rPr>
              <a:t>CHW</a:t>
            </a:r>
          </a:p>
        </p:txBody>
      </p:sp>
      <p:sp>
        <p:nvSpPr>
          <p:cNvPr id="41" name="Ellipse 40">
            <a:extLst>
              <a:ext uri="{FF2B5EF4-FFF2-40B4-BE49-F238E27FC236}">
                <a16:creationId xmlns:a16="http://schemas.microsoft.com/office/drawing/2014/main" id="{F4291958-E640-49C9-8B6B-32C1C2042341}"/>
              </a:ext>
            </a:extLst>
          </p:cNvPr>
          <p:cNvSpPr/>
          <p:nvPr/>
        </p:nvSpPr>
        <p:spPr>
          <a:xfrm>
            <a:off x="6894199" y="548720"/>
            <a:ext cx="360000" cy="360000"/>
          </a:xfrm>
          <a:prstGeom prst="ellipse">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800" b="0" i="0" u="none" strike="noStrike" kern="1200" cap="none" spc="0" normalizeH="0" baseline="0" dirty="0">
                <a:ln>
                  <a:noFill/>
                </a:ln>
                <a:solidFill>
                  <a:srgbClr val="868689"/>
                </a:solidFill>
                <a:effectLst/>
                <a:uLnTx/>
                <a:uFillTx/>
                <a:latin typeface="HelveticaNeueLT Com 55 Roman"/>
                <a:ea typeface="+mn-ea"/>
                <a:cs typeface="+mn-cs"/>
              </a:rPr>
              <a:t>CHF</a:t>
            </a:r>
          </a:p>
        </p:txBody>
      </p:sp>
      <p:sp>
        <p:nvSpPr>
          <p:cNvPr id="3" name="Textfeld 2">
            <a:extLst>
              <a:ext uri="{FF2B5EF4-FFF2-40B4-BE49-F238E27FC236}">
                <a16:creationId xmlns:a16="http://schemas.microsoft.com/office/drawing/2014/main" id="{D267926A-0D8E-52B7-DC57-D79CA3BEACAA}"/>
              </a:ext>
            </a:extLst>
          </p:cNvPr>
          <p:cNvSpPr txBox="1"/>
          <p:nvPr/>
        </p:nvSpPr>
        <p:spPr bwMode="auto">
          <a:xfrm>
            <a:off x="7562205" y="2051825"/>
            <a:ext cx="4150419" cy="22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72000" rIns="72000" bIns="7200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200" b="0" i="0" u="none" strike="noStrike" kern="1200" cap="none" spc="0" normalizeH="0" baseline="0" dirty="0">
                <a:ln>
                  <a:noFill/>
                </a:ln>
                <a:solidFill>
                  <a:schemeClr val="bg1">
                    <a:lumMod val="50000"/>
                  </a:schemeClr>
                </a:solidFill>
                <a:effectLst/>
                <a:uLnTx/>
                <a:uFillTx/>
                <a:latin typeface="HelveticaNeueLT Com 55 Roman"/>
              </a:rPr>
              <a:t>Negli ultimi 20 anni, il </a:t>
            </a:r>
            <a:r>
              <a:rPr kumimoji="0" lang="it-CH" sz="1200" b="1" i="0" u="none" strike="noStrike" kern="1200" cap="none" spc="0" normalizeH="0" baseline="0" dirty="0">
                <a:ln>
                  <a:noFill/>
                </a:ln>
                <a:solidFill>
                  <a:schemeClr val="bg1">
                    <a:lumMod val="50000"/>
                  </a:schemeClr>
                </a:solidFill>
                <a:effectLst/>
                <a:uLnTx/>
                <a:uFillTx/>
                <a:latin typeface="HelveticaNeueLT Com 55 Roman"/>
              </a:rPr>
              <a:t>tasso d'interesse medio </a:t>
            </a:r>
            <a:r>
              <a:rPr lang="it-CH" sz="1200" dirty="0">
                <a:solidFill>
                  <a:schemeClr val="bg1">
                    <a:lumMod val="50000"/>
                  </a:schemeClr>
                </a:solidFill>
                <a:latin typeface="HelveticaNeueLT Com 55 Roman"/>
              </a:rPr>
              <a:t>(annuo) </a:t>
            </a:r>
            <a:r>
              <a:rPr kumimoji="0" lang="it-CH" sz="1200" b="0" i="0" u="none" strike="noStrike" kern="1200" cap="none" spc="0" normalizeH="0" baseline="0" dirty="0">
                <a:ln>
                  <a:noFill/>
                </a:ln>
                <a:solidFill>
                  <a:schemeClr val="bg1">
                    <a:lumMod val="50000"/>
                  </a:schemeClr>
                </a:solidFill>
                <a:effectLst/>
                <a:uLnTx/>
                <a:uFillTx/>
                <a:latin typeface="HelveticaNeueLT Com 55 Roman"/>
              </a:rPr>
              <a:t>delle ipoteche variabili </a:t>
            </a:r>
            <a:r>
              <a:rPr kumimoji="0" lang="it-CH" sz="1200" b="1" i="0" u="none" strike="noStrike" kern="1200" cap="none" spc="0" normalizeH="0" baseline="0" dirty="0">
                <a:ln>
                  <a:noFill/>
                </a:ln>
                <a:solidFill>
                  <a:schemeClr val="bg1">
                    <a:lumMod val="50000"/>
                  </a:schemeClr>
                </a:solidFill>
                <a:effectLst/>
                <a:uLnTx/>
                <a:uFillTx/>
                <a:latin typeface="HelveticaNeueLT Com 55 Roman"/>
              </a:rPr>
              <a:t>in CHF </a:t>
            </a:r>
            <a:r>
              <a:rPr kumimoji="0" lang="it-CH" sz="1200" b="0" i="0" u="none" strike="noStrike" kern="1200" cap="none" spc="0" normalizeH="0" baseline="0" dirty="0">
                <a:ln>
                  <a:noFill/>
                </a:ln>
                <a:solidFill>
                  <a:schemeClr val="bg1">
                    <a:lumMod val="50000"/>
                  </a:schemeClr>
                </a:solidFill>
                <a:effectLst/>
                <a:uLnTx/>
                <a:uFillTx/>
                <a:latin typeface="HelveticaNeueLT Com 55 Roman"/>
              </a:rPr>
              <a:t>è stato </a:t>
            </a:r>
            <a:r>
              <a:rPr kumimoji="0" lang="it-CH" sz="1200" b="1" i="0" u="none" strike="noStrike" kern="1200" cap="none" spc="0" normalizeH="0" baseline="0" dirty="0">
                <a:ln>
                  <a:noFill/>
                </a:ln>
                <a:solidFill>
                  <a:schemeClr val="bg1">
                    <a:lumMod val="50000"/>
                  </a:schemeClr>
                </a:solidFill>
                <a:effectLst/>
                <a:uLnTx/>
                <a:uFillTx/>
                <a:latin typeface="HelveticaNeueLT Com 55 Roman"/>
              </a:rPr>
              <a:t>superiore </a:t>
            </a:r>
            <a:r>
              <a:rPr kumimoji="0" lang="it-CH" sz="1200" b="0" i="0" u="none" strike="noStrike" kern="1200" cap="none" spc="0" normalizeH="0" baseline="0" dirty="0">
                <a:ln>
                  <a:noFill/>
                </a:ln>
                <a:solidFill>
                  <a:schemeClr val="bg1">
                    <a:lumMod val="50000"/>
                  </a:schemeClr>
                </a:solidFill>
                <a:effectLst/>
                <a:uLnTx/>
                <a:uFillTx/>
                <a:latin typeface="HelveticaNeueLT Com 55 Roman"/>
              </a:rPr>
              <a:t>dell’</a:t>
            </a:r>
            <a:r>
              <a:rPr kumimoji="0" lang="it-CH" sz="1200" b="1" i="0" u="none" strike="noStrike" kern="1200" cap="none" spc="0" normalizeH="0" baseline="0" dirty="0">
                <a:ln>
                  <a:noFill/>
                </a:ln>
                <a:solidFill>
                  <a:schemeClr val="bg1">
                    <a:lumMod val="50000"/>
                  </a:schemeClr>
                </a:solidFill>
                <a:effectLst/>
                <a:uLnTx/>
                <a:uFillTx/>
                <a:latin typeface="HelveticaNeueLT Com 55 Roman"/>
              </a:rPr>
              <a:t>1,2%</a:t>
            </a:r>
            <a:r>
              <a:rPr kumimoji="0" lang="it-CH" sz="1200" b="0" i="0" u="none" strike="noStrike" kern="1200" cap="none" spc="0" normalizeH="0" baseline="0" dirty="0">
                <a:ln>
                  <a:noFill/>
                </a:ln>
                <a:solidFill>
                  <a:schemeClr val="bg1">
                    <a:lumMod val="50000"/>
                  </a:schemeClr>
                </a:solidFill>
                <a:effectLst/>
                <a:uLnTx/>
                <a:uFillTx/>
                <a:latin typeface="HelveticaNeueLT Com 55 Roman"/>
              </a:rPr>
              <a:t> a quello </a:t>
            </a:r>
            <a:r>
              <a:rPr kumimoji="0" lang="it-CH" sz="1200" b="0" i="0" u="none" strike="noStrike" kern="1200" cap="none" spc="0" normalizeH="0" baseline="0">
                <a:ln>
                  <a:noFill/>
                </a:ln>
                <a:solidFill>
                  <a:schemeClr val="bg1">
                    <a:lumMod val="50000"/>
                  </a:schemeClr>
                </a:solidFill>
                <a:effectLst/>
                <a:uLnTx/>
                <a:uFillTx/>
                <a:latin typeface="HelveticaNeueLT Com 55 Roman"/>
              </a:rPr>
              <a:t>delle ipoteche </a:t>
            </a:r>
            <a:r>
              <a:rPr kumimoji="0" lang="it-CH" sz="1200" b="0" i="0" u="none" strike="noStrike" kern="1200" cap="none" spc="0" normalizeH="0" baseline="0" dirty="0">
                <a:ln>
                  <a:noFill/>
                </a:ln>
                <a:solidFill>
                  <a:schemeClr val="bg1">
                    <a:lumMod val="50000"/>
                  </a:schemeClr>
                </a:solidFill>
                <a:effectLst/>
                <a:uLnTx/>
                <a:uFillTx/>
                <a:latin typeface="HelveticaNeueLT Com 55 Roman"/>
              </a:rPr>
              <a:t>in WIR.</a:t>
            </a:r>
          </a:p>
          <a:p>
            <a:pPr marL="0" marR="0" lvl="0" indent="0" algn="l" defTabSz="914400" rtl="0" eaLnBrk="1" fontAlgn="auto" latinLnBrk="0" hangingPunct="1">
              <a:lnSpc>
                <a:spcPct val="100000"/>
              </a:lnSpc>
              <a:spcBef>
                <a:spcPts val="0"/>
              </a:spcBef>
              <a:spcAft>
                <a:spcPts val="800"/>
              </a:spcAft>
              <a:buClrTx/>
              <a:buSzTx/>
              <a:buFontTx/>
              <a:buNone/>
              <a:tabLst/>
              <a:defRPr/>
            </a:pPr>
            <a:r>
              <a:rPr lang="it-CH" sz="1200" dirty="0">
                <a:solidFill>
                  <a:schemeClr val="bg1">
                    <a:lumMod val="50000"/>
                  </a:schemeClr>
                </a:solidFill>
                <a:latin typeface="HelveticaNeueLT Com 55 Roman"/>
              </a:rPr>
              <a:t>Nell’esempio 1, in CHF l’acquirente paga circa l’80% di interessi in più che in WIR – la </a:t>
            </a:r>
            <a:r>
              <a:rPr lang="it-CH" sz="1200" b="1" dirty="0">
                <a:solidFill>
                  <a:schemeClr val="bg1">
                    <a:lumMod val="50000"/>
                  </a:schemeClr>
                </a:solidFill>
                <a:latin typeface="HelveticaNeueLT Com 55 Roman"/>
              </a:rPr>
              <a:t>differenza è di oltre       12</a:t>
            </a:r>
            <a:r>
              <a:rPr lang="it-CH" sz="800" b="1" dirty="0">
                <a:solidFill>
                  <a:schemeClr val="bg1">
                    <a:lumMod val="50000"/>
                  </a:schemeClr>
                </a:solidFill>
                <a:latin typeface="HelveticaNeueLT Com 55 Roman"/>
              </a:rPr>
              <a:t> </a:t>
            </a:r>
            <a:r>
              <a:rPr lang="it-CH" sz="1200" b="1" dirty="0">
                <a:solidFill>
                  <a:schemeClr val="bg1">
                    <a:lumMod val="50000"/>
                  </a:schemeClr>
                </a:solidFill>
                <a:latin typeface="HelveticaNeueLT Com 55 Roman"/>
              </a:rPr>
              <a:t>000 CHF all’anno!</a:t>
            </a:r>
          </a:p>
          <a:p>
            <a:pPr marL="0" marR="0" lvl="0" indent="0" algn="l" defTabSz="914400" rtl="0" eaLnBrk="1" fontAlgn="auto" latinLnBrk="0" hangingPunct="1">
              <a:lnSpc>
                <a:spcPct val="100000"/>
              </a:lnSpc>
              <a:spcBef>
                <a:spcPts val="0"/>
              </a:spcBef>
              <a:spcAft>
                <a:spcPts val="800"/>
              </a:spcAft>
              <a:buClrTx/>
              <a:buSzTx/>
              <a:buFontTx/>
              <a:buNone/>
              <a:tabLst/>
              <a:defRPr/>
            </a:pPr>
            <a:r>
              <a:rPr lang="it-CH" sz="1200" dirty="0">
                <a:solidFill>
                  <a:schemeClr val="bg1">
                    <a:lumMod val="50000"/>
                  </a:schemeClr>
                </a:solidFill>
                <a:latin typeface="HelveticaNeueLT Com 55 Roman"/>
              </a:rPr>
              <a:t>Nell’esempio 2, con un finanziamento parziale in WIR, grazie alle differenza dei tassi il cliente paga circa il 7% in meno – </a:t>
            </a:r>
            <a:r>
              <a:rPr lang="it-CH" sz="1200" b="1" dirty="0">
                <a:solidFill>
                  <a:schemeClr val="bg1">
                    <a:lumMod val="50000"/>
                  </a:schemeClr>
                </a:solidFill>
                <a:latin typeface="HelveticaNeueLT Com 55 Roman"/>
              </a:rPr>
              <a:t>circa 1</a:t>
            </a:r>
            <a:r>
              <a:rPr lang="it-CH" sz="800" b="1" dirty="0">
                <a:solidFill>
                  <a:schemeClr val="bg1">
                    <a:lumMod val="50000"/>
                  </a:schemeClr>
                </a:solidFill>
                <a:latin typeface="HelveticaNeueLT Com 55 Roman"/>
              </a:rPr>
              <a:t> </a:t>
            </a:r>
            <a:r>
              <a:rPr lang="it-CH" sz="1200" b="1" dirty="0">
                <a:solidFill>
                  <a:schemeClr val="bg1">
                    <a:lumMod val="50000"/>
                  </a:schemeClr>
                </a:solidFill>
                <a:latin typeface="HelveticaNeueLT Com 55 Roman"/>
              </a:rPr>
              <a:t>900 CHF in meno all’anno</a:t>
            </a:r>
          </a:p>
        </p:txBody>
      </p:sp>
      <p:sp>
        <p:nvSpPr>
          <p:cNvPr id="4" name="Rechteck 3">
            <a:extLst>
              <a:ext uri="{FF2B5EF4-FFF2-40B4-BE49-F238E27FC236}">
                <a16:creationId xmlns:a16="http://schemas.microsoft.com/office/drawing/2014/main" id="{E4FB3923-87BE-DCEE-F1B0-243CF2530677}"/>
              </a:ext>
            </a:extLst>
          </p:cNvPr>
          <p:cNvSpPr/>
          <p:nvPr/>
        </p:nvSpPr>
        <p:spPr>
          <a:xfrm>
            <a:off x="7562206" y="1717058"/>
            <a:ext cx="4075651" cy="33833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CH" sz="1600" b="0" i="0" u="none" strike="noStrike" kern="1200" cap="none" spc="0" normalizeH="0" baseline="0" dirty="0">
                <a:ln>
                  <a:noFill/>
                </a:ln>
                <a:solidFill>
                  <a:srgbClr val="FF0000"/>
                </a:solidFill>
                <a:effectLst/>
                <a:uLnTx/>
                <a:uFillTx/>
                <a:latin typeface="Corona LT"/>
                <a:ea typeface="+mn-ea"/>
                <a:cs typeface="+mn-cs"/>
              </a:rPr>
              <a:t>Fatti</a:t>
            </a:r>
          </a:p>
        </p:txBody>
      </p:sp>
      <p:sp>
        <p:nvSpPr>
          <p:cNvPr id="8" name="Forma libre 25">
            <a:extLst>
              <a:ext uri="{FF2B5EF4-FFF2-40B4-BE49-F238E27FC236}">
                <a16:creationId xmlns:a16="http://schemas.microsoft.com/office/drawing/2014/main" id="{CA49E1D1-68CA-8B9C-6C65-5390E05A43C4}"/>
              </a:ext>
            </a:extLst>
          </p:cNvPr>
          <p:cNvSpPr/>
          <p:nvPr/>
        </p:nvSpPr>
        <p:spPr>
          <a:xfrm>
            <a:off x="3135719" y="2919480"/>
            <a:ext cx="656025" cy="581528"/>
          </a:xfrm>
          <a:custGeom>
            <a:avLst/>
            <a:gdLst>
              <a:gd name="connsiteX0" fmla="*/ 809192 w 800300"/>
              <a:gd name="connsiteY0" fmla="*/ 15376 h 799948"/>
              <a:gd name="connsiteX1" fmla="*/ 809192 w 800300"/>
              <a:gd name="connsiteY1" fmla="*/ 96640 h 799948"/>
              <a:gd name="connsiteX2" fmla="*/ 792678 w 800300"/>
              <a:gd name="connsiteY2" fmla="*/ 113147 h 799948"/>
              <a:gd name="connsiteX3" fmla="*/ 776164 w 800300"/>
              <a:gd name="connsiteY3" fmla="*/ 96640 h 799948"/>
              <a:gd name="connsiteX4" fmla="*/ 776164 w 800300"/>
              <a:gd name="connsiteY4" fmla="*/ 31883 h 799948"/>
              <a:gd name="connsiteX5" fmla="*/ 33028 w 800300"/>
              <a:gd name="connsiteY5" fmla="*/ 31883 h 799948"/>
              <a:gd name="connsiteX6" fmla="*/ 33028 w 800300"/>
              <a:gd name="connsiteY6" fmla="*/ 775962 h 799948"/>
              <a:gd name="connsiteX7" fmla="*/ 81301 w 800300"/>
              <a:gd name="connsiteY7" fmla="*/ 775962 h 799948"/>
              <a:gd name="connsiteX8" fmla="*/ 82571 w 800300"/>
              <a:gd name="connsiteY8" fmla="*/ 97911 h 799948"/>
              <a:gd name="connsiteX9" fmla="*/ 82571 w 800300"/>
              <a:gd name="connsiteY9" fmla="*/ 95371 h 799948"/>
              <a:gd name="connsiteX10" fmla="*/ 99085 w 800300"/>
              <a:gd name="connsiteY10" fmla="*/ 81403 h 799948"/>
              <a:gd name="connsiteX11" fmla="*/ 99085 w 800300"/>
              <a:gd name="connsiteY11" fmla="*/ 81403 h 799948"/>
              <a:gd name="connsiteX12" fmla="*/ 200710 w 800300"/>
              <a:gd name="connsiteY12" fmla="*/ 81403 h 799948"/>
              <a:gd name="connsiteX13" fmla="*/ 217224 w 800300"/>
              <a:gd name="connsiteY13" fmla="*/ 97911 h 799948"/>
              <a:gd name="connsiteX14" fmla="*/ 200710 w 800300"/>
              <a:gd name="connsiteY14" fmla="*/ 114417 h 799948"/>
              <a:gd name="connsiteX15" fmla="*/ 115599 w 800300"/>
              <a:gd name="connsiteY15" fmla="*/ 114417 h 799948"/>
              <a:gd name="connsiteX16" fmla="*/ 114329 w 800300"/>
              <a:gd name="connsiteY16" fmla="*/ 792469 h 799948"/>
              <a:gd name="connsiteX17" fmla="*/ 97815 w 800300"/>
              <a:gd name="connsiteY17" fmla="*/ 808976 h 799948"/>
              <a:gd name="connsiteX18" fmla="*/ 16514 w 800300"/>
              <a:gd name="connsiteY18" fmla="*/ 808976 h 799948"/>
              <a:gd name="connsiteX19" fmla="*/ 0 w 800300"/>
              <a:gd name="connsiteY19" fmla="*/ 792469 h 799948"/>
              <a:gd name="connsiteX20" fmla="*/ 0 w 800300"/>
              <a:gd name="connsiteY20" fmla="*/ 16646 h 799948"/>
              <a:gd name="connsiteX21" fmla="*/ 0 w 800300"/>
              <a:gd name="connsiteY21" fmla="*/ 16646 h 799948"/>
              <a:gd name="connsiteX22" fmla="*/ 0 w 800300"/>
              <a:gd name="connsiteY22" fmla="*/ 16646 h 799948"/>
              <a:gd name="connsiteX23" fmla="*/ 16514 w 800300"/>
              <a:gd name="connsiteY23" fmla="*/ 139 h 799948"/>
              <a:gd name="connsiteX24" fmla="*/ 793948 w 800300"/>
              <a:gd name="connsiteY24" fmla="*/ 139 h 799948"/>
              <a:gd name="connsiteX25" fmla="*/ 809192 w 800300"/>
              <a:gd name="connsiteY25" fmla="*/ 15376 h 799948"/>
              <a:gd name="connsiteX26" fmla="*/ 315039 w 800300"/>
              <a:gd name="connsiteY26" fmla="*/ 97911 h 799948"/>
              <a:gd name="connsiteX27" fmla="*/ 315039 w 800300"/>
              <a:gd name="connsiteY27" fmla="*/ 241393 h 799948"/>
              <a:gd name="connsiteX28" fmla="*/ 298525 w 800300"/>
              <a:gd name="connsiteY28" fmla="*/ 257900 h 799948"/>
              <a:gd name="connsiteX29" fmla="*/ 241360 w 800300"/>
              <a:gd name="connsiteY29" fmla="*/ 257900 h 799948"/>
              <a:gd name="connsiteX30" fmla="*/ 224846 w 800300"/>
              <a:gd name="connsiteY30" fmla="*/ 241393 h 799948"/>
              <a:gd name="connsiteX31" fmla="*/ 224846 w 800300"/>
              <a:gd name="connsiteY31" fmla="*/ 97911 h 799948"/>
              <a:gd name="connsiteX32" fmla="*/ 241360 w 800300"/>
              <a:gd name="connsiteY32" fmla="*/ 81403 h 799948"/>
              <a:gd name="connsiteX33" fmla="*/ 298525 w 800300"/>
              <a:gd name="connsiteY33" fmla="*/ 81403 h 799948"/>
              <a:gd name="connsiteX34" fmla="*/ 315039 w 800300"/>
              <a:gd name="connsiteY34" fmla="*/ 97911 h 799948"/>
              <a:gd name="connsiteX35" fmla="*/ 282011 w 800300"/>
              <a:gd name="connsiteY35" fmla="*/ 114417 h 799948"/>
              <a:gd name="connsiteX36" fmla="*/ 257875 w 800300"/>
              <a:gd name="connsiteY36" fmla="*/ 114417 h 799948"/>
              <a:gd name="connsiteX37" fmla="*/ 257875 w 800300"/>
              <a:gd name="connsiteY37" fmla="*/ 223616 h 799948"/>
              <a:gd name="connsiteX38" fmla="*/ 282011 w 800300"/>
              <a:gd name="connsiteY38" fmla="*/ 223616 h 799948"/>
              <a:gd name="connsiteX39" fmla="*/ 282011 w 800300"/>
              <a:gd name="connsiteY39" fmla="*/ 114417 h 799948"/>
              <a:gd name="connsiteX40" fmla="*/ 609752 w 800300"/>
              <a:gd name="connsiteY40" fmla="*/ 257900 h 799948"/>
              <a:gd name="connsiteX41" fmla="*/ 593238 w 800300"/>
              <a:gd name="connsiteY41" fmla="*/ 241393 h 799948"/>
              <a:gd name="connsiteX42" fmla="*/ 593238 w 800300"/>
              <a:gd name="connsiteY42" fmla="*/ 97911 h 799948"/>
              <a:gd name="connsiteX43" fmla="*/ 609752 w 800300"/>
              <a:gd name="connsiteY43" fmla="*/ 81403 h 799948"/>
              <a:gd name="connsiteX44" fmla="*/ 666917 w 800300"/>
              <a:gd name="connsiteY44" fmla="*/ 81403 h 799948"/>
              <a:gd name="connsiteX45" fmla="*/ 683431 w 800300"/>
              <a:gd name="connsiteY45" fmla="*/ 97911 h 799948"/>
              <a:gd name="connsiteX46" fmla="*/ 683431 w 800300"/>
              <a:gd name="connsiteY46" fmla="*/ 241393 h 799948"/>
              <a:gd name="connsiteX47" fmla="*/ 666917 w 800300"/>
              <a:gd name="connsiteY47" fmla="*/ 257900 h 799948"/>
              <a:gd name="connsiteX48" fmla="*/ 609752 w 800300"/>
              <a:gd name="connsiteY48" fmla="*/ 257900 h 799948"/>
              <a:gd name="connsiteX49" fmla="*/ 626267 w 800300"/>
              <a:gd name="connsiteY49" fmla="*/ 224887 h 799948"/>
              <a:gd name="connsiteX50" fmla="*/ 650403 w 800300"/>
              <a:gd name="connsiteY50" fmla="*/ 224887 h 799948"/>
              <a:gd name="connsiteX51" fmla="*/ 650403 w 800300"/>
              <a:gd name="connsiteY51" fmla="*/ 115687 h 799948"/>
              <a:gd name="connsiteX52" fmla="*/ 626267 w 800300"/>
              <a:gd name="connsiteY52" fmla="*/ 115687 h 799948"/>
              <a:gd name="connsiteX53" fmla="*/ 626267 w 800300"/>
              <a:gd name="connsiteY53" fmla="*/ 224887 h 799948"/>
              <a:gd name="connsiteX54" fmla="*/ 731703 w 800300"/>
              <a:gd name="connsiteY54" fmla="*/ 224887 h 799948"/>
              <a:gd name="connsiteX55" fmla="*/ 711378 w 800300"/>
              <a:gd name="connsiteY55" fmla="*/ 224887 h 799948"/>
              <a:gd name="connsiteX56" fmla="*/ 694864 w 800300"/>
              <a:gd name="connsiteY56" fmla="*/ 241393 h 799948"/>
              <a:gd name="connsiteX57" fmla="*/ 711378 w 800300"/>
              <a:gd name="connsiteY57" fmla="*/ 257900 h 799948"/>
              <a:gd name="connsiteX58" fmla="*/ 715189 w 800300"/>
              <a:gd name="connsiteY58" fmla="*/ 257900 h 799948"/>
              <a:gd name="connsiteX59" fmla="*/ 715189 w 800300"/>
              <a:gd name="connsiteY59" fmla="*/ 613433 h 799948"/>
              <a:gd name="connsiteX60" fmla="*/ 196899 w 800300"/>
              <a:gd name="connsiteY60" fmla="*/ 613433 h 799948"/>
              <a:gd name="connsiteX61" fmla="*/ 196899 w 800300"/>
              <a:gd name="connsiteY61" fmla="*/ 257900 h 799948"/>
              <a:gd name="connsiteX62" fmla="*/ 200710 w 800300"/>
              <a:gd name="connsiteY62" fmla="*/ 257900 h 799948"/>
              <a:gd name="connsiteX63" fmla="*/ 217224 w 800300"/>
              <a:gd name="connsiteY63" fmla="*/ 241393 h 799948"/>
              <a:gd name="connsiteX64" fmla="*/ 200710 w 800300"/>
              <a:gd name="connsiteY64" fmla="*/ 224887 h 799948"/>
              <a:gd name="connsiteX65" fmla="*/ 180385 w 800300"/>
              <a:gd name="connsiteY65" fmla="*/ 224887 h 799948"/>
              <a:gd name="connsiteX66" fmla="*/ 163871 w 800300"/>
              <a:gd name="connsiteY66" fmla="*/ 241393 h 799948"/>
              <a:gd name="connsiteX67" fmla="*/ 163871 w 800300"/>
              <a:gd name="connsiteY67" fmla="*/ 629940 h 799948"/>
              <a:gd name="connsiteX68" fmla="*/ 180385 w 800300"/>
              <a:gd name="connsiteY68" fmla="*/ 646446 h 799948"/>
              <a:gd name="connsiteX69" fmla="*/ 732973 w 800300"/>
              <a:gd name="connsiteY69" fmla="*/ 646446 h 799948"/>
              <a:gd name="connsiteX70" fmla="*/ 749487 w 800300"/>
              <a:gd name="connsiteY70" fmla="*/ 629940 h 799948"/>
              <a:gd name="connsiteX71" fmla="*/ 749487 w 800300"/>
              <a:gd name="connsiteY71" fmla="*/ 241393 h 799948"/>
              <a:gd name="connsiteX72" fmla="*/ 731703 w 800300"/>
              <a:gd name="connsiteY72" fmla="*/ 224887 h 799948"/>
              <a:gd name="connsiteX73" fmla="*/ 342986 w 800300"/>
              <a:gd name="connsiteY73" fmla="*/ 257900 h 799948"/>
              <a:gd name="connsiteX74" fmla="*/ 561481 w 800300"/>
              <a:gd name="connsiteY74" fmla="*/ 257900 h 799948"/>
              <a:gd name="connsiteX75" fmla="*/ 577994 w 800300"/>
              <a:gd name="connsiteY75" fmla="*/ 241393 h 799948"/>
              <a:gd name="connsiteX76" fmla="*/ 561481 w 800300"/>
              <a:gd name="connsiteY76" fmla="*/ 224887 h 799948"/>
              <a:gd name="connsiteX77" fmla="*/ 342986 w 800300"/>
              <a:gd name="connsiteY77" fmla="*/ 224887 h 799948"/>
              <a:gd name="connsiteX78" fmla="*/ 326472 w 800300"/>
              <a:gd name="connsiteY78" fmla="*/ 241393 h 799948"/>
              <a:gd name="connsiteX79" fmla="*/ 342986 w 800300"/>
              <a:gd name="connsiteY79" fmla="*/ 257900 h 799948"/>
              <a:gd name="connsiteX80" fmla="*/ 342986 w 800300"/>
              <a:gd name="connsiteY80" fmla="*/ 114417 h 799948"/>
              <a:gd name="connsiteX81" fmla="*/ 561481 w 800300"/>
              <a:gd name="connsiteY81" fmla="*/ 114417 h 799948"/>
              <a:gd name="connsiteX82" fmla="*/ 577994 w 800300"/>
              <a:gd name="connsiteY82" fmla="*/ 97911 h 799948"/>
              <a:gd name="connsiteX83" fmla="*/ 561481 w 800300"/>
              <a:gd name="connsiteY83" fmla="*/ 81403 h 799948"/>
              <a:gd name="connsiteX84" fmla="*/ 342986 w 800300"/>
              <a:gd name="connsiteY84" fmla="*/ 81403 h 799948"/>
              <a:gd name="connsiteX85" fmla="*/ 326472 w 800300"/>
              <a:gd name="connsiteY85" fmla="*/ 97911 h 799948"/>
              <a:gd name="connsiteX86" fmla="*/ 342986 w 800300"/>
              <a:gd name="connsiteY86" fmla="*/ 114417 h 799948"/>
              <a:gd name="connsiteX87" fmla="*/ 752028 w 800300"/>
              <a:gd name="connsiteY87" fmla="*/ 81403 h 799948"/>
              <a:gd name="connsiteX88" fmla="*/ 711378 w 800300"/>
              <a:gd name="connsiteY88" fmla="*/ 81403 h 799948"/>
              <a:gd name="connsiteX89" fmla="*/ 711378 w 800300"/>
              <a:gd name="connsiteY89" fmla="*/ 81403 h 799948"/>
              <a:gd name="connsiteX90" fmla="*/ 694864 w 800300"/>
              <a:gd name="connsiteY90" fmla="*/ 97911 h 799948"/>
              <a:gd name="connsiteX91" fmla="*/ 711378 w 800300"/>
              <a:gd name="connsiteY91" fmla="*/ 114417 h 799948"/>
              <a:gd name="connsiteX92" fmla="*/ 752028 w 800300"/>
              <a:gd name="connsiteY92" fmla="*/ 114417 h 799948"/>
              <a:gd name="connsiteX93" fmla="*/ 752028 w 800300"/>
              <a:gd name="connsiteY93" fmla="*/ 114417 h 799948"/>
              <a:gd name="connsiteX94" fmla="*/ 768542 w 800300"/>
              <a:gd name="connsiteY94" fmla="*/ 97911 h 799948"/>
              <a:gd name="connsiteX95" fmla="*/ 752028 w 800300"/>
              <a:gd name="connsiteY95" fmla="*/ 81403 h 799948"/>
              <a:gd name="connsiteX96" fmla="*/ 290903 w 800300"/>
              <a:gd name="connsiteY96" fmla="*/ 384876 h 799948"/>
              <a:gd name="connsiteX97" fmla="*/ 280740 w 800300"/>
              <a:gd name="connsiteY97" fmla="*/ 409002 h 799948"/>
              <a:gd name="connsiteX98" fmla="*/ 289633 w 800300"/>
              <a:gd name="connsiteY98" fmla="*/ 433127 h 799948"/>
              <a:gd name="connsiteX99" fmla="*/ 311228 w 800300"/>
              <a:gd name="connsiteY99" fmla="*/ 444555 h 799948"/>
              <a:gd name="connsiteX100" fmla="*/ 325201 w 800300"/>
              <a:gd name="connsiteY100" fmla="*/ 450904 h 799948"/>
              <a:gd name="connsiteX101" fmla="*/ 326472 w 800300"/>
              <a:gd name="connsiteY101" fmla="*/ 459792 h 799948"/>
              <a:gd name="connsiteX102" fmla="*/ 322661 w 800300"/>
              <a:gd name="connsiteY102" fmla="*/ 467410 h 799948"/>
              <a:gd name="connsiteX103" fmla="*/ 304876 w 800300"/>
              <a:gd name="connsiteY103" fmla="*/ 467410 h 799948"/>
              <a:gd name="connsiteX104" fmla="*/ 301065 w 800300"/>
              <a:gd name="connsiteY104" fmla="*/ 455982 h 799948"/>
              <a:gd name="connsiteX105" fmla="*/ 297255 w 800300"/>
              <a:gd name="connsiteY105" fmla="*/ 448364 h 799948"/>
              <a:gd name="connsiteX106" fmla="*/ 288362 w 800300"/>
              <a:gd name="connsiteY106" fmla="*/ 444555 h 799948"/>
              <a:gd name="connsiteX107" fmla="*/ 280740 w 800300"/>
              <a:gd name="connsiteY107" fmla="*/ 448364 h 799948"/>
              <a:gd name="connsiteX108" fmla="*/ 278200 w 800300"/>
              <a:gd name="connsiteY108" fmla="*/ 457253 h 799948"/>
              <a:gd name="connsiteX109" fmla="*/ 289633 w 800300"/>
              <a:gd name="connsiteY109" fmla="*/ 485187 h 799948"/>
              <a:gd name="connsiteX110" fmla="*/ 315039 w 800300"/>
              <a:gd name="connsiteY110" fmla="*/ 494075 h 799948"/>
              <a:gd name="connsiteX111" fmla="*/ 339175 w 800300"/>
              <a:gd name="connsiteY111" fmla="*/ 485187 h 799948"/>
              <a:gd name="connsiteX112" fmla="*/ 350608 w 800300"/>
              <a:gd name="connsiteY112" fmla="*/ 459792 h 799948"/>
              <a:gd name="connsiteX113" fmla="*/ 342986 w 800300"/>
              <a:gd name="connsiteY113" fmla="*/ 434397 h 799948"/>
              <a:gd name="connsiteX114" fmla="*/ 317579 w 800300"/>
              <a:gd name="connsiteY114" fmla="*/ 420429 h 799948"/>
              <a:gd name="connsiteX115" fmla="*/ 306147 w 800300"/>
              <a:gd name="connsiteY115" fmla="*/ 415351 h 799948"/>
              <a:gd name="connsiteX116" fmla="*/ 304876 w 800300"/>
              <a:gd name="connsiteY116" fmla="*/ 409002 h 799948"/>
              <a:gd name="connsiteX117" fmla="*/ 307417 w 800300"/>
              <a:gd name="connsiteY117" fmla="*/ 402653 h 799948"/>
              <a:gd name="connsiteX118" fmla="*/ 322661 w 800300"/>
              <a:gd name="connsiteY118" fmla="*/ 402653 h 799948"/>
              <a:gd name="connsiteX119" fmla="*/ 326472 w 800300"/>
              <a:gd name="connsiteY119" fmla="*/ 411541 h 799948"/>
              <a:gd name="connsiteX120" fmla="*/ 330283 w 800300"/>
              <a:gd name="connsiteY120" fmla="*/ 420429 h 799948"/>
              <a:gd name="connsiteX121" fmla="*/ 340445 w 800300"/>
              <a:gd name="connsiteY121" fmla="*/ 422969 h 799948"/>
              <a:gd name="connsiteX122" fmla="*/ 348067 w 800300"/>
              <a:gd name="connsiteY122" fmla="*/ 417890 h 799948"/>
              <a:gd name="connsiteX123" fmla="*/ 349337 w 800300"/>
              <a:gd name="connsiteY123" fmla="*/ 409002 h 799948"/>
              <a:gd name="connsiteX124" fmla="*/ 341716 w 800300"/>
              <a:gd name="connsiteY124" fmla="*/ 388685 h 799948"/>
              <a:gd name="connsiteX125" fmla="*/ 316309 w 800300"/>
              <a:gd name="connsiteY125" fmla="*/ 377258 h 799948"/>
              <a:gd name="connsiteX126" fmla="*/ 290903 w 800300"/>
              <a:gd name="connsiteY126" fmla="*/ 384876 h 799948"/>
              <a:gd name="connsiteX127" fmla="*/ 439530 w 800300"/>
              <a:gd name="connsiteY127" fmla="*/ 396304 h 799948"/>
              <a:gd name="connsiteX128" fmla="*/ 439530 w 800300"/>
              <a:gd name="connsiteY128" fmla="*/ 396304 h 799948"/>
              <a:gd name="connsiteX129" fmla="*/ 449693 w 800300"/>
              <a:gd name="connsiteY129" fmla="*/ 435666 h 799948"/>
              <a:gd name="connsiteX130" fmla="*/ 439530 w 800300"/>
              <a:gd name="connsiteY130" fmla="*/ 475029 h 799948"/>
              <a:gd name="connsiteX131" fmla="*/ 405232 w 800300"/>
              <a:gd name="connsiteY131" fmla="*/ 494075 h 799948"/>
              <a:gd name="connsiteX132" fmla="*/ 370933 w 800300"/>
              <a:gd name="connsiteY132" fmla="*/ 475029 h 799948"/>
              <a:gd name="connsiteX133" fmla="*/ 362041 w 800300"/>
              <a:gd name="connsiteY133" fmla="*/ 435666 h 799948"/>
              <a:gd name="connsiteX134" fmla="*/ 370933 w 800300"/>
              <a:gd name="connsiteY134" fmla="*/ 396304 h 799948"/>
              <a:gd name="connsiteX135" fmla="*/ 405232 w 800300"/>
              <a:gd name="connsiteY135" fmla="*/ 377258 h 799948"/>
              <a:gd name="connsiteX136" fmla="*/ 439530 w 800300"/>
              <a:gd name="connsiteY136" fmla="*/ 396304 h 799948"/>
              <a:gd name="connsiteX137" fmla="*/ 391258 w 800300"/>
              <a:gd name="connsiteY137" fmla="*/ 409002 h 799948"/>
              <a:gd name="connsiteX138" fmla="*/ 391258 w 800300"/>
              <a:gd name="connsiteY138" fmla="*/ 409002 h 799948"/>
              <a:gd name="connsiteX139" fmla="*/ 386177 w 800300"/>
              <a:gd name="connsiteY139" fmla="*/ 435666 h 799948"/>
              <a:gd name="connsiteX140" fmla="*/ 391258 w 800300"/>
              <a:gd name="connsiteY140" fmla="*/ 462331 h 799948"/>
              <a:gd name="connsiteX141" fmla="*/ 405232 w 800300"/>
              <a:gd name="connsiteY141" fmla="*/ 471220 h 799948"/>
              <a:gd name="connsiteX142" fmla="*/ 419205 w 800300"/>
              <a:gd name="connsiteY142" fmla="*/ 462331 h 799948"/>
              <a:gd name="connsiteX143" fmla="*/ 424286 w 800300"/>
              <a:gd name="connsiteY143" fmla="*/ 435666 h 799948"/>
              <a:gd name="connsiteX144" fmla="*/ 419205 w 800300"/>
              <a:gd name="connsiteY144" fmla="*/ 409002 h 799948"/>
              <a:gd name="connsiteX145" fmla="*/ 405232 w 800300"/>
              <a:gd name="connsiteY145" fmla="*/ 400113 h 799948"/>
              <a:gd name="connsiteX146" fmla="*/ 391258 w 800300"/>
              <a:gd name="connsiteY146" fmla="*/ 409002 h 799948"/>
              <a:gd name="connsiteX147" fmla="*/ 483991 w 800300"/>
              <a:gd name="connsiteY147" fmla="*/ 379797 h 799948"/>
              <a:gd name="connsiteX148" fmla="*/ 467477 w 800300"/>
              <a:gd name="connsiteY148" fmla="*/ 379797 h 799948"/>
              <a:gd name="connsiteX149" fmla="*/ 467477 w 800300"/>
              <a:gd name="connsiteY149" fmla="*/ 379797 h 799948"/>
              <a:gd name="connsiteX150" fmla="*/ 464936 w 800300"/>
              <a:gd name="connsiteY150" fmla="*/ 388685 h 799948"/>
              <a:gd name="connsiteX151" fmla="*/ 464936 w 800300"/>
              <a:gd name="connsiteY151" fmla="*/ 469950 h 799948"/>
              <a:gd name="connsiteX152" fmla="*/ 468747 w 800300"/>
              <a:gd name="connsiteY152" fmla="*/ 483917 h 799948"/>
              <a:gd name="connsiteX153" fmla="*/ 482721 w 800300"/>
              <a:gd name="connsiteY153" fmla="*/ 491536 h 799948"/>
              <a:gd name="connsiteX154" fmla="*/ 515749 w 800300"/>
              <a:gd name="connsiteY154" fmla="*/ 491536 h 799948"/>
              <a:gd name="connsiteX155" fmla="*/ 524641 w 800300"/>
              <a:gd name="connsiteY155" fmla="*/ 487726 h 799948"/>
              <a:gd name="connsiteX156" fmla="*/ 527182 w 800300"/>
              <a:gd name="connsiteY156" fmla="*/ 480108 h 799948"/>
              <a:gd name="connsiteX157" fmla="*/ 524641 w 800300"/>
              <a:gd name="connsiteY157" fmla="*/ 472490 h 799948"/>
              <a:gd name="connsiteX158" fmla="*/ 515749 w 800300"/>
              <a:gd name="connsiteY158" fmla="*/ 468680 h 799948"/>
              <a:gd name="connsiteX159" fmla="*/ 487802 w 800300"/>
              <a:gd name="connsiteY159" fmla="*/ 468680 h 799948"/>
              <a:gd name="connsiteX160" fmla="*/ 487802 w 800300"/>
              <a:gd name="connsiteY160" fmla="*/ 389955 h 799948"/>
              <a:gd name="connsiteX161" fmla="*/ 483991 w 800300"/>
              <a:gd name="connsiteY161" fmla="*/ 379797 h 799948"/>
              <a:gd name="connsiteX162" fmla="*/ 580535 w 800300"/>
              <a:gd name="connsiteY162" fmla="*/ 378527 h 799948"/>
              <a:gd name="connsiteX163" fmla="*/ 614834 w 800300"/>
              <a:gd name="connsiteY163" fmla="*/ 396304 h 799948"/>
              <a:gd name="connsiteX164" fmla="*/ 624996 w 800300"/>
              <a:gd name="connsiteY164" fmla="*/ 434397 h 799948"/>
              <a:gd name="connsiteX165" fmla="*/ 614834 w 800300"/>
              <a:gd name="connsiteY165" fmla="*/ 472490 h 799948"/>
              <a:gd name="connsiteX166" fmla="*/ 580535 w 800300"/>
              <a:gd name="connsiteY166" fmla="*/ 490266 h 799948"/>
              <a:gd name="connsiteX167" fmla="*/ 565291 w 800300"/>
              <a:gd name="connsiteY167" fmla="*/ 490266 h 799948"/>
              <a:gd name="connsiteX168" fmla="*/ 551318 w 800300"/>
              <a:gd name="connsiteY168" fmla="*/ 482648 h 799948"/>
              <a:gd name="connsiteX169" fmla="*/ 547507 w 800300"/>
              <a:gd name="connsiteY169" fmla="*/ 468680 h 799948"/>
              <a:gd name="connsiteX170" fmla="*/ 547507 w 800300"/>
              <a:gd name="connsiteY170" fmla="*/ 397574 h 799948"/>
              <a:gd name="connsiteX171" fmla="*/ 551318 w 800300"/>
              <a:gd name="connsiteY171" fmla="*/ 383607 h 799948"/>
              <a:gd name="connsiteX172" fmla="*/ 565291 w 800300"/>
              <a:gd name="connsiteY172" fmla="*/ 375988 h 799948"/>
              <a:gd name="connsiteX173" fmla="*/ 580535 w 800300"/>
              <a:gd name="connsiteY173" fmla="*/ 375988 h 799948"/>
              <a:gd name="connsiteX174" fmla="*/ 602131 w 800300"/>
              <a:gd name="connsiteY174" fmla="*/ 435666 h 799948"/>
              <a:gd name="connsiteX175" fmla="*/ 595779 w 800300"/>
              <a:gd name="connsiteY175" fmla="*/ 411541 h 799948"/>
              <a:gd name="connsiteX176" fmla="*/ 580535 w 800300"/>
              <a:gd name="connsiteY176" fmla="*/ 402653 h 799948"/>
              <a:gd name="connsiteX177" fmla="*/ 570373 w 800300"/>
              <a:gd name="connsiteY177" fmla="*/ 402653 h 799948"/>
              <a:gd name="connsiteX178" fmla="*/ 570373 w 800300"/>
              <a:gd name="connsiteY178" fmla="*/ 467410 h 799948"/>
              <a:gd name="connsiteX179" fmla="*/ 580535 w 800300"/>
              <a:gd name="connsiteY179" fmla="*/ 467410 h 799948"/>
              <a:gd name="connsiteX180" fmla="*/ 595779 w 800300"/>
              <a:gd name="connsiteY180" fmla="*/ 458522 h 799948"/>
              <a:gd name="connsiteX181" fmla="*/ 602131 w 800300"/>
              <a:gd name="connsiteY181" fmla="*/ 435666 h 79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800300" h="799948">
                <a:moveTo>
                  <a:pt x="809192" y="15376"/>
                </a:moveTo>
                <a:lnTo>
                  <a:pt x="809192" y="96640"/>
                </a:lnTo>
                <a:cubicBezTo>
                  <a:pt x="809192" y="105529"/>
                  <a:pt x="801570" y="113147"/>
                  <a:pt x="792678" y="113147"/>
                </a:cubicBezTo>
                <a:cubicBezTo>
                  <a:pt x="783786" y="113147"/>
                  <a:pt x="776164" y="105529"/>
                  <a:pt x="776164" y="96640"/>
                </a:cubicBezTo>
                <a:lnTo>
                  <a:pt x="776164" y="31883"/>
                </a:lnTo>
                <a:lnTo>
                  <a:pt x="33028" y="31883"/>
                </a:lnTo>
                <a:lnTo>
                  <a:pt x="33028" y="775962"/>
                </a:lnTo>
                <a:lnTo>
                  <a:pt x="81301" y="775962"/>
                </a:lnTo>
                <a:lnTo>
                  <a:pt x="82571" y="97911"/>
                </a:lnTo>
                <a:cubicBezTo>
                  <a:pt x="82571" y="96640"/>
                  <a:pt x="82571" y="96640"/>
                  <a:pt x="82571" y="95371"/>
                </a:cubicBezTo>
                <a:cubicBezTo>
                  <a:pt x="83841" y="87752"/>
                  <a:pt x="90193" y="81403"/>
                  <a:pt x="99085" y="81403"/>
                </a:cubicBezTo>
                <a:lnTo>
                  <a:pt x="99085" y="81403"/>
                </a:lnTo>
                <a:lnTo>
                  <a:pt x="200710" y="81403"/>
                </a:lnTo>
                <a:cubicBezTo>
                  <a:pt x="209602" y="81403"/>
                  <a:pt x="217224" y="89022"/>
                  <a:pt x="217224" y="97911"/>
                </a:cubicBezTo>
                <a:cubicBezTo>
                  <a:pt x="217224" y="106798"/>
                  <a:pt x="209602" y="114417"/>
                  <a:pt x="200710" y="114417"/>
                </a:cubicBezTo>
                <a:lnTo>
                  <a:pt x="115599" y="114417"/>
                </a:lnTo>
                <a:lnTo>
                  <a:pt x="114329" y="792469"/>
                </a:lnTo>
                <a:cubicBezTo>
                  <a:pt x="114329" y="801357"/>
                  <a:pt x="106707" y="808976"/>
                  <a:pt x="97815" y="808976"/>
                </a:cubicBezTo>
                <a:lnTo>
                  <a:pt x="16514" y="808976"/>
                </a:lnTo>
                <a:cubicBezTo>
                  <a:pt x="7622" y="808976"/>
                  <a:pt x="0" y="801357"/>
                  <a:pt x="0" y="792469"/>
                </a:cubicBezTo>
                <a:lnTo>
                  <a:pt x="0" y="16646"/>
                </a:lnTo>
                <a:cubicBezTo>
                  <a:pt x="0" y="16646"/>
                  <a:pt x="0" y="16646"/>
                  <a:pt x="0" y="16646"/>
                </a:cubicBezTo>
                <a:cubicBezTo>
                  <a:pt x="0" y="16646"/>
                  <a:pt x="0" y="16646"/>
                  <a:pt x="0" y="16646"/>
                </a:cubicBezTo>
                <a:cubicBezTo>
                  <a:pt x="0" y="7757"/>
                  <a:pt x="7622" y="139"/>
                  <a:pt x="16514" y="139"/>
                </a:cubicBezTo>
                <a:lnTo>
                  <a:pt x="793948" y="139"/>
                </a:lnTo>
                <a:cubicBezTo>
                  <a:pt x="801570" y="-1131"/>
                  <a:pt x="809192" y="6488"/>
                  <a:pt x="809192" y="15376"/>
                </a:cubicBezTo>
                <a:close/>
                <a:moveTo>
                  <a:pt x="315039" y="97911"/>
                </a:moveTo>
                <a:lnTo>
                  <a:pt x="315039" y="241393"/>
                </a:lnTo>
                <a:cubicBezTo>
                  <a:pt x="315039" y="250282"/>
                  <a:pt x="307417" y="257900"/>
                  <a:pt x="298525" y="257900"/>
                </a:cubicBezTo>
                <a:lnTo>
                  <a:pt x="241360" y="257900"/>
                </a:lnTo>
                <a:cubicBezTo>
                  <a:pt x="232468" y="257900"/>
                  <a:pt x="224846" y="250282"/>
                  <a:pt x="224846" y="241393"/>
                </a:cubicBezTo>
                <a:lnTo>
                  <a:pt x="224846" y="97911"/>
                </a:lnTo>
                <a:cubicBezTo>
                  <a:pt x="224846" y="89022"/>
                  <a:pt x="232468" y="81403"/>
                  <a:pt x="241360" y="81403"/>
                </a:cubicBezTo>
                <a:lnTo>
                  <a:pt x="298525" y="81403"/>
                </a:lnTo>
                <a:cubicBezTo>
                  <a:pt x="307417" y="81403"/>
                  <a:pt x="315039" y="89022"/>
                  <a:pt x="315039" y="97911"/>
                </a:cubicBezTo>
                <a:close/>
                <a:moveTo>
                  <a:pt x="282011" y="114417"/>
                </a:moveTo>
                <a:lnTo>
                  <a:pt x="257875" y="114417"/>
                </a:lnTo>
                <a:lnTo>
                  <a:pt x="257875" y="223616"/>
                </a:lnTo>
                <a:lnTo>
                  <a:pt x="282011" y="223616"/>
                </a:lnTo>
                <a:lnTo>
                  <a:pt x="282011" y="114417"/>
                </a:lnTo>
                <a:close/>
                <a:moveTo>
                  <a:pt x="609752" y="257900"/>
                </a:moveTo>
                <a:cubicBezTo>
                  <a:pt x="600860" y="257900"/>
                  <a:pt x="593238" y="250282"/>
                  <a:pt x="593238" y="241393"/>
                </a:cubicBezTo>
                <a:lnTo>
                  <a:pt x="593238" y="97911"/>
                </a:lnTo>
                <a:cubicBezTo>
                  <a:pt x="593238" y="89022"/>
                  <a:pt x="600860" y="81403"/>
                  <a:pt x="609752" y="81403"/>
                </a:cubicBezTo>
                <a:lnTo>
                  <a:pt x="666917" y="81403"/>
                </a:lnTo>
                <a:cubicBezTo>
                  <a:pt x="675809" y="81403"/>
                  <a:pt x="683431" y="89022"/>
                  <a:pt x="683431" y="97911"/>
                </a:cubicBezTo>
                <a:lnTo>
                  <a:pt x="683431" y="241393"/>
                </a:lnTo>
                <a:cubicBezTo>
                  <a:pt x="683431" y="250282"/>
                  <a:pt x="675809" y="257900"/>
                  <a:pt x="666917" y="257900"/>
                </a:cubicBezTo>
                <a:lnTo>
                  <a:pt x="609752" y="257900"/>
                </a:lnTo>
                <a:close/>
                <a:moveTo>
                  <a:pt x="626267" y="224887"/>
                </a:moveTo>
                <a:lnTo>
                  <a:pt x="650403" y="224887"/>
                </a:lnTo>
                <a:lnTo>
                  <a:pt x="650403" y="115687"/>
                </a:lnTo>
                <a:lnTo>
                  <a:pt x="626267" y="115687"/>
                </a:lnTo>
                <a:lnTo>
                  <a:pt x="626267" y="224887"/>
                </a:lnTo>
                <a:close/>
                <a:moveTo>
                  <a:pt x="731703" y="224887"/>
                </a:moveTo>
                <a:lnTo>
                  <a:pt x="711378" y="224887"/>
                </a:lnTo>
                <a:cubicBezTo>
                  <a:pt x="702486" y="224887"/>
                  <a:pt x="694864" y="232505"/>
                  <a:pt x="694864" y="241393"/>
                </a:cubicBezTo>
                <a:cubicBezTo>
                  <a:pt x="694864" y="250282"/>
                  <a:pt x="702486" y="257900"/>
                  <a:pt x="711378" y="257900"/>
                </a:cubicBezTo>
                <a:lnTo>
                  <a:pt x="715189" y="257900"/>
                </a:lnTo>
                <a:lnTo>
                  <a:pt x="715189" y="613433"/>
                </a:lnTo>
                <a:lnTo>
                  <a:pt x="196899" y="613433"/>
                </a:lnTo>
                <a:lnTo>
                  <a:pt x="196899" y="257900"/>
                </a:lnTo>
                <a:lnTo>
                  <a:pt x="200710" y="257900"/>
                </a:lnTo>
                <a:cubicBezTo>
                  <a:pt x="209602" y="257900"/>
                  <a:pt x="217224" y="250282"/>
                  <a:pt x="217224" y="241393"/>
                </a:cubicBezTo>
                <a:cubicBezTo>
                  <a:pt x="217224" y="232505"/>
                  <a:pt x="209602" y="224887"/>
                  <a:pt x="200710" y="224887"/>
                </a:cubicBezTo>
                <a:lnTo>
                  <a:pt x="180385" y="224887"/>
                </a:lnTo>
                <a:cubicBezTo>
                  <a:pt x="171493" y="224887"/>
                  <a:pt x="163871" y="232505"/>
                  <a:pt x="163871" y="241393"/>
                </a:cubicBezTo>
                <a:lnTo>
                  <a:pt x="163871" y="629940"/>
                </a:lnTo>
                <a:cubicBezTo>
                  <a:pt x="163871" y="638828"/>
                  <a:pt x="171493" y="646446"/>
                  <a:pt x="180385" y="646446"/>
                </a:cubicBezTo>
                <a:lnTo>
                  <a:pt x="732973" y="646446"/>
                </a:lnTo>
                <a:cubicBezTo>
                  <a:pt x="741866" y="646446"/>
                  <a:pt x="749487" y="638828"/>
                  <a:pt x="749487" y="629940"/>
                </a:cubicBezTo>
                <a:lnTo>
                  <a:pt x="749487" y="241393"/>
                </a:lnTo>
                <a:cubicBezTo>
                  <a:pt x="748217" y="231235"/>
                  <a:pt x="740595" y="224887"/>
                  <a:pt x="731703" y="224887"/>
                </a:cubicBezTo>
                <a:close/>
                <a:moveTo>
                  <a:pt x="342986" y="257900"/>
                </a:moveTo>
                <a:lnTo>
                  <a:pt x="561481" y="257900"/>
                </a:lnTo>
                <a:cubicBezTo>
                  <a:pt x="570373" y="257900"/>
                  <a:pt x="577994" y="250282"/>
                  <a:pt x="577994" y="241393"/>
                </a:cubicBezTo>
                <a:cubicBezTo>
                  <a:pt x="577994" y="232505"/>
                  <a:pt x="570373" y="224887"/>
                  <a:pt x="561481" y="224887"/>
                </a:cubicBezTo>
                <a:lnTo>
                  <a:pt x="342986" y="224887"/>
                </a:lnTo>
                <a:cubicBezTo>
                  <a:pt x="334094" y="224887"/>
                  <a:pt x="326472" y="232505"/>
                  <a:pt x="326472" y="241393"/>
                </a:cubicBezTo>
                <a:cubicBezTo>
                  <a:pt x="326472" y="250282"/>
                  <a:pt x="334094" y="257900"/>
                  <a:pt x="342986" y="257900"/>
                </a:cubicBezTo>
                <a:close/>
                <a:moveTo>
                  <a:pt x="342986" y="114417"/>
                </a:moveTo>
                <a:lnTo>
                  <a:pt x="561481" y="114417"/>
                </a:lnTo>
                <a:cubicBezTo>
                  <a:pt x="570373" y="114417"/>
                  <a:pt x="577994" y="106798"/>
                  <a:pt x="577994" y="97911"/>
                </a:cubicBezTo>
                <a:cubicBezTo>
                  <a:pt x="577994" y="89022"/>
                  <a:pt x="570373" y="81403"/>
                  <a:pt x="561481" y="81403"/>
                </a:cubicBezTo>
                <a:lnTo>
                  <a:pt x="342986" y="81403"/>
                </a:lnTo>
                <a:cubicBezTo>
                  <a:pt x="334094" y="81403"/>
                  <a:pt x="326472" y="89022"/>
                  <a:pt x="326472" y="97911"/>
                </a:cubicBezTo>
                <a:cubicBezTo>
                  <a:pt x="326472" y="106798"/>
                  <a:pt x="334094" y="114417"/>
                  <a:pt x="342986" y="114417"/>
                </a:cubicBezTo>
                <a:close/>
                <a:moveTo>
                  <a:pt x="752028" y="81403"/>
                </a:moveTo>
                <a:lnTo>
                  <a:pt x="711378" y="81403"/>
                </a:lnTo>
                <a:cubicBezTo>
                  <a:pt x="711378" y="81403"/>
                  <a:pt x="711378" y="81403"/>
                  <a:pt x="711378" y="81403"/>
                </a:cubicBezTo>
                <a:cubicBezTo>
                  <a:pt x="702486" y="81403"/>
                  <a:pt x="694864" y="89022"/>
                  <a:pt x="694864" y="97911"/>
                </a:cubicBezTo>
                <a:cubicBezTo>
                  <a:pt x="694864" y="106798"/>
                  <a:pt x="702486" y="114417"/>
                  <a:pt x="711378" y="114417"/>
                </a:cubicBezTo>
                <a:lnTo>
                  <a:pt x="752028" y="114417"/>
                </a:lnTo>
                <a:cubicBezTo>
                  <a:pt x="752028" y="114417"/>
                  <a:pt x="752028" y="114417"/>
                  <a:pt x="752028" y="114417"/>
                </a:cubicBezTo>
                <a:cubicBezTo>
                  <a:pt x="760921" y="114417"/>
                  <a:pt x="768542" y="106798"/>
                  <a:pt x="768542" y="97911"/>
                </a:cubicBezTo>
                <a:cubicBezTo>
                  <a:pt x="768542" y="89022"/>
                  <a:pt x="760921" y="81403"/>
                  <a:pt x="752028" y="81403"/>
                </a:cubicBezTo>
                <a:close/>
                <a:moveTo>
                  <a:pt x="290903" y="384876"/>
                </a:moveTo>
                <a:cubicBezTo>
                  <a:pt x="284551" y="391225"/>
                  <a:pt x="280740" y="398843"/>
                  <a:pt x="280740" y="409002"/>
                </a:cubicBezTo>
                <a:cubicBezTo>
                  <a:pt x="280740" y="419160"/>
                  <a:pt x="283281" y="426778"/>
                  <a:pt x="289633" y="433127"/>
                </a:cubicBezTo>
                <a:cubicBezTo>
                  <a:pt x="294714" y="438206"/>
                  <a:pt x="301065" y="440746"/>
                  <a:pt x="311228" y="444555"/>
                </a:cubicBezTo>
                <a:cubicBezTo>
                  <a:pt x="321391" y="447095"/>
                  <a:pt x="323931" y="449634"/>
                  <a:pt x="325201" y="450904"/>
                </a:cubicBezTo>
                <a:cubicBezTo>
                  <a:pt x="325201" y="452173"/>
                  <a:pt x="326472" y="453443"/>
                  <a:pt x="326472" y="459792"/>
                </a:cubicBezTo>
                <a:cubicBezTo>
                  <a:pt x="326472" y="463601"/>
                  <a:pt x="325201" y="464871"/>
                  <a:pt x="322661" y="467410"/>
                </a:cubicBezTo>
                <a:cubicBezTo>
                  <a:pt x="316309" y="471220"/>
                  <a:pt x="307417" y="471220"/>
                  <a:pt x="304876" y="467410"/>
                </a:cubicBezTo>
                <a:cubicBezTo>
                  <a:pt x="302336" y="464871"/>
                  <a:pt x="301065" y="459792"/>
                  <a:pt x="301065" y="455982"/>
                </a:cubicBezTo>
                <a:cubicBezTo>
                  <a:pt x="301065" y="452173"/>
                  <a:pt x="299795" y="449634"/>
                  <a:pt x="297255" y="448364"/>
                </a:cubicBezTo>
                <a:cubicBezTo>
                  <a:pt x="294714" y="445824"/>
                  <a:pt x="290903" y="444555"/>
                  <a:pt x="288362" y="444555"/>
                </a:cubicBezTo>
                <a:cubicBezTo>
                  <a:pt x="285821" y="444555"/>
                  <a:pt x="282011" y="445824"/>
                  <a:pt x="280740" y="448364"/>
                </a:cubicBezTo>
                <a:cubicBezTo>
                  <a:pt x="279470" y="449634"/>
                  <a:pt x="278200" y="453443"/>
                  <a:pt x="278200" y="457253"/>
                </a:cubicBezTo>
                <a:cubicBezTo>
                  <a:pt x="279470" y="469950"/>
                  <a:pt x="283281" y="478839"/>
                  <a:pt x="289633" y="485187"/>
                </a:cubicBezTo>
                <a:cubicBezTo>
                  <a:pt x="295984" y="491536"/>
                  <a:pt x="304876" y="494075"/>
                  <a:pt x="315039" y="494075"/>
                </a:cubicBezTo>
                <a:cubicBezTo>
                  <a:pt x="325201" y="494075"/>
                  <a:pt x="332823" y="491536"/>
                  <a:pt x="339175" y="485187"/>
                </a:cubicBezTo>
                <a:cubicBezTo>
                  <a:pt x="346797" y="478839"/>
                  <a:pt x="350608" y="469950"/>
                  <a:pt x="350608" y="459792"/>
                </a:cubicBezTo>
                <a:cubicBezTo>
                  <a:pt x="350608" y="449634"/>
                  <a:pt x="348067" y="440746"/>
                  <a:pt x="342986" y="434397"/>
                </a:cubicBezTo>
                <a:cubicBezTo>
                  <a:pt x="337905" y="428048"/>
                  <a:pt x="329013" y="424238"/>
                  <a:pt x="317579" y="420429"/>
                </a:cubicBezTo>
                <a:cubicBezTo>
                  <a:pt x="309958" y="417890"/>
                  <a:pt x="307417" y="416620"/>
                  <a:pt x="306147" y="415351"/>
                </a:cubicBezTo>
                <a:cubicBezTo>
                  <a:pt x="304876" y="414080"/>
                  <a:pt x="304876" y="411541"/>
                  <a:pt x="304876" y="409002"/>
                </a:cubicBezTo>
                <a:cubicBezTo>
                  <a:pt x="304876" y="405192"/>
                  <a:pt x="306147" y="403922"/>
                  <a:pt x="307417" y="402653"/>
                </a:cubicBezTo>
                <a:cubicBezTo>
                  <a:pt x="311228" y="400113"/>
                  <a:pt x="320120" y="400113"/>
                  <a:pt x="322661" y="402653"/>
                </a:cubicBezTo>
                <a:cubicBezTo>
                  <a:pt x="323931" y="403922"/>
                  <a:pt x="325201" y="407732"/>
                  <a:pt x="326472" y="411541"/>
                </a:cubicBezTo>
                <a:cubicBezTo>
                  <a:pt x="326472" y="415351"/>
                  <a:pt x="327742" y="417890"/>
                  <a:pt x="330283" y="420429"/>
                </a:cubicBezTo>
                <a:cubicBezTo>
                  <a:pt x="332823" y="422969"/>
                  <a:pt x="335364" y="424238"/>
                  <a:pt x="340445" y="422969"/>
                </a:cubicBezTo>
                <a:cubicBezTo>
                  <a:pt x="344256" y="421699"/>
                  <a:pt x="346797" y="420429"/>
                  <a:pt x="348067" y="417890"/>
                </a:cubicBezTo>
                <a:cubicBezTo>
                  <a:pt x="349337" y="415351"/>
                  <a:pt x="350608" y="411541"/>
                  <a:pt x="349337" y="409002"/>
                </a:cubicBezTo>
                <a:cubicBezTo>
                  <a:pt x="348067" y="401383"/>
                  <a:pt x="345527" y="393765"/>
                  <a:pt x="341716" y="388685"/>
                </a:cubicBezTo>
                <a:cubicBezTo>
                  <a:pt x="335364" y="381067"/>
                  <a:pt x="327742" y="377258"/>
                  <a:pt x="316309" y="377258"/>
                </a:cubicBezTo>
                <a:cubicBezTo>
                  <a:pt x="304876" y="375988"/>
                  <a:pt x="297255" y="379797"/>
                  <a:pt x="290903" y="384876"/>
                </a:cubicBezTo>
                <a:close/>
                <a:moveTo>
                  <a:pt x="439530" y="396304"/>
                </a:moveTo>
                <a:cubicBezTo>
                  <a:pt x="439530" y="396304"/>
                  <a:pt x="439530" y="396304"/>
                  <a:pt x="439530" y="396304"/>
                </a:cubicBezTo>
                <a:cubicBezTo>
                  <a:pt x="445882" y="406462"/>
                  <a:pt x="449693" y="420429"/>
                  <a:pt x="449693" y="435666"/>
                </a:cubicBezTo>
                <a:cubicBezTo>
                  <a:pt x="449693" y="450904"/>
                  <a:pt x="445882" y="464871"/>
                  <a:pt x="439530" y="475029"/>
                </a:cubicBezTo>
                <a:cubicBezTo>
                  <a:pt x="431908" y="487726"/>
                  <a:pt x="420475" y="494075"/>
                  <a:pt x="405232" y="494075"/>
                </a:cubicBezTo>
                <a:cubicBezTo>
                  <a:pt x="391258" y="494075"/>
                  <a:pt x="379825" y="487726"/>
                  <a:pt x="370933" y="475029"/>
                </a:cubicBezTo>
                <a:cubicBezTo>
                  <a:pt x="364581" y="464871"/>
                  <a:pt x="362041" y="450904"/>
                  <a:pt x="362041" y="435666"/>
                </a:cubicBezTo>
                <a:cubicBezTo>
                  <a:pt x="362041" y="420429"/>
                  <a:pt x="364581" y="406462"/>
                  <a:pt x="370933" y="396304"/>
                </a:cubicBezTo>
                <a:cubicBezTo>
                  <a:pt x="378555" y="383607"/>
                  <a:pt x="389988" y="377258"/>
                  <a:pt x="405232" y="377258"/>
                </a:cubicBezTo>
                <a:cubicBezTo>
                  <a:pt x="420475" y="375988"/>
                  <a:pt x="431908" y="383607"/>
                  <a:pt x="439530" y="396304"/>
                </a:cubicBezTo>
                <a:close/>
                <a:moveTo>
                  <a:pt x="391258" y="409002"/>
                </a:moveTo>
                <a:cubicBezTo>
                  <a:pt x="391258" y="409002"/>
                  <a:pt x="391258" y="409002"/>
                  <a:pt x="391258" y="409002"/>
                </a:cubicBezTo>
                <a:cubicBezTo>
                  <a:pt x="387447" y="415351"/>
                  <a:pt x="386177" y="424238"/>
                  <a:pt x="386177" y="435666"/>
                </a:cubicBezTo>
                <a:cubicBezTo>
                  <a:pt x="386177" y="447095"/>
                  <a:pt x="387447" y="455982"/>
                  <a:pt x="391258" y="462331"/>
                </a:cubicBezTo>
                <a:cubicBezTo>
                  <a:pt x="395069" y="468680"/>
                  <a:pt x="398880" y="471220"/>
                  <a:pt x="405232" y="471220"/>
                </a:cubicBezTo>
                <a:cubicBezTo>
                  <a:pt x="411583" y="471220"/>
                  <a:pt x="416664" y="468680"/>
                  <a:pt x="419205" y="462331"/>
                </a:cubicBezTo>
                <a:cubicBezTo>
                  <a:pt x="423016" y="455982"/>
                  <a:pt x="424286" y="447095"/>
                  <a:pt x="424286" y="435666"/>
                </a:cubicBezTo>
                <a:cubicBezTo>
                  <a:pt x="424286" y="424238"/>
                  <a:pt x="423016" y="415351"/>
                  <a:pt x="419205" y="409002"/>
                </a:cubicBezTo>
                <a:cubicBezTo>
                  <a:pt x="415394" y="402653"/>
                  <a:pt x="411583" y="400113"/>
                  <a:pt x="405232" y="400113"/>
                </a:cubicBezTo>
                <a:cubicBezTo>
                  <a:pt x="398880" y="400113"/>
                  <a:pt x="395069" y="402653"/>
                  <a:pt x="391258" y="409002"/>
                </a:cubicBezTo>
                <a:close/>
                <a:moveTo>
                  <a:pt x="483991" y="379797"/>
                </a:moveTo>
                <a:cubicBezTo>
                  <a:pt x="478910" y="374718"/>
                  <a:pt x="471288" y="374718"/>
                  <a:pt x="467477" y="379797"/>
                </a:cubicBezTo>
                <a:cubicBezTo>
                  <a:pt x="467477" y="379797"/>
                  <a:pt x="467477" y="379797"/>
                  <a:pt x="467477" y="379797"/>
                </a:cubicBezTo>
                <a:cubicBezTo>
                  <a:pt x="466207" y="382336"/>
                  <a:pt x="464936" y="384876"/>
                  <a:pt x="464936" y="388685"/>
                </a:cubicBezTo>
                <a:lnTo>
                  <a:pt x="464936" y="469950"/>
                </a:lnTo>
                <a:cubicBezTo>
                  <a:pt x="464936" y="475029"/>
                  <a:pt x="466207" y="478839"/>
                  <a:pt x="468747" y="483917"/>
                </a:cubicBezTo>
                <a:cubicBezTo>
                  <a:pt x="472558" y="488997"/>
                  <a:pt x="477639" y="491536"/>
                  <a:pt x="482721" y="491536"/>
                </a:cubicBezTo>
                <a:lnTo>
                  <a:pt x="515749" y="491536"/>
                </a:lnTo>
                <a:cubicBezTo>
                  <a:pt x="519560" y="491536"/>
                  <a:pt x="522101" y="490266"/>
                  <a:pt x="524641" y="487726"/>
                </a:cubicBezTo>
                <a:cubicBezTo>
                  <a:pt x="525912" y="485187"/>
                  <a:pt x="527182" y="482648"/>
                  <a:pt x="527182" y="480108"/>
                </a:cubicBezTo>
                <a:cubicBezTo>
                  <a:pt x="527182" y="477568"/>
                  <a:pt x="525912" y="475029"/>
                  <a:pt x="524641" y="472490"/>
                </a:cubicBezTo>
                <a:cubicBezTo>
                  <a:pt x="522101" y="469950"/>
                  <a:pt x="519560" y="468680"/>
                  <a:pt x="515749" y="468680"/>
                </a:cubicBezTo>
                <a:lnTo>
                  <a:pt x="487802" y="468680"/>
                </a:lnTo>
                <a:lnTo>
                  <a:pt x="487802" y="389955"/>
                </a:lnTo>
                <a:cubicBezTo>
                  <a:pt x="487802" y="384876"/>
                  <a:pt x="485261" y="382336"/>
                  <a:pt x="483991" y="379797"/>
                </a:cubicBezTo>
                <a:close/>
                <a:moveTo>
                  <a:pt x="580535" y="378527"/>
                </a:moveTo>
                <a:cubicBezTo>
                  <a:pt x="594509" y="378527"/>
                  <a:pt x="605942" y="384876"/>
                  <a:pt x="614834" y="396304"/>
                </a:cubicBezTo>
                <a:cubicBezTo>
                  <a:pt x="621186" y="406462"/>
                  <a:pt x="624996" y="419160"/>
                  <a:pt x="624996" y="434397"/>
                </a:cubicBezTo>
                <a:cubicBezTo>
                  <a:pt x="624996" y="449634"/>
                  <a:pt x="621186" y="462331"/>
                  <a:pt x="614834" y="472490"/>
                </a:cubicBezTo>
                <a:cubicBezTo>
                  <a:pt x="607212" y="483917"/>
                  <a:pt x="595779" y="490266"/>
                  <a:pt x="580535" y="490266"/>
                </a:cubicBezTo>
                <a:lnTo>
                  <a:pt x="565291" y="490266"/>
                </a:lnTo>
                <a:cubicBezTo>
                  <a:pt x="558940" y="490266"/>
                  <a:pt x="553859" y="487726"/>
                  <a:pt x="551318" y="482648"/>
                </a:cubicBezTo>
                <a:cubicBezTo>
                  <a:pt x="548777" y="478839"/>
                  <a:pt x="547507" y="473759"/>
                  <a:pt x="547507" y="468680"/>
                </a:cubicBezTo>
                <a:lnTo>
                  <a:pt x="547507" y="397574"/>
                </a:lnTo>
                <a:cubicBezTo>
                  <a:pt x="547507" y="392494"/>
                  <a:pt x="548777" y="387416"/>
                  <a:pt x="551318" y="383607"/>
                </a:cubicBezTo>
                <a:cubicBezTo>
                  <a:pt x="555129" y="378527"/>
                  <a:pt x="560210" y="375988"/>
                  <a:pt x="565291" y="375988"/>
                </a:cubicBezTo>
                <a:lnTo>
                  <a:pt x="580535" y="375988"/>
                </a:lnTo>
                <a:close/>
                <a:moveTo>
                  <a:pt x="602131" y="435666"/>
                </a:moveTo>
                <a:cubicBezTo>
                  <a:pt x="602131" y="425509"/>
                  <a:pt x="599590" y="417890"/>
                  <a:pt x="595779" y="411541"/>
                </a:cubicBezTo>
                <a:cubicBezTo>
                  <a:pt x="591968" y="406462"/>
                  <a:pt x="586887" y="402653"/>
                  <a:pt x="580535" y="402653"/>
                </a:cubicBezTo>
                <a:lnTo>
                  <a:pt x="570373" y="402653"/>
                </a:lnTo>
                <a:lnTo>
                  <a:pt x="570373" y="467410"/>
                </a:lnTo>
                <a:lnTo>
                  <a:pt x="580535" y="467410"/>
                </a:lnTo>
                <a:cubicBezTo>
                  <a:pt x="586887" y="467410"/>
                  <a:pt x="591968" y="464871"/>
                  <a:pt x="595779" y="458522"/>
                </a:cubicBezTo>
                <a:cubicBezTo>
                  <a:pt x="599590" y="453443"/>
                  <a:pt x="602131" y="444555"/>
                  <a:pt x="602131" y="435666"/>
                </a:cubicBezTo>
                <a:close/>
              </a:path>
            </a:pathLst>
          </a:custGeom>
          <a:solidFill>
            <a:schemeClr val="bg1">
              <a:lumMod val="50000"/>
            </a:schemeClr>
          </a:solidFill>
          <a:ln w="12700" cap="flat">
            <a:noFill/>
            <a:prstDash val="solid"/>
            <a:miter/>
          </a:ln>
        </p:spPr>
        <p:txBody>
          <a:bodyPr rtlCol="0" anchor="ctr"/>
          <a:lstStyle/>
          <a:p>
            <a:endParaRPr lang="it-CH" dirty="0"/>
          </a:p>
        </p:txBody>
      </p:sp>
      <p:sp>
        <p:nvSpPr>
          <p:cNvPr id="10" name="Textfeld 9">
            <a:extLst>
              <a:ext uri="{FF2B5EF4-FFF2-40B4-BE49-F238E27FC236}">
                <a16:creationId xmlns:a16="http://schemas.microsoft.com/office/drawing/2014/main" id="{19E008A8-BE71-78BA-33C8-659698D04A1D}"/>
              </a:ext>
            </a:extLst>
          </p:cNvPr>
          <p:cNvSpPr txBox="1"/>
          <p:nvPr/>
        </p:nvSpPr>
        <p:spPr bwMode="auto">
          <a:xfrm>
            <a:off x="4151784" y="2314704"/>
            <a:ext cx="3475530" cy="103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tabLst>
                <a:tab pos="1166813" algn="l"/>
              </a:tabLst>
            </a:pPr>
            <a:r>
              <a:rPr lang="it-CH" sz="1600" dirty="0">
                <a:solidFill>
                  <a:schemeClr val="tx2"/>
                </a:solidFill>
                <a:latin typeface="+mj-lt"/>
              </a:rPr>
              <a:t>Prezzo d’acquisto:	2</a:t>
            </a:r>
            <a:r>
              <a:rPr lang="it-CH" sz="1000" dirty="0">
                <a:solidFill>
                  <a:schemeClr val="tx2"/>
                </a:solidFill>
                <a:latin typeface="+mj-lt"/>
              </a:rPr>
              <a:t> </a:t>
            </a:r>
            <a:r>
              <a:rPr lang="it-CH" sz="1600" dirty="0">
                <a:solidFill>
                  <a:schemeClr val="tx2"/>
                </a:solidFill>
                <a:latin typeface="+mj-lt"/>
              </a:rPr>
              <a:t>000</a:t>
            </a:r>
            <a:r>
              <a:rPr lang="it-CH" sz="1000" dirty="0">
                <a:solidFill>
                  <a:schemeClr val="tx2"/>
                </a:solidFill>
                <a:latin typeface="+mj-lt"/>
              </a:rPr>
              <a:t> </a:t>
            </a:r>
            <a:r>
              <a:rPr lang="it-CH" sz="1600" dirty="0">
                <a:solidFill>
                  <a:schemeClr val="tx2"/>
                </a:solidFill>
                <a:latin typeface="+mj-lt"/>
              </a:rPr>
              <a:t>000 CHF</a:t>
            </a:r>
            <a:endParaRPr lang="it-CH" sz="1600" b="1" dirty="0">
              <a:solidFill>
                <a:schemeClr val="tx2"/>
              </a:solidFill>
              <a:latin typeface="+mj-lt"/>
            </a:endParaRPr>
          </a:p>
          <a:p>
            <a:pPr algn="l">
              <a:spcAft>
                <a:spcPts val="800"/>
              </a:spcAft>
              <a:tabLst>
                <a:tab pos="1166813" algn="l"/>
              </a:tabLst>
            </a:pPr>
            <a:r>
              <a:rPr lang="it-CH" sz="1600" b="1" dirty="0">
                <a:solidFill>
                  <a:schemeClr val="tx2"/>
                </a:solidFill>
                <a:latin typeface="+mj-lt"/>
              </a:rPr>
              <a:t>Ipoteca:	1</a:t>
            </a:r>
            <a:r>
              <a:rPr lang="it-CH" sz="1000" dirty="0">
                <a:solidFill>
                  <a:schemeClr val="tx2"/>
                </a:solidFill>
                <a:latin typeface="+mj-lt"/>
              </a:rPr>
              <a:t> </a:t>
            </a:r>
            <a:r>
              <a:rPr lang="it-CH" sz="1600" b="1" dirty="0">
                <a:solidFill>
                  <a:schemeClr val="tx2"/>
                </a:solidFill>
                <a:latin typeface="+mj-lt"/>
              </a:rPr>
              <a:t>000</a:t>
            </a:r>
            <a:r>
              <a:rPr lang="it-CH" sz="1000" b="1" dirty="0">
                <a:solidFill>
                  <a:schemeClr val="tx2"/>
                </a:solidFill>
                <a:latin typeface="+mj-lt"/>
              </a:rPr>
              <a:t> </a:t>
            </a:r>
            <a:r>
              <a:rPr lang="it-CH" sz="1600" b="1" dirty="0">
                <a:solidFill>
                  <a:schemeClr val="tx2"/>
                </a:solidFill>
                <a:latin typeface="+mj-lt"/>
              </a:rPr>
              <a:t>000 CHF/CHW</a:t>
            </a:r>
          </a:p>
          <a:p>
            <a:pPr algn="l">
              <a:spcAft>
                <a:spcPts val="800"/>
              </a:spcAft>
              <a:tabLst>
                <a:tab pos="1166813" algn="l"/>
              </a:tabLst>
            </a:pPr>
            <a:endParaRPr lang="it-CH" sz="1600" b="1" dirty="0">
              <a:solidFill>
                <a:schemeClr val="tx2"/>
              </a:solidFill>
              <a:latin typeface="+mj-lt"/>
            </a:endParaRPr>
          </a:p>
        </p:txBody>
      </p:sp>
      <p:sp>
        <p:nvSpPr>
          <p:cNvPr id="13" name="Textfeld 12">
            <a:extLst>
              <a:ext uri="{FF2B5EF4-FFF2-40B4-BE49-F238E27FC236}">
                <a16:creationId xmlns:a16="http://schemas.microsoft.com/office/drawing/2014/main" id="{8FDD01A6-C2FD-5A52-1742-448EE460DFCC}"/>
              </a:ext>
            </a:extLst>
          </p:cNvPr>
          <p:cNvSpPr txBox="1"/>
          <p:nvPr/>
        </p:nvSpPr>
        <p:spPr bwMode="auto">
          <a:xfrm>
            <a:off x="1199376" y="6466453"/>
            <a:ext cx="9868674" cy="39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1000" dirty="0">
                <a:solidFill>
                  <a:schemeClr val="tx2"/>
                </a:solidFill>
                <a:latin typeface="+mj-lt"/>
              </a:rPr>
              <a:t>* In base ai tassi d’interesse medi degli ultimi 20 anni (10.2002 – 10.2022, ipoteca variabile in CHF e </a:t>
            </a:r>
            <a:r>
              <a:rPr lang="it-CH" sz="1000">
                <a:solidFill>
                  <a:schemeClr val="tx2"/>
                </a:solidFill>
                <a:latin typeface="+mj-lt"/>
              </a:rPr>
              <a:t>ipoteca in WIR </a:t>
            </a:r>
            <a:r>
              <a:rPr lang="it-CH" sz="1000" dirty="0">
                <a:solidFill>
                  <a:schemeClr val="tx2"/>
                </a:solidFill>
                <a:latin typeface="+mj-lt"/>
              </a:rPr>
              <a:t>(fonte: BNS e Banca WIR)</a:t>
            </a:r>
          </a:p>
        </p:txBody>
      </p:sp>
      <p:graphicFrame>
        <p:nvGraphicFramePr>
          <p:cNvPr id="6" name="Diagramm 5">
            <a:extLst>
              <a:ext uri="{FF2B5EF4-FFF2-40B4-BE49-F238E27FC236}">
                <a16:creationId xmlns:a16="http://schemas.microsoft.com/office/drawing/2014/main" id="{BFF431E2-78DE-B8FC-062D-EFC1C3B56983}"/>
              </a:ext>
            </a:extLst>
          </p:cNvPr>
          <p:cNvGraphicFramePr>
            <a:graphicFrameLocks/>
          </p:cNvGraphicFramePr>
          <p:nvPr/>
        </p:nvGraphicFramePr>
        <p:xfrm>
          <a:off x="471187" y="3683684"/>
          <a:ext cx="2808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m 17">
            <a:extLst>
              <a:ext uri="{FF2B5EF4-FFF2-40B4-BE49-F238E27FC236}">
                <a16:creationId xmlns:a16="http://schemas.microsoft.com/office/drawing/2014/main" id="{8ECFCA40-3D0F-471E-83C8-21B347512A59}"/>
              </a:ext>
            </a:extLst>
          </p:cNvPr>
          <p:cNvGraphicFramePr>
            <a:graphicFrameLocks/>
          </p:cNvGraphicFramePr>
          <p:nvPr/>
        </p:nvGraphicFramePr>
        <p:xfrm>
          <a:off x="4145678" y="3686318"/>
          <a:ext cx="2889445" cy="198000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feld 21">
            <a:extLst>
              <a:ext uri="{FF2B5EF4-FFF2-40B4-BE49-F238E27FC236}">
                <a16:creationId xmlns:a16="http://schemas.microsoft.com/office/drawing/2014/main" id="{B4B17A75-3DE3-0BBA-6CDA-ED2116121218}"/>
              </a:ext>
            </a:extLst>
          </p:cNvPr>
          <p:cNvSpPr txBox="1"/>
          <p:nvPr/>
        </p:nvSpPr>
        <p:spPr bwMode="auto">
          <a:xfrm>
            <a:off x="489964" y="5640984"/>
            <a:ext cx="326388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800"/>
              </a:spcAft>
              <a:tabLst>
                <a:tab pos="1166813" algn="l"/>
              </a:tabLst>
            </a:pPr>
            <a:r>
              <a:rPr lang="it-CH" sz="1100" dirty="0">
                <a:solidFill>
                  <a:schemeClr val="tx2"/>
                </a:solidFill>
                <a:latin typeface="+mj-lt"/>
              </a:rPr>
              <a:t>Esempio 1:</a:t>
            </a:r>
            <a:br>
              <a:rPr lang="it-CH" sz="1100" dirty="0">
                <a:solidFill>
                  <a:schemeClr val="tx2"/>
                </a:solidFill>
                <a:latin typeface="+mj-lt"/>
              </a:rPr>
            </a:br>
            <a:r>
              <a:rPr lang="it-CH" sz="1100" dirty="0">
                <a:solidFill>
                  <a:schemeClr val="tx2"/>
                </a:solidFill>
                <a:latin typeface="+mj-lt"/>
              </a:rPr>
              <a:t>Confronto tra un finanziamento in 100% CHF </a:t>
            </a:r>
            <a:br>
              <a:rPr lang="it-CH" sz="1100" dirty="0">
                <a:solidFill>
                  <a:schemeClr val="tx2"/>
                </a:solidFill>
                <a:latin typeface="+mj-lt"/>
              </a:rPr>
            </a:br>
            <a:r>
              <a:rPr lang="it-CH" sz="1100" dirty="0">
                <a:solidFill>
                  <a:schemeClr val="tx2"/>
                </a:solidFill>
                <a:latin typeface="+mj-lt"/>
              </a:rPr>
              <a:t>e in 100% WIR</a:t>
            </a:r>
          </a:p>
        </p:txBody>
      </p:sp>
      <p:sp>
        <p:nvSpPr>
          <p:cNvPr id="24" name="Textfeld 23">
            <a:extLst>
              <a:ext uri="{FF2B5EF4-FFF2-40B4-BE49-F238E27FC236}">
                <a16:creationId xmlns:a16="http://schemas.microsoft.com/office/drawing/2014/main" id="{F63B24B0-8867-38D3-9BED-168A65726586}"/>
              </a:ext>
            </a:extLst>
          </p:cNvPr>
          <p:cNvSpPr txBox="1"/>
          <p:nvPr/>
        </p:nvSpPr>
        <p:spPr bwMode="auto">
          <a:xfrm>
            <a:off x="4145678" y="5637124"/>
            <a:ext cx="326388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800"/>
              </a:spcAft>
              <a:tabLst>
                <a:tab pos="1166813" algn="l"/>
              </a:tabLst>
            </a:pPr>
            <a:r>
              <a:rPr lang="it-CH" sz="1100" dirty="0">
                <a:solidFill>
                  <a:schemeClr val="tx2"/>
                </a:solidFill>
                <a:latin typeface="+mj-lt"/>
              </a:rPr>
              <a:t>Esempio 2:</a:t>
            </a:r>
            <a:br>
              <a:rPr lang="it-CH" sz="1100" dirty="0">
                <a:solidFill>
                  <a:schemeClr val="tx2"/>
                </a:solidFill>
                <a:latin typeface="+mj-lt"/>
              </a:rPr>
            </a:br>
            <a:r>
              <a:rPr lang="it-CH" sz="1100" dirty="0">
                <a:solidFill>
                  <a:schemeClr val="tx2"/>
                </a:solidFill>
                <a:latin typeface="+mj-lt"/>
              </a:rPr>
              <a:t>Confronto tra un finanziamento in 100% CHF </a:t>
            </a:r>
            <a:br>
              <a:rPr lang="it-CH" sz="1100" dirty="0">
                <a:solidFill>
                  <a:schemeClr val="tx2"/>
                </a:solidFill>
                <a:latin typeface="+mj-lt"/>
              </a:rPr>
            </a:br>
            <a:r>
              <a:rPr lang="it-CH" sz="1100" dirty="0">
                <a:solidFill>
                  <a:schemeClr val="tx2"/>
                </a:solidFill>
                <a:latin typeface="+mj-lt"/>
              </a:rPr>
              <a:t>e in 85% CHF e 15% WIR</a:t>
            </a:r>
          </a:p>
        </p:txBody>
      </p:sp>
      <p:cxnSp>
        <p:nvCxnSpPr>
          <p:cNvPr id="26" name="Gerade Verbindung mit Pfeil 25">
            <a:extLst>
              <a:ext uri="{FF2B5EF4-FFF2-40B4-BE49-F238E27FC236}">
                <a16:creationId xmlns:a16="http://schemas.microsoft.com/office/drawing/2014/main" id="{9800F2F5-BF50-9C7F-C198-392D340396C0}"/>
              </a:ext>
            </a:extLst>
          </p:cNvPr>
          <p:cNvCxnSpPr>
            <a:cxnSpLocks/>
          </p:cNvCxnSpPr>
          <p:nvPr/>
        </p:nvCxnSpPr>
        <p:spPr>
          <a:xfrm>
            <a:off x="2121908" y="4225413"/>
            <a:ext cx="210736" cy="257"/>
          </a:xfrm>
          <a:prstGeom prst="straightConnector1">
            <a:avLst/>
          </a:prstGeom>
          <a:ln w="6350" cmpd="sng">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DDEACAC8-3AD5-0457-8844-9AB5325C9D1B}"/>
              </a:ext>
            </a:extLst>
          </p:cNvPr>
          <p:cNvCxnSpPr>
            <a:cxnSpLocks/>
          </p:cNvCxnSpPr>
          <p:nvPr/>
        </p:nvCxnSpPr>
        <p:spPr>
          <a:xfrm flipV="1">
            <a:off x="2332644" y="4997246"/>
            <a:ext cx="221918" cy="257"/>
          </a:xfrm>
          <a:prstGeom prst="straightConnector1">
            <a:avLst/>
          </a:prstGeom>
          <a:ln w="635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Gerader Verbinder 29">
            <a:extLst>
              <a:ext uri="{FF2B5EF4-FFF2-40B4-BE49-F238E27FC236}">
                <a16:creationId xmlns:a16="http://schemas.microsoft.com/office/drawing/2014/main" id="{66B99013-5858-A990-2960-36A0081DC1DF}"/>
              </a:ext>
            </a:extLst>
          </p:cNvPr>
          <p:cNvCxnSpPr/>
          <p:nvPr/>
        </p:nvCxnSpPr>
        <p:spPr>
          <a:xfrm>
            <a:off x="2332644" y="4225670"/>
            <a:ext cx="0" cy="771833"/>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B71FB842-6848-1DDA-E8A4-FE3EDA1BAF2E}"/>
              </a:ext>
            </a:extLst>
          </p:cNvPr>
          <p:cNvSpPr txBox="1"/>
          <p:nvPr/>
        </p:nvSpPr>
        <p:spPr bwMode="auto">
          <a:xfrm>
            <a:off x="2377979" y="4555509"/>
            <a:ext cx="922710" cy="17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800" dirty="0">
                <a:solidFill>
                  <a:schemeClr val="tx2"/>
                </a:solidFill>
                <a:latin typeface="Symbol" panose="05050102010706020507" pitchFamily="18" charset="2"/>
              </a:rPr>
              <a:t>D</a:t>
            </a:r>
            <a:r>
              <a:rPr lang="it-CH" sz="800" dirty="0">
                <a:solidFill>
                  <a:schemeClr val="tx2"/>
                </a:solidFill>
                <a:latin typeface="+mj-lt"/>
              </a:rPr>
              <a:t> = 247 900 CHF</a:t>
            </a:r>
          </a:p>
        </p:txBody>
      </p:sp>
      <p:cxnSp>
        <p:nvCxnSpPr>
          <p:cNvPr id="36" name="Gerade Verbindung mit Pfeil 35">
            <a:extLst>
              <a:ext uri="{FF2B5EF4-FFF2-40B4-BE49-F238E27FC236}">
                <a16:creationId xmlns:a16="http://schemas.microsoft.com/office/drawing/2014/main" id="{6D67A5DB-82C4-A9B2-7EC7-3365985D0184}"/>
              </a:ext>
            </a:extLst>
          </p:cNvPr>
          <p:cNvCxnSpPr>
            <a:cxnSpLocks/>
          </p:cNvCxnSpPr>
          <p:nvPr/>
        </p:nvCxnSpPr>
        <p:spPr>
          <a:xfrm>
            <a:off x="5856342" y="4325676"/>
            <a:ext cx="210736" cy="257"/>
          </a:xfrm>
          <a:prstGeom prst="straightConnector1">
            <a:avLst/>
          </a:prstGeom>
          <a:ln w="6350" cmpd="sng">
            <a:solidFill>
              <a:schemeClr val="tx2"/>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7" name="Gerade Verbindung mit Pfeil 36">
            <a:extLst>
              <a:ext uri="{FF2B5EF4-FFF2-40B4-BE49-F238E27FC236}">
                <a16:creationId xmlns:a16="http://schemas.microsoft.com/office/drawing/2014/main" id="{9C87AB5E-2717-9F24-999D-03A096BCE369}"/>
              </a:ext>
            </a:extLst>
          </p:cNvPr>
          <p:cNvCxnSpPr>
            <a:cxnSpLocks/>
          </p:cNvCxnSpPr>
          <p:nvPr/>
        </p:nvCxnSpPr>
        <p:spPr>
          <a:xfrm flipV="1">
            <a:off x="6067078" y="4555252"/>
            <a:ext cx="221918" cy="257"/>
          </a:xfrm>
          <a:prstGeom prst="straightConnector1">
            <a:avLst/>
          </a:prstGeom>
          <a:ln w="635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8" name="Gerader Verbinder 37">
            <a:extLst>
              <a:ext uri="{FF2B5EF4-FFF2-40B4-BE49-F238E27FC236}">
                <a16:creationId xmlns:a16="http://schemas.microsoft.com/office/drawing/2014/main" id="{04C44FF2-7234-EB3F-6B43-04BF9AC522B1}"/>
              </a:ext>
            </a:extLst>
          </p:cNvPr>
          <p:cNvCxnSpPr/>
          <p:nvPr/>
        </p:nvCxnSpPr>
        <p:spPr>
          <a:xfrm>
            <a:off x="6067078" y="4329349"/>
            <a:ext cx="0" cy="22616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9" name="Textfeld 38">
            <a:extLst>
              <a:ext uri="{FF2B5EF4-FFF2-40B4-BE49-F238E27FC236}">
                <a16:creationId xmlns:a16="http://schemas.microsoft.com/office/drawing/2014/main" id="{94DC2442-AD06-074E-9766-C1EE501B3F46}"/>
              </a:ext>
            </a:extLst>
          </p:cNvPr>
          <p:cNvSpPr txBox="1"/>
          <p:nvPr/>
        </p:nvSpPr>
        <p:spPr bwMode="auto">
          <a:xfrm>
            <a:off x="6112413" y="4358063"/>
            <a:ext cx="922710" cy="17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algn="l">
              <a:spcAft>
                <a:spcPts val="800"/>
              </a:spcAft>
            </a:pPr>
            <a:r>
              <a:rPr lang="it-CH" sz="800" dirty="0">
                <a:solidFill>
                  <a:schemeClr val="tx2"/>
                </a:solidFill>
                <a:latin typeface="Symbol" panose="05050102010706020507" pitchFamily="18" charset="2"/>
              </a:rPr>
              <a:t>D</a:t>
            </a:r>
            <a:r>
              <a:rPr lang="it-CH" sz="800" dirty="0">
                <a:solidFill>
                  <a:schemeClr val="tx2"/>
                </a:solidFill>
                <a:latin typeface="+mj-lt"/>
              </a:rPr>
              <a:t> = 37 190 CHF</a:t>
            </a:r>
          </a:p>
        </p:txBody>
      </p:sp>
      <p:sp>
        <p:nvSpPr>
          <p:cNvPr id="11" name="Textfeld 10">
            <a:extLst>
              <a:ext uri="{FF2B5EF4-FFF2-40B4-BE49-F238E27FC236}">
                <a16:creationId xmlns:a16="http://schemas.microsoft.com/office/drawing/2014/main" id="{10A5A578-55AB-3793-93C1-56D949BEF04D}"/>
              </a:ext>
            </a:extLst>
          </p:cNvPr>
          <p:cNvSpPr txBox="1"/>
          <p:nvPr/>
        </p:nvSpPr>
        <p:spPr bwMode="auto">
          <a:xfrm>
            <a:off x="555576" y="4055950"/>
            <a:ext cx="1146292" cy="1515597"/>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spcAft>
                <a:spcPts val="800"/>
              </a:spcAft>
            </a:pPr>
            <a:r>
              <a:rPr lang="it-CH" sz="900" dirty="0">
                <a:solidFill>
                  <a:schemeClr val="tx2"/>
                </a:solidFill>
                <a:latin typeface="+mj-lt"/>
              </a:rPr>
              <a:t>  600 000 CHF</a:t>
            </a:r>
            <a:endParaRPr lang="it-CH" sz="1500" dirty="0">
              <a:solidFill>
                <a:schemeClr val="tx2"/>
              </a:solidFill>
              <a:latin typeface="+mj-lt"/>
            </a:endParaRPr>
          </a:p>
          <a:p>
            <a:pPr algn="l">
              <a:spcAft>
                <a:spcPts val="800"/>
              </a:spcAft>
            </a:pPr>
            <a:endParaRPr lang="it-CH" sz="1500" dirty="0">
              <a:solidFill>
                <a:schemeClr val="tx2"/>
              </a:solidFill>
              <a:latin typeface="+mj-lt"/>
            </a:endParaRPr>
          </a:p>
          <a:p>
            <a:pPr algn="l">
              <a:spcAft>
                <a:spcPts val="800"/>
              </a:spcAft>
            </a:pPr>
            <a:r>
              <a:rPr lang="it-CH" sz="900" dirty="0">
                <a:solidFill>
                  <a:schemeClr val="tx2"/>
                </a:solidFill>
                <a:latin typeface="+mj-lt"/>
              </a:rPr>
              <a:t> 400 000 CHF</a:t>
            </a:r>
            <a:endParaRPr lang="it-CH" sz="1500" dirty="0">
              <a:solidFill>
                <a:schemeClr val="tx2"/>
              </a:solidFill>
              <a:latin typeface="+mj-lt"/>
            </a:endParaRPr>
          </a:p>
          <a:p>
            <a:pPr algn="l">
              <a:spcAft>
                <a:spcPts val="800"/>
              </a:spcAft>
            </a:pPr>
            <a:endParaRPr lang="it-CH" sz="1500" dirty="0">
              <a:solidFill>
                <a:schemeClr val="tx2"/>
              </a:solidFill>
              <a:latin typeface="+mj-lt"/>
            </a:endParaRPr>
          </a:p>
          <a:p>
            <a:pPr algn="l">
              <a:spcAft>
                <a:spcPts val="800"/>
              </a:spcAft>
            </a:pPr>
            <a:r>
              <a:rPr lang="it-CH" sz="900" dirty="0">
                <a:solidFill>
                  <a:schemeClr val="tx2"/>
                </a:solidFill>
                <a:latin typeface="+mj-lt"/>
              </a:rPr>
              <a:t> 200 000 CHF</a:t>
            </a:r>
          </a:p>
        </p:txBody>
      </p:sp>
      <p:sp>
        <p:nvSpPr>
          <p:cNvPr id="12" name="Textfeld 11">
            <a:extLst>
              <a:ext uri="{FF2B5EF4-FFF2-40B4-BE49-F238E27FC236}">
                <a16:creationId xmlns:a16="http://schemas.microsoft.com/office/drawing/2014/main" id="{03A47B32-3405-2418-0D2B-3D103C14EBAC}"/>
              </a:ext>
            </a:extLst>
          </p:cNvPr>
          <p:cNvSpPr txBox="1"/>
          <p:nvPr/>
        </p:nvSpPr>
        <p:spPr bwMode="auto">
          <a:xfrm>
            <a:off x="4132170" y="4055950"/>
            <a:ext cx="1146292" cy="1515597"/>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spcAft>
                <a:spcPts val="800"/>
              </a:spcAft>
            </a:pPr>
            <a:r>
              <a:rPr lang="it-CH" sz="900" dirty="0">
                <a:solidFill>
                  <a:schemeClr val="tx2"/>
                </a:solidFill>
                <a:latin typeface="+mj-lt"/>
              </a:rPr>
              <a:t>  600 000 CHF</a:t>
            </a:r>
            <a:endParaRPr lang="it-CH" sz="1500" dirty="0">
              <a:solidFill>
                <a:schemeClr val="tx2"/>
              </a:solidFill>
              <a:latin typeface="+mj-lt"/>
            </a:endParaRPr>
          </a:p>
          <a:p>
            <a:pPr algn="l">
              <a:spcAft>
                <a:spcPts val="800"/>
              </a:spcAft>
            </a:pPr>
            <a:endParaRPr lang="it-CH" sz="1500" dirty="0">
              <a:solidFill>
                <a:schemeClr val="tx2"/>
              </a:solidFill>
              <a:latin typeface="+mj-lt"/>
            </a:endParaRPr>
          </a:p>
          <a:p>
            <a:pPr algn="l">
              <a:spcAft>
                <a:spcPts val="800"/>
              </a:spcAft>
            </a:pPr>
            <a:r>
              <a:rPr lang="it-CH" sz="900" dirty="0">
                <a:solidFill>
                  <a:schemeClr val="tx2"/>
                </a:solidFill>
                <a:latin typeface="+mj-lt"/>
              </a:rPr>
              <a:t> 400 000 CHF</a:t>
            </a:r>
            <a:endParaRPr lang="it-CH" sz="1500" dirty="0">
              <a:solidFill>
                <a:schemeClr val="tx2"/>
              </a:solidFill>
              <a:latin typeface="+mj-lt"/>
            </a:endParaRPr>
          </a:p>
          <a:p>
            <a:pPr algn="l">
              <a:spcAft>
                <a:spcPts val="800"/>
              </a:spcAft>
            </a:pPr>
            <a:endParaRPr lang="it-CH" sz="1500" dirty="0">
              <a:solidFill>
                <a:schemeClr val="tx2"/>
              </a:solidFill>
              <a:latin typeface="+mj-lt"/>
            </a:endParaRPr>
          </a:p>
          <a:p>
            <a:pPr algn="l">
              <a:spcAft>
                <a:spcPts val="800"/>
              </a:spcAft>
            </a:pPr>
            <a:r>
              <a:rPr lang="it-CH" sz="900" dirty="0">
                <a:solidFill>
                  <a:schemeClr val="tx2"/>
                </a:solidFill>
                <a:latin typeface="+mj-lt"/>
              </a:rPr>
              <a:t> 200 000 CHF</a:t>
            </a:r>
          </a:p>
        </p:txBody>
      </p:sp>
      <p:sp>
        <p:nvSpPr>
          <p:cNvPr id="5" name="Forma libre 33">
            <a:extLst>
              <a:ext uri="{FF2B5EF4-FFF2-40B4-BE49-F238E27FC236}">
                <a16:creationId xmlns:a16="http://schemas.microsoft.com/office/drawing/2014/main" id="{FAA1B9DF-3E7A-2C6B-1ECE-9C05345D2FDF}"/>
              </a:ext>
            </a:extLst>
          </p:cNvPr>
          <p:cNvSpPr/>
          <p:nvPr/>
        </p:nvSpPr>
        <p:spPr>
          <a:xfrm>
            <a:off x="1487648" y="1582070"/>
            <a:ext cx="1440000" cy="1918938"/>
          </a:xfrm>
          <a:custGeom>
            <a:avLst/>
            <a:gdLst>
              <a:gd name="connsiteX0" fmla="*/ 24136 w 571642"/>
              <a:gd name="connsiteY0" fmla="*/ 88883 h 799948"/>
              <a:gd name="connsiteX1" fmla="*/ 45731 w 571642"/>
              <a:gd name="connsiteY1" fmla="*/ 88883 h 799948"/>
              <a:gd name="connsiteX2" fmla="*/ 45731 w 571642"/>
              <a:gd name="connsiteY2" fmla="*/ 732651 h 799948"/>
              <a:gd name="connsiteX3" fmla="*/ 62245 w 571642"/>
              <a:gd name="connsiteY3" fmla="*/ 749158 h 799948"/>
              <a:gd name="connsiteX4" fmla="*/ 519559 w 571642"/>
              <a:gd name="connsiteY4" fmla="*/ 749158 h 799948"/>
              <a:gd name="connsiteX5" fmla="*/ 536074 w 571642"/>
              <a:gd name="connsiteY5" fmla="*/ 732651 h 799948"/>
              <a:gd name="connsiteX6" fmla="*/ 536074 w 571642"/>
              <a:gd name="connsiteY6" fmla="*/ 88883 h 799948"/>
              <a:gd name="connsiteX7" fmla="*/ 556399 w 571642"/>
              <a:gd name="connsiteY7" fmla="*/ 88883 h 799948"/>
              <a:gd name="connsiteX8" fmla="*/ 572913 w 571642"/>
              <a:gd name="connsiteY8" fmla="*/ 72376 h 799948"/>
              <a:gd name="connsiteX9" fmla="*/ 572913 w 571642"/>
              <a:gd name="connsiteY9" fmla="*/ 16507 h 799948"/>
              <a:gd name="connsiteX10" fmla="*/ 556399 w 571642"/>
              <a:gd name="connsiteY10" fmla="*/ 0 h 799948"/>
              <a:gd name="connsiteX11" fmla="*/ 24136 w 571642"/>
              <a:gd name="connsiteY11" fmla="*/ 0 h 799948"/>
              <a:gd name="connsiteX12" fmla="*/ 7622 w 571642"/>
              <a:gd name="connsiteY12" fmla="*/ 16507 h 799948"/>
              <a:gd name="connsiteX13" fmla="*/ 7622 w 571642"/>
              <a:gd name="connsiteY13" fmla="*/ 72376 h 799948"/>
              <a:gd name="connsiteX14" fmla="*/ 24136 w 571642"/>
              <a:gd name="connsiteY14" fmla="*/ 88883 h 799948"/>
              <a:gd name="connsiteX15" fmla="*/ 501775 w 571642"/>
              <a:gd name="connsiteY15" fmla="*/ 716145 h 799948"/>
              <a:gd name="connsiteX16" fmla="*/ 78760 w 571642"/>
              <a:gd name="connsiteY16" fmla="*/ 716145 h 799948"/>
              <a:gd name="connsiteX17" fmla="*/ 78760 w 571642"/>
              <a:gd name="connsiteY17" fmla="*/ 88883 h 799948"/>
              <a:gd name="connsiteX18" fmla="*/ 501775 w 571642"/>
              <a:gd name="connsiteY18" fmla="*/ 88883 h 799948"/>
              <a:gd name="connsiteX19" fmla="*/ 501775 w 571642"/>
              <a:gd name="connsiteY19" fmla="*/ 716145 h 799948"/>
              <a:gd name="connsiteX20" fmla="*/ 40650 w 571642"/>
              <a:gd name="connsiteY20" fmla="*/ 33013 h 799948"/>
              <a:gd name="connsiteX21" fmla="*/ 539885 w 571642"/>
              <a:gd name="connsiteY21" fmla="*/ 33013 h 799948"/>
              <a:gd name="connsiteX22" fmla="*/ 539885 w 571642"/>
              <a:gd name="connsiteY22" fmla="*/ 55870 h 799948"/>
              <a:gd name="connsiteX23" fmla="*/ 519559 w 571642"/>
              <a:gd name="connsiteY23" fmla="*/ 55870 h 799948"/>
              <a:gd name="connsiteX24" fmla="*/ 62245 w 571642"/>
              <a:gd name="connsiteY24" fmla="*/ 55870 h 799948"/>
              <a:gd name="connsiteX25" fmla="*/ 40650 w 571642"/>
              <a:gd name="connsiteY25" fmla="*/ 55870 h 799948"/>
              <a:gd name="connsiteX26" fmla="*/ 40650 w 571642"/>
              <a:gd name="connsiteY26" fmla="*/ 33013 h 799948"/>
              <a:gd name="connsiteX27" fmla="*/ 579265 w 571642"/>
              <a:gd name="connsiteY27" fmla="*/ 794869 h 799948"/>
              <a:gd name="connsiteX28" fmla="*/ 562751 w 571642"/>
              <a:gd name="connsiteY28" fmla="*/ 811377 h 799948"/>
              <a:gd name="connsiteX29" fmla="*/ 16514 w 571642"/>
              <a:gd name="connsiteY29" fmla="*/ 811377 h 799948"/>
              <a:gd name="connsiteX30" fmla="*/ 0 w 571642"/>
              <a:gd name="connsiteY30" fmla="*/ 794869 h 799948"/>
              <a:gd name="connsiteX31" fmla="*/ 16514 w 571642"/>
              <a:gd name="connsiteY31" fmla="*/ 778363 h 799948"/>
              <a:gd name="connsiteX32" fmla="*/ 562751 w 571642"/>
              <a:gd name="connsiteY32" fmla="*/ 778363 h 799948"/>
              <a:gd name="connsiteX33" fmla="*/ 579265 w 571642"/>
              <a:gd name="connsiteY33" fmla="*/ 794869 h 799948"/>
              <a:gd name="connsiteX34" fmla="*/ 161330 w 571642"/>
              <a:gd name="connsiteY34" fmla="*/ 252682 h 799948"/>
              <a:gd name="connsiteX35" fmla="*/ 242630 w 571642"/>
              <a:gd name="connsiteY35" fmla="*/ 252682 h 799948"/>
              <a:gd name="connsiteX36" fmla="*/ 259144 w 571642"/>
              <a:gd name="connsiteY36" fmla="*/ 236175 h 799948"/>
              <a:gd name="connsiteX37" fmla="*/ 259144 w 571642"/>
              <a:gd name="connsiteY37" fmla="*/ 154911 h 799948"/>
              <a:gd name="connsiteX38" fmla="*/ 242630 w 571642"/>
              <a:gd name="connsiteY38" fmla="*/ 138404 h 799948"/>
              <a:gd name="connsiteX39" fmla="*/ 161330 w 571642"/>
              <a:gd name="connsiteY39" fmla="*/ 138404 h 799948"/>
              <a:gd name="connsiteX40" fmla="*/ 144816 w 571642"/>
              <a:gd name="connsiteY40" fmla="*/ 154911 h 799948"/>
              <a:gd name="connsiteX41" fmla="*/ 144816 w 571642"/>
              <a:gd name="connsiteY41" fmla="*/ 236175 h 799948"/>
              <a:gd name="connsiteX42" fmla="*/ 161330 w 571642"/>
              <a:gd name="connsiteY42" fmla="*/ 252682 h 799948"/>
              <a:gd name="connsiteX43" fmla="*/ 177844 w 571642"/>
              <a:gd name="connsiteY43" fmla="*/ 171418 h 799948"/>
              <a:gd name="connsiteX44" fmla="*/ 226116 w 571642"/>
              <a:gd name="connsiteY44" fmla="*/ 171418 h 799948"/>
              <a:gd name="connsiteX45" fmla="*/ 226116 w 571642"/>
              <a:gd name="connsiteY45" fmla="*/ 219668 h 799948"/>
              <a:gd name="connsiteX46" fmla="*/ 177844 w 571642"/>
              <a:gd name="connsiteY46" fmla="*/ 219668 h 799948"/>
              <a:gd name="connsiteX47" fmla="*/ 177844 w 571642"/>
              <a:gd name="connsiteY47" fmla="*/ 171418 h 799948"/>
              <a:gd name="connsiteX48" fmla="*/ 336634 w 571642"/>
              <a:gd name="connsiteY48" fmla="*/ 252682 h 799948"/>
              <a:gd name="connsiteX49" fmla="*/ 417934 w 571642"/>
              <a:gd name="connsiteY49" fmla="*/ 252682 h 799948"/>
              <a:gd name="connsiteX50" fmla="*/ 434449 w 571642"/>
              <a:gd name="connsiteY50" fmla="*/ 236175 h 799948"/>
              <a:gd name="connsiteX51" fmla="*/ 434449 w 571642"/>
              <a:gd name="connsiteY51" fmla="*/ 154911 h 799948"/>
              <a:gd name="connsiteX52" fmla="*/ 417934 w 571642"/>
              <a:gd name="connsiteY52" fmla="*/ 138404 h 799948"/>
              <a:gd name="connsiteX53" fmla="*/ 336634 w 571642"/>
              <a:gd name="connsiteY53" fmla="*/ 138404 h 799948"/>
              <a:gd name="connsiteX54" fmla="*/ 320120 w 571642"/>
              <a:gd name="connsiteY54" fmla="*/ 154911 h 799948"/>
              <a:gd name="connsiteX55" fmla="*/ 320120 w 571642"/>
              <a:gd name="connsiteY55" fmla="*/ 236175 h 799948"/>
              <a:gd name="connsiteX56" fmla="*/ 336634 w 571642"/>
              <a:gd name="connsiteY56" fmla="*/ 252682 h 799948"/>
              <a:gd name="connsiteX57" fmla="*/ 353148 w 571642"/>
              <a:gd name="connsiteY57" fmla="*/ 171418 h 799948"/>
              <a:gd name="connsiteX58" fmla="*/ 401420 w 571642"/>
              <a:gd name="connsiteY58" fmla="*/ 171418 h 799948"/>
              <a:gd name="connsiteX59" fmla="*/ 401420 w 571642"/>
              <a:gd name="connsiteY59" fmla="*/ 219668 h 799948"/>
              <a:gd name="connsiteX60" fmla="*/ 353148 w 571642"/>
              <a:gd name="connsiteY60" fmla="*/ 219668 h 799948"/>
              <a:gd name="connsiteX61" fmla="*/ 353148 w 571642"/>
              <a:gd name="connsiteY61" fmla="*/ 171418 h 799948"/>
              <a:gd name="connsiteX62" fmla="*/ 243901 w 571642"/>
              <a:gd name="connsiteY62" fmla="*/ 335217 h 799948"/>
              <a:gd name="connsiteX63" fmla="*/ 162600 w 571642"/>
              <a:gd name="connsiteY63" fmla="*/ 335217 h 799948"/>
              <a:gd name="connsiteX64" fmla="*/ 146087 w 571642"/>
              <a:gd name="connsiteY64" fmla="*/ 351724 h 799948"/>
              <a:gd name="connsiteX65" fmla="*/ 146087 w 571642"/>
              <a:gd name="connsiteY65" fmla="*/ 432988 h 799948"/>
              <a:gd name="connsiteX66" fmla="*/ 162600 w 571642"/>
              <a:gd name="connsiteY66" fmla="*/ 449495 h 799948"/>
              <a:gd name="connsiteX67" fmla="*/ 243901 w 571642"/>
              <a:gd name="connsiteY67" fmla="*/ 449495 h 799948"/>
              <a:gd name="connsiteX68" fmla="*/ 260415 w 571642"/>
              <a:gd name="connsiteY68" fmla="*/ 432988 h 799948"/>
              <a:gd name="connsiteX69" fmla="*/ 260415 w 571642"/>
              <a:gd name="connsiteY69" fmla="*/ 351724 h 799948"/>
              <a:gd name="connsiteX70" fmla="*/ 243901 w 571642"/>
              <a:gd name="connsiteY70" fmla="*/ 335217 h 799948"/>
              <a:gd name="connsiteX71" fmla="*/ 227386 w 571642"/>
              <a:gd name="connsiteY71" fmla="*/ 416481 h 799948"/>
              <a:gd name="connsiteX72" fmla="*/ 179114 w 571642"/>
              <a:gd name="connsiteY72" fmla="*/ 416481 h 799948"/>
              <a:gd name="connsiteX73" fmla="*/ 179114 w 571642"/>
              <a:gd name="connsiteY73" fmla="*/ 368230 h 799948"/>
              <a:gd name="connsiteX74" fmla="*/ 227386 w 571642"/>
              <a:gd name="connsiteY74" fmla="*/ 368230 h 799948"/>
              <a:gd name="connsiteX75" fmla="*/ 227386 w 571642"/>
              <a:gd name="connsiteY75" fmla="*/ 416481 h 799948"/>
              <a:gd name="connsiteX76" fmla="*/ 419205 w 571642"/>
              <a:gd name="connsiteY76" fmla="*/ 335217 h 799948"/>
              <a:gd name="connsiteX77" fmla="*/ 337904 w 571642"/>
              <a:gd name="connsiteY77" fmla="*/ 335217 h 799948"/>
              <a:gd name="connsiteX78" fmla="*/ 321390 w 571642"/>
              <a:gd name="connsiteY78" fmla="*/ 351724 h 799948"/>
              <a:gd name="connsiteX79" fmla="*/ 321390 w 571642"/>
              <a:gd name="connsiteY79" fmla="*/ 432988 h 799948"/>
              <a:gd name="connsiteX80" fmla="*/ 337904 w 571642"/>
              <a:gd name="connsiteY80" fmla="*/ 449495 h 799948"/>
              <a:gd name="connsiteX81" fmla="*/ 419205 w 571642"/>
              <a:gd name="connsiteY81" fmla="*/ 449495 h 799948"/>
              <a:gd name="connsiteX82" fmla="*/ 435719 w 571642"/>
              <a:gd name="connsiteY82" fmla="*/ 432988 h 799948"/>
              <a:gd name="connsiteX83" fmla="*/ 435719 w 571642"/>
              <a:gd name="connsiteY83" fmla="*/ 351724 h 799948"/>
              <a:gd name="connsiteX84" fmla="*/ 419205 w 571642"/>
              <a:gd name="connsiteY84" fmla="*/ 335217 h 799948"/>
              <a:gd name="connsiteX85" fmla="*/ 402691 w 571642"/>
              <a:gd name="connsiteY85" fmla="*/ 416481 h 799948"/>
              <a:gd name="connsiteX86" fmla="*/ 354418 w 571642"/>
              <a:gd name="connsiteY86" fmla="*/ 416481 h 799948"/>
              <a:gd name="connsiteX87" fmla="*/ 354418 w 571642"/>
              <a:gd name="connsiteY87" fmla="*/ 368230 h 799948"/>
              <a:gd name="connsiteX88" fmla="*/ 402691 w 571642"/>
              <a:gd name="connsiteY88" fmla="*/ 368230 h 799948"/>
              <a:gd name="connsiteX89" fmla="*/ 402691 w 571642"/>
              <a:gd name="connsiteY89" fmla="*/ 416481 h 799948"/>
              <a:gd name="connsiteX90" fmla="*/ 243901 w 571642"/>
              <a:gd name="connsiteY90" fmla="*/ 532030 h 799948"/>
              <a:gd name="connsiteX91" fmla="*/ 162600 w 571642"/>
              <a:gd name="connsiteY91" fmla="*/ 532030 h 799948"/>
              <a:gd name="connsiteX92" fmla="*/ 146087 w 571642"/>
              <a:gd name="connsiteY92" fmla="*/ 548536 h 799948"/>
              <a:gd name="connsiteX93" fmla="*/ 146087 w 571642"/>
              <a:gd name="connsiteY93" fmla="*/ 629800 h 799948"/>
              <a:gd name="connsiteX94" fmla="*/ 162600 w 571642"/>
              <a:gd name="connsiteY94" fmla="*/ 646308 h 799948"/>
              <a:gd name="connsiteX95" fmla="*/ 243901 w 571642"/>
              <a:gd name="connsiteY95" fmla="*/ 646308 h 799948"/>
              <a:gd name="connsiteX96" fmla="*/ 260415 w 571642"/>
              <a:gd name="connsiteY96" fmla="*/ 629800 h 799948"/>
              <a:gd name="connsiteX97" fmla="*/ 260415 w 571642"/>
              <a:gd name="connsiteY97" fmla="*/ 548536 h 799948"/>
              <a:gd name="connsiteX98" fmla="*/ 243901 w 571642"/>
              <a:gd name="connsiteY98" fmla="*/ 532030 h 799948"/>
              <a:gd name="connsiteX99" fmla="*/ 227386 w 571642"/>
              <a:gd name="connsiteY99" fmla="*/ 614564 h 799948"/>
              <a:gd name="connsiteX100" fmla="*/ 179114 w 571642"/>
              <a:gd name="connsiteY100" fmla="*/ 614564 h 799948"/>
              <a:gd name="connsiteX101" fmla="*/ 179114 w 571642"/>
              <a:gd name="connsiteY101" fmla="*/ 566313 h 799948"/>
              <a:gd name="connsiteX102" fmla="*/ 227386 w 571642"/>
              <a:gd name="connsiteY102" fmla="*/ 566313 h 799948"/>
              <a:gd name="connsiteX103" fmla="*/ 227386 w 571642"/>
              <a:gd name="connsiteY103" fmla="*/ 614564 h 799948"/>
              <a:gd name="connsiteX104" fmla="*/ 419205 w 571642"/>
              <a:gd name="connsiteY104" fmla="*/ 532030 h 799948"/>
              <a:gd name="connsiteX105" fmla="*/ 337904 w 571642"/>
              <a:gd name="connsiteY105" fmla="*/ 532030 h 799948"/>
              <a:gd name="connsiteX106" fmla="*/ 321390 w 571642"/>
              <a:gd name="connsiteY106" fmla="*/ 548536 h 799948"/>
              <a:gd name="connsiteX107" fmla="*/ 321390 w 571642"/>
              <a:gd name="connsiteY107" fmla="*/ 629800 h 799948"/>
              <a:gd name="connsiteX108" fmla="*/ 337904 w 571642"/>
              <a:gd name="connsiteY108" fmla="*/ 646308 h 799948"/>
              <a:gd name="connsiteX109" fmla="*/ 419205 w 571642"/>
              <a:gd name="connsiteY109" fmla="*/ 646308 h 799948"/>
              <a:gd name="connsiteX110" fmla="*/ 435719 w 571642"/>
              <a:gd name="connsiteY110" fmla="*/ 629800 h 799948"/>
              <a:gd name="connsiteX111" fmla="*/ 435719 w 571642"/>
              <a:gd name="connsiteY111" fmla="*/ 548536 h 799948"/>
              <a:gd name="connsiteX112" fmla="*/ 419205 w 571642"/>
              <a:gd name="connsiteY112" fmla="*/ 532030 h 799948"/>
              <a:gd name="connsiteX113" fmla="*/ 402691 w 571642"/>
              <a:gd name="connsiteY113" fmla="*/ 614564 h 799948"/>
              <a:gd name="connsiteX114" fmla="*/ 354418 w 571642"/>
              <a:gd name="connsiteY114" fmla="*/ 614564 h 799948"/>
              <a:gd name="connsiteX115" fmla="*/ 354418 w 571642"/>
              <a:gd name="connsiteY115" fmla="*/ 566313 h 799948"/>
              <a:gd name="connsiteX116" fmla="*/ 402691 w 571642"/>
              <a:gd name="connsiteY116" fmla="*/ 566313 h 799948"/>
              <a:gd name="connsiteX117" fmla="*/ 402691 w 571642"/>
              <a:gd name="connsiteY117" fmla="*/ 614564 h 79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71642" h="799948">
                <a:moveTo>
                  <a:pt x="24136" y="88883"/>
                </a:moveTo>
                <a:lnTo>
                  <a:pt x="45731" y="88883"/>
                </a:lnTo>
                <a:lnTo>
                  <a:pt x="45731" y="732651"/>
                </a:lnTo>
                <a:cubicBezTo>
                  <a:pt x="45731" y="741540"/>
                  <a:pt x="53353" y="749158"/>
                  <a:pt x="62245" y="749158"/>
                </a:cubicBezTo>
                <a:lnTo>
                  <a:pt x="519559" y="749158"/>
                </a:lnTo>
                <a:cubicBezTo>
                  <a:pt x="528452" y="749158"/>
                  <a:pt x="536074" y="741540"/>
                  <a:pt x="536074" y="732651"/>
                </a:cubicBezTo>
                <a:lnTo>
                  <a:pt x="536074" y="88883"/>
                </a:lnTo>
                <a:lnTo>
                  <a:pt x="556399" y="88883"/>
                </a:lnTo>
                <a:cubicBezTo>
                  <a:pt x="565291" y="88883"/>
                  <a:pt x="572913" y="81265"/>
                  <a:pt x="572913" y="72376"/>
                </a:cubicBezTo>
                <a:lnTo>
                  <a:pt x="572913" y="16507"/>
                </a:lnTo>
                <a:cubicBezTo>
                  <a:pt x="572913" y="7618"/>
                  <a:pt x="565291" y="0"/>
                  <a:pt x="556399" y="0"/>
                </a:cubicBezTo>
                <a:lnTo>
                  <a:pt x="24136" y="0"/>
                </a:lnTo>
                <a:cubicBezTo>
                  <a:pt x="15244" y="0"/>
                  <a:pt x="7622" y="7618"/>
                  <a:pt x="7622" y="16507"/>
                </a:cubicBezTo>
                <a:lnTo>
                  <a:pt x="7622" y="72376"/>
                </a:lnTo>
                <a:cubicBezTo>
                  <a:pt x="7622" y="81265"/>
                  <a:pt x="13973" y="88883"/>
                  <a:pt x="24136" y="88883"/>
                </a:cubicBezTo>
                <a:close/>
                <a:moveTo>
                  <a:pt x="501775" y="716145"/>
                </a:moveTo>
                <a:lnTo>
                  <a:pt x="78760" y="716145"/>
                </a:lnTo>
                <a:lnTo>
                  <a:pt x="78760" y="88883"/>
                </a:lnTo>
                <a:lnTo>
                  <a:pt x="501775" y="88883"/>
                </a:lnTo>
                <a:lnTo>
                  <a:pt x="501775" y="716145"/>
                </a:lnTo>
                <a:close/>
                <a:moveTo>
                  <a:pt x="40650" y="33013"/>
                </a:moveTo>
                <a:lnTo>
                  <a:pt x="539885" y="33013"/>
                </a:lnTo>
                <a:lnTo>
                  <a:pt x="539885" y="55870"/>
                </a:lnTo>
                <a:lnTo>
                  <a:pt x="519559" y="55870"/>
                </a:lnTo>
                <a:lnTo>
                  <a:pt x="62245" y="55870"/>
                </a:lnTo>
                <a:lnTo>
                  <a:pt x="40650" y="55870"/>
                </a:lnTo>
                <a:lnTo>
                  <a:pt x="40650" y="33013"/>
                </a:lnTo>
                <a:close/>
                <a:moveTo>
                  <a:pt x="579265" y="794869"/>
                </a:moveTo>
                <a:cubicBezTo>
                  <a:pt x="579265" y="803758"/>
                  <a:pt x="571643" y="811377"/>
                  <a:pt x="562751" y="811377"/>
                </a:cubicBezTo>
                <a:lnTo>
                  <a:pt x="16514" y="811377"/>
                </a:lnTo>
                <a:cubicBezTo>
                  <a:pt x="7622" y="811377"/>
                  <a:pt x="0" y="803758"/>
                  <a:pt x="0" y="794869"/>
                </a:cubicBezTo>
                <a:cubicBezTo>
                  <a:pt x="0" y="785982"/>
                  <a:pt x="7622" y="778363"/>
                  <a:pt x="16514" y="778363"/>
                </a:cubicBezTo>
                <a:lnTo>
                  <a:pt x="562751" y="778363"/>
                </a:lnTo>
                <a:cubicBezTo>
                  <a:pt x="571643" y="778363"/>
                  <a:pt x="579265" y="784711"/>
                  <a:pt x="579265" y="794869"/>
                </a:cubicBezTo>
                <a:close/>
                <a:moveTo>
                  <a:pt x="161330" y="252682"/>
                </a:moveTo>
                <a:lnTo>
                  <a:pt x="242630" y="252682"/>
                </a:lnTo>
                <a:cubicBezTo>
                  <a:pt x="251523" y="252682"/>
                  <a:pt x="259144" y="245063"/>
                  <a:pt x="259144" y="236175"/>
                </a:cubicBezTo>
                <a:lnTo>
                  <a:pt x="259144" y="154911"/>
                </a:lnTo>
                <a:cubicBezTo>
                  <a:pt x="259144" y="146022"/>
                  <a:pt x="251523" y="138404"/>
                  <a:pt x="242630" y="138404"/>
                </a:cubicBezTo>
                <a:lnTo>
                  <a:pt x="161330" y="138404"/>
                </a:lnTo>
                <a:cubicBezTo>
                  <a:pt x="152438" y="138404"/>
                  <a:pt x="144816" y="146022"/>
                  <a:pt x="144816" y="154911"/>
                </a:cubicBezTo>
                <a:lnTo>
                  <a:pt x="144816" y="236175"/>
                </a:lnTo>
                <a:cubicBezTo>
                  <a:pt x="144816" y="245063"/>
                  <a:pt x="152438" y="252682"/>
                  <a:pt x="161330" y="252682"/>
                </a:cubicBezTo>
                <a:close/>
                <a:moveTo>
                  <a:pt x="177844" y="171418"/>
                </a:moveTo>
                <a:lnTo>
                  <a:pt x="226116" y="171418"/>
                </a:lnTo>
                <a:lnTo>
                  <a:pt x="226116" y="219668"/>
                </a:lnTo>
                <a:lnTo>
                  <a:pt x="177844" y="219668"/>
                </a:lnTo>
                <a:lnTo>
                  <a:pt x="177844" y="171418"/>
                </a:lnTo>
                <a:close/>
                <a:moveTo>
                  <a:pt x="336634" y="252682"/>
                </a:moveTo>
                <a:lnTo>
                  <a:pt x="417934" y="252682"/>
                </a:lnTo>
                <a:cubicBezTo>
                  <a:pt x="426826" y="252682"/>
                  <a:pt x="434449" y="245063"/>
                  <a:pt x="434449" y="236175"/>
                </a:cubicBezTo>
                <a:lnTo>
                  <a:pt x="434449" y="154911"/>
                </a:lnTo>
                <a:cubicBezTo>
                  <a:pt x="434449" y="146022"/>
                  <a:pt x="426826" y="138404"/>
                  <a:pt x="417934" y="138404"/>
                </a:cubicBezTo>
                <a:lnTo>
                  <a:pt x="336634" y="138404"/>
                </a:lnTo>
                <a:cubicBezTo>
                  <a:pt x="327742" y="138404"/>
                  <a:pt x="320120" y="146022"/>
                  <a:pt x="320120" y="154911"/>
                </a:cubicBezTo>
                <a:lnTo>
                  <a:pt x="320120" y="236175"/>
                </a:lnTo>
                <a:cubicBezTo>
                  <a:pt x="320120" y="245063"/>
                  <a:pt x="327742" y="252682"/>
                  <a:pt x="336634" y="252682"/>
                </a:cubicBezTo>
                <a:close/>
                <a:moveTo>
                  <a:pt x="353148" y="171418"/>
                </a:moveTo>
                <a:lnTo>
                  <a:pt x="401420" y="171418"/>
                </a:lnTo>
                <a:lnTo>
                  <a:pt x="401420" y="219668"/>
                </a:lnTo>
                <a:lnTo>
                  <a:pt x="353148" y="219668"/>
                </a:lnTo>
                <a:lnTo>
                  <a:pt x="353148" y="171418"/>
                </a:lnTo>
                <a:close/>
                <a:moveTo>
                  <a:pt x="243901" y="335217"/>
                </a:moveTo>
                <a:lnTo>
                  <a:pt x="162600" y="335217"/>
                </a:lnTo>
                <a:cubicBezTo>
                  <a:pt x="153708" y="335217"/>
                  <a:pt x="146087" y="342835"/>
                  <a:pt x="146087" y="351724"/>
                </a:cubicBezTo>
                <a:lnTo>
                  <a:pt x="146087" y="432988"/>
                </a:lnTo>
                <a:cubicBezTo>
                  <a:pt x="146087" y="441876"/>
                  <a:pt x="153708" y="449495"/>
                  <a:pt x="162600" y="449495"/>
                </a:cubicBezTo>
                <a:lnTo>
                  <a:pt x="243901" y="449495"/>
                </a:lnTo>
                <a:cubicBezTo>
                  <a:pt x="252793" y="449495"/>
                  <a:pt x="260415" y="441876"/>
                  <a:pt x="260415" y="432988"/>
                </a:cubicBezTo>
                <a:lnTo>
                  <a:pt x="260415" y="351724"/>
                </a:lnTo>
                <a:cubicBezTo>
                  <a:pt x="260415" y="342835"/>
                  <a:pt x="252793" y="335217"/>
                  <a:pt x="243901" y="335217"/>
                </a:cubicBezTo>
                <a:close/>
                <a:moveTo>
                  <a:pt x="227386" y="416481"/>
                </a:moveTo>
                <a:lnTo>
                  <a:pt x="179114" y="416481"/>
                </a:lnTo>
                <a:lnTo>
                  <a:pt x="179114" y="368230"/>
                </a:lnTo>
                <a:lnTo>
                  <a:pt x="227386" y="368230"/>
                </a:lnTo>
                <a:lnTo>
                  <a:pt x="227386" y="416481"/>
                </a:lnTo>
                <a:close/>
                <a:moveTo>
                  <a:pt x="419205" y="335217"/>
                </a:moveTo>
                <a:lnTo>
                  <a:pt x="337904" y="335217"/>
                </a:lnTo>
                <a:cubicBezTo>
                  <a:pt x="329012" y="335217"/>
                  <a:pt x="321390" y="342835"/>
                  <a:pt x="321390" y="351724"/>
                </a:cubicBezTo>
                <a:lnTo>
                  <a:pt x="321390" y="432988"/>
                </a:lnTo>
                <a:cubicBezTo>
                  <a:pt x="321390" y="441876"/>
                  <a:pt x="329012" y="449495"/>
                  <a:pt x="337904" y="449495"/>
                </a:cubicBezTo>
                <a:lnTo>
                  <a:pt x="419205" y="449495"/>
                </a:lnTo>
                <a:cubicBezTo>
                  <a:pt x="428097" y="449495"/>
                  <a:pt x="435719" y="441876"/>
                  <a:pt x="435719" y="432988"/>
                </a:cubicBezTo>
                <a:lnTo>
                  <a:pt x="435719" y="351724"/>
                </a:lnTo>
                <a:cubicBezTo>
                  <a:pt x="435719" y="342835"/>
                  <a:pt x="428097" y="335217"/>
                  <a:pt x="419205" y="335217"/>
                </a:cubicBezTo>
                <a:close/>
                <a:moveTo>
                  <a:pt x="402691" y="416481"/>
                </a:moveTo>
                <a:lnTo>
                  <a:pt x="354418" y="416481"/>
                </a:lnTo>
                <a:lnTo>
                  <a:pt x="354418" y="368230"/>
                </a:lnTo>
                <a:lnTo>
                  <a:pt x="402691" y="368230"/>
                </a:lnTo>
                <a:lnTo>
                  <a:pt x="402691" y="416481"/>
                </a:lnTo>
                <a:close/>
                <a:moveTo>
                  <a:pt x="243901" y="532030"/>
                </a:moveTo>
                <a:lnTo>
                  <a:pt x="162600" y="532030"/>
                </a:lnTo>
                <a:cubicBezTo>
                  <a:pt x="153708" y="532030"/>
                  <a:pt x="146087" y="539648"/>
                  <a:pt x="146087" y="548536"/>
                </a:cubicBezTo>
                <a:lnTo>
                  <a:pt x="146087" y="629800"/>
                </a:lnTo>
                <a:cubicBezTo>
                  <a:pt x="146087" y="638689"/>
                  <a:pt x="153708" y="646308"/>
                  <a:pt x="162600" y="646308"/>
                </a:cubicBezTo>
                <a:lnTo>
                  <a:pt x="243901" y="646308"/>
                </a:lnTo>
                <a:cubicBezTo>
                  <a:pt x="252793" y="646308"/>
                  <a:pt x="260415" y="638689"/>
                  <a:pt x="260415" y="629800"/>
                </a:cubicBezTo>
                <a:lnTo>
                  <a:pt x="260415" y="548536"/>
                </a:lnTo>
                <a:cubicBezTo>
                  <a:pt x="260415" y="539648"/>
                  <a:pt x="252793" y="532030"/>
                  <a:pt x="243901" y="532030"/>
                </a:cubicBezTo>
                <a:close/>
                <a:moveTo>
                  <a:pt x="227386" y="614564"/>
                </a:moveTo>
                <a:lnTo>
                  <a:pt x="179114" y="614564"/>
                </a:lnTo>
                <a:lnTo>
                  <a:pt x="179114" y="566313"/>
                </a:lnTo>
                <a:lnTo>
                  <a:pt x="227386" y="566313"/>
                </a:lnTo>
                <a:lnTo>
                  <a:pt x="227386" y="614564"/>
                </a:lnTo>
                <a:close/>
                <a:moveTo>
                  <a:pt x="419205" y="532030"/>
                </a:moveTo>
                <a:lnTo>
                  <a:pt x="337904" y="532030"/>
                </a:lnTo>
                <a:cubicBezTo>
                  <a:pt x="329012" y="532030"/>
                  <a:pt x="321390" y="539648"/>
                  <a:pt x="321390" y="548536"/>
                </a:cubicBezTo>
                <a:lnTo>
                  <a:pt x="321390" y="629800"/>
                </a:lnTo>
                <a:cubicBezTo>
                  <a:pt x="321390" y="638689"/>
                  <a:pt x="329012" y="646308"/>
                  <a:pt x="337904" y="646308"/>
                </a:cubicBezTo>
                <a:lnTo>
                  <a:pt x="419205" y="646308"/>
                </a:lnTo>
                <a:cubicBezTo>
                  <a:pt x="428097" y="646308"/>
                  <a:pt x="435719" y="638689"/>
                  <a:pt x="435719" y="629800"/>
                </a:cubicBezTo>
                <a:lnTo>
                  <a:pt x="435719" y="548536"/>
                </a:lnTo>
                <a:cubicBezTo>
                  <a:pt x="435719" y="539648"/>
                  <a:pt x="428097" y="532030"/>
                  <a:pt x="419205" y="532030"/>
                </a:cubicBezTo>
                <a:close/>
                <a:moveTo>
                  <a:pt x="402691" y="614564"/>
                </a:moveTo>
                <a:lnTo>
                  <a:pt x="354418" y="614564"/>
                </a:lnTo>
                <a:lnTo>
                  <a:pt x="354418" y="566313"/>
                </a:lnTo>
                <a:lnTo>
                  <a:pt x="402691" y="566313"/>
                </a:lnTo>
                <a:lnTo>
                  <a:pt x="402691" y="614564"/>
                </a:lnTo>
                <a:close/>
              </a:path>
            </a:pathLst>
          </a:custGeom>
          <a:solidFill>
            <a:schemeClr val="bg1">
              <a:lumMod val="50000"/>
            </a:schemeClr>
          </a:solidFill>
          <a:ln w="38100" cap="flat">
            <a:solidFill>
              <a:schemeClr val="bg1"/>
            </a:solidFill>
            <a:prstDash val="solid"/>
            <a:miter/>
          </a:ln>
        </p:spPr>
        <p:txBody>
          <a:bodyPr rtlCol="0" anchor="ctr"/>
          <a:lstStyle/>
          <a:p>
            <a:endParaRPr lang="it-CH" dirty="0"/>
          </a:p>
        </p:txBody>
      </p:sp>
    </p:spTree>
    <p:extLst>
      <p:ext uri="{BB962C8B-B14F-4D97-AF65-F5344CB8AC3E}">
        <p14:creationId xmlns:p14="http://schemas.microsoft.com/office/powerpoint/2010/main" val="803882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1349297" y="1670984"/>
            <a:ext cx="3814043" cy="414361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22" name="Rechteck 21">
            <a:extLst>
              <a:ext uri="{FF2B5EF4-FFF2-40B4-BE49-F238E27FC236}">
                <a16:creationId xmlns:a16="http://schemas.microsoft.com/office/drawing/2014/main" id="{4A704E81-A661-4947-B146-2A16527E80D1}"/>
              </a:ext>
            </a:extLst>
          </p:cNvPr>
          <p:cNvSpPr/>
          <p:nvPr/>
        </p:nvSpPr>
        <p:spPr>
          <a:xfrm>
            <a:off x="5904074" y="1670984"/>
            <a:ext cx="5027162" cy="4143612"/>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1563655" y="1696840"/>
            <a:ext cx="358095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Banche tradizionali</a:t>
            </a:r>
          </a:p>
        </p:txBody>
      </p:sp>
      <p:sp>
        <p:nvSpPr>
          <p:cNvPr id="21" name="Rechteck 20">
            <a:extLst>
              <a:ext uri="{FF2B5EF4-FFF2-40B4-BE49-F238E27FC236}">
                <a16:creationId xmlns:a16="http://schemas.microsoft.com/office/drawing/2014/main" id="{8982A51C-0EA9-494D-BA52-786D9AAE58E2}"/>
              </a:ext>
            </a:extLst>
          </p:cNvPr>
          <p:cNvSpPr/>
          <p:nvPr/>
        </p:nvSpPr>
        <p:spPr>
          <a:xfrm>
            <a:off x="6094158" y="2446457"/>
            <a:ext cx="4837078"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Trading online sul mercato valutario 24/7</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Margine cliente basso (max. 0,40%)</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Cambio valuta semplice senza importo minimo</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Cashback su posizioni in valuta estera</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Carta di debito multivaluta gratuita</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a:ln>
                  <a:noFill/>
                </a:ln>
                <a:solidFill>
                  <a:srgbClr val="FFFFFF"/>
                </a:solidFill>
                <a:effectLst/>
                <a:uLnTx/>
                <a:uFillTx/>
                <a:latin typeface="Corona LT"/>
                <a:ea typeface="+mn-ea"/>
                <a:cs typeface="+mn-cs"/>
              </a:rPr>
              <a:t>Semplice e sicura</a:t>
            </a:r>
          </a:p>
        </p:txBody>
      </p:sp>
      <p:sp>
        <p:nvSpPr>
          <p:cNvPr id="24" name="Ellipse 23">
            <a:extLst>
              <a:ext uri="{FF2B5EF4-FFF2-40B4-BE49-F238E27FC236}">
                <a16:creationId xmlns:a16="http://schemas.microsoft.com/office/drawing/2014/main" id="{471C4FA3-6EC6-49FE-BCB3-36B93B9F4DAD}"/>
              </a:ext>
            </a:extLst>
          </p:cNvPr>
          <p:cNvSpPr/>
          <p:nvPr/>
        </p:nvSpPr>
        <p:spPr>
          <a:xfrm>
            <a:off x="1562492" y="2720945"/>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65" name="Rechteck 64">
            <a:extLst>
              <a:ext uri="{FF2B5EF4-FFF2-40B4-BE49-F238E27FC236}">
                <a16:creationId xmlns:a16="http://schemas.microsoft.com/office/drawing/2014/main" id="{8982A51C-0EA9-494D-BA52-786D9AAE58E2}"/>
              </a:ext>
            </a:extLst>
          </p:cNvPr>
          <p:cNvSpPr/>
          <p:nvPr/>
        </p:nvSpPr>
        <p:spPr>
          <a:xfrm>
            <a:off x="1275622" y="2523831"/>
            <a:ext cx="3961395"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Trading sul mercato valutario solo </a:t>
            </a:r>
            <a:r>
              <a:rPr kumimoji="0" lang="it-CH" sz="1200" b="0" i="0" u="none" strike="noStrike" cap="none" normalizeH="0" baseline="0" noProof="0" dirty="0" err="1">
                <a:ln>
                  <a:noFill/>
                </a:ln>
                <a:solidFill>
                  <a:srgbClr val="28828B"/>
                </a:solidFill>
                <a:effectLst/>
                <a:uLnTx/>
                <a:uFillTx/>
                <a:latin typeface="Corona LT"/>
                <a:ea typeface="+mn-ea"/>
                <a:cs typeface="+mn-cs"/>
              </a:rPr>
              <a:t>durantegli</a:t>
            </a:r>
            <a:r>
              <a:rPr kumimoji="0" lang="it-CH" sz="1200" b="0" i="0" u="none" strike="noStrike" cap="none" normalizeH="0" baseline="0" noProof="0" dirty="0">
                <a:ln>
                  <a:noFill/>
                </a:ln>
                <a:solidFill>
                  <a:srgbClr val="28828B"/>
                </a:solidFill>
                <a:effectLst/>
                <a:uLnTx/>
                <a:uFillTx/>
                <a:latin typeface="Corona LT"/>
                <a:ea typeface="+mn-ea"/>
                <a:cs typeface="+mn-cs"/>
              </a:rPr>
              <a:t> orari di apertura della banca</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Margine cliente tra l’1 e il 2,5%</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Richiesto importo minimo</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it-CH" sz="1200" b="0" i="0" u="none" strike="noStrike" cap="none"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Nessuna remunerazione sulle valute estere</a:t>
            </a:r>
          </a:p>
          <a:p>
            <a:pPr>
              <a:lnSpc>
                <a:spcPts val="3000"/>
              </a:lnSpc>
            </a:pPr>
            <a:r>
              <a:rPr kumimoji="0" lang="it-CH" sz="1200" b="0" i="0" u="none" strike="noStrike" cap="none" normalizeH="0" baseline="0" noProof="0" dirty="0">
                <a:ln>
                  <a:noFill/>
                </a:ln>
                <a:solidFill>
                  <a:srgbClr val="28828B"/>
                </a:solidFill>
                <a:effectLst/>
                <a:uLnTx/>
                <a:uFillTx/>
                <a:latin typeface="Corona LT"/>
                <a:ea typeface="+mn-ea"/>
                <a:cs typeface="+mn-cs"/>
              </a:rPr>
              <a:t>Carte a pagamento</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it-CH" sz="1200" b="0" i="0" u="none" strike="noStrike" cap="none" normalizeH="0" baseline="0" noProof="0" dirty="0">
                <a:ln>
                  <a:noFill/>
                </a:ln>
                <a:solidFill>
                  <a:srgbClr val="28828B"/>
                </a:solidFill>
                <a:effectLst/>
                <a:uLnTx/>
                <a:uFillTx/>
                <a:latin typeface="Corona LT"/>
                <a:ea typeface="+mn-ea"/>
                <a:cs typeface="+mn-cs"/>
              </a:rPr>
              <a:t>Sicure, ma richiedono molto tempo</a:t>
            </a:r>
          </a:p>
        </p:txBody>
      </p:sp>
      <p:sp>
        <p:nvSpPr>
          <p:cNvPr id="66" name="Rechteck 65">
            <a:extLst>
              <a:ext uri="{FF2B5EF4-FFF2-40B4-BE49-F238E27FC236}">
                <a16:creationId xmlns:a16="http://schemas.microsoft.com/office/drawing/2014/main" id="{8982A51C-0EA9-494D-BA52-786D9AAE58E2}"/>
              </a:ext>
            </a:extLst>
          </p:cNvPr>
          <p:cNvSpPr/>
          <p:nvPr/>
        </p:nvSpPr>
        <p:spPr>
          <a:xfrm>
            <a:off x="6166167" y="1700808"/>
            <a:ext cx="3921348"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Com 55 Roman"/>
                <a:ea typeface="+mn-ea"/>
                <a:cs typeface="+mn-cs"/>
              </a:rPr>
              <a:t>App web amnis</a:t>
            </a: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505315" y="518475"/>
            <a:ext cx="1075136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lang="it-CH"/>
              <a:t>FX Trading</a:t>
            </a:r>
            <a:br>
              <a:rPr kumimoji="0" lang="it-CH" sz="2800" b="1" i="0" u="none" strike="noStrike" cap="none"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L’alternativa alle soluzioni di pagamento tradizionali</a:t>
            </a:r>
          </a:p>
        </p:txBody>
      </p:sp>
      <p:grpSp>
        <p:nvGrpSpPr>
          <p:cNvPr id="2" name="Gruppieren 1">
            <a:extLst>
              <a:ext uri="{FF2B5EF4-FFF2-40B4-BE49-F238E27FC236}">
                <a16:creationId xmlns:a16="http://schemas.microsoft.com/office/drawing/2014/main" id="{6ABCDE1E-BBA3-4D2E-84FA-DB17DC6D4381}"/>
              </a:ext>
            </a:extLst>
          </p:cNvPr>
          <p:cNvGrpSpPr/>
          <p:nvPr/>
        </p:nvGrpSpPr>
        <p:grpSpPr>
          <a:xfrm>
            <a:off x="1555863" y="4828030"/>
            <a:ext cx="357921" cy="335703"/>
            <a:chOff x="767408" y="4510488"/>
            <a:chExt cx="347186" cy="335703"/>
          </a:xfrm>
        </p:grpSpPr>
        <p:sp>
          <p:nvSpPr>
            <p:cNvPr id="39" name="Ellipse 38">
              <a:extLst>
                <a:ext uri="{FF2B5EF4-FFF2-40B4-BE49-F238E27FC236}">
                  <a16:creationId xmlns:a16="http://schemas.microsoft.com/office/drawing/2014/main" id="{471C4FA3-6EC6-49FE-BCB3-36B93B9F4DAD}"/>
                </a:ext>
              </a:extLst>
            </p:cNvPr>
            <p:cNvSpPr/>
            <p:nvPr/>
          </p:nvSpPr>
          <p:spPr>
            <a:xfrm>
              <a:off x="767408" y="4558159"/>
              <a:ext cx="279362" cy="288032"/>
            </a:xfrm>
            <a:prstGeom prst="ellipse">
              <a:avLst/>
            </a:prstGeom>
            <a:solidFill>
              <a:srgbClr val="28828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70" name="Titel 3">
              <a:extLst>
                <a:ext uri="{FF2B5EF4-FFF2-40B4-BE49-F238E27FC236}">
                  <a16:creationId xmlns:a16="http://schemas.microsoft.com/office/drawing/2014/main" id="{466456DE-6435-43F5-AF0C-59748555C978}"/>
                </a:ext>
              </a:extLst>
            </p:cNvPr>
            <p:cNvSpPr txBox="1">
              <a:spLocks/>
            </p:cNvSpPr>
            <p:nvPr/>
          </p:nvSpPr>
          <p:spPr bwMode="auto">
            <a:xfrm>
              <a:off x="822269" y="451048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dirty="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74" name="Gruppieren 73">
            <a:extLst>
              <a:ext uri="{FF2B5EF4-FFF2-40B4-BE49-F238E27FC236}">
                <a16:creationId xmlns:a16="http://schemas.microsoft.com/office/drawing/2014/main" id="{61D088C4-7EBE-4ACD-BBAA-323DBF263B32}"/>
              </a:ext>
            </a:extLst>
          </p:cNvPr>
          <p:cNvGrpSpPr/>
          <p:nvPr/>
        </p:nvGrpSpPr>
        <p:grpSpPr>
          <a:xfrm rot="20585589">
            <a:off x="4977385" y="1326111"/>
            <a:ext cx="1260000" cy="1260000"/>
            <a:chOff x="7320136" y="620689"/>
            <a:chExt cx="1260000" cy="1260000"/>
          </a:xfrm>
        </p:grpSpPr>
        <p:sp>
          <p:nvSpPr>
            <p:cNvPr id="75" name="Ellipse 74">
              <a:extLst>
                <a:ext uri="{FF2B5EF4-FFF2-40B4-BE49-F238E27FC236}">
                  <a16:creationId xmlns:a16="http://schemas.microsoft.com/office/drawing/2014/main" id="{3F1AB958-EE5B-4DCD-A011-BF348B32A384}"/>
                </a:ext>
              </a:extLst>
            </p:cNvPr>
            <p:cNvSpPr/>
            <p:nvPr/>
          </p:nvSpPr>
          <p:spPr>
            <a:xfrm>
              <a:off x="7320136" y="620689"/>
              <a:ext cx="1260000" cy="1260000"/>
            </a:xfrm>
            <a:prstGeom prst="ellipse">
              <a:avLst/>
            </a:prstGeom>
            <a:solidFill>
              <a:srgbClr val="A5BB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76" name="Rechteck 75">
              <a:extLst>
                <a:ext uri="{FF2B5EF4-FFF2-40B4-BE49-F238E27FC236}">
                  <a16:creationId xmlns:a16="http://schemas.microsoft.com/office/drawing/2014/main" id="{B7E0BD3F-9A2A-42A9-A52B-BE32AF8BD547}"/>
                </a:ext>
              </a:extLst>
            </p:cNvPr>
            <p:cNvSpPr/>
            <p:nvPr/>
          </p:nvSpPr>
          <p:spPr>
            <a:xfrm>
              <a:off x="7425389" y="982470"/>
              <a:ext cx="108510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CH" sz="1200" b="1">
                  <a:solidFill>
                    <a:srgbClr val="FFFFFF"/>
                  </a:solidFill>
                  <a:latin typeface="HelveticaNeueLT Com 55 Roman"/>
                  <a:hlinkClick r:id="rId7">
                    <a:extLst>
                      <a:ext uri="{A12FA001-AC4F-418D-AE19-62706E023703}">
                        <ahyp:hlinkClr xmlns:ahyp="http://schemas.microsoft.com/office/drawing/2018/hyperlinkcolor" val="tx"/>
                      </a:ext>
                    </a:extLst>
                  </a:hlinkClick>
                </a:rPr>
                <a:t>amnis </a:t>
              </a:r>
              <a:br>
                <a:rPr lang="it-CH" sz="1200" b="1">
                  <a:solidFill>
                    <a:srgbClr val="FFFFFF"/>
                  </a:solidFill>
                  <a:latin typeface="HelveticaNeueLT Com 55 Roman"/>
                  <a:hlinkClick r:id="rId7">
                    <a:extLst>
                      <a:ext uri="{A12FA001-AC4F-418D-AE19-62706E023703}">
                        <ahyp:hlinkClr xmlns:ahyp="http://schemas.microsoft.com/office/drawing/2018/hyperlinkcolor" val="tx"/>
                      </a:ext>
                    </a:extLst>
                  </a:hlinkClick>
                </a:rPr>
              </a:br>
              <a:r>
                <a:rPr lang="it-CH" sz="1200" b="1">
                  <a:solidFill>
                    <a:srgbClr val="FFFFFF"/>
                  </a:solidFill>
                  <a:latin typeface="HelveticaNeueLT Com 55 Roman"/>
                  <a:hlinkClick r:id="rId7">
                    <a:extLst>
                      <a:ext uri="{A12FA001-AC4F-418D-AE19-62706E023703}">
                        <ahyp:hlinkClr xmlns:ahyp="http://schemas.microsoft.com/office/drawing/2018/hyperlinkcolor" val="tx"/>
                      </a:ext>
                    </a:extLst>
                  </a:hlinkClick>
                </a:rPr>
                <a:t>a confronto</a:t>
              </a:r>
            </a:p>
          </p:txBody>
        </p:sp>
      </p:grpSp>
      <p:sp>
        <p:nvSpPr>
          <p:cNvPr id="3" name="Ellipse 2">
            <a:extLst>
              <a:ext uri="{FF2B5EF4-FFF2-40B4-BE49-F238E27FC236}">
                <a16:creationId xmlns:a16="http://schemas.microsoft.com/office/drawing/2014/main" id="{2497829F-2495-CE28-1DAF-13C9E7550EF0}"/>
              </a:ext>
            </a:extLst>
          </p:cNvPr>
          <p:cNvSpPr/>
          <p:nvPr/>
        </p:nvSpPr>
        <p:spPr>
          <a:xfrm>
            <a:off x="1571190" y="3134590"/>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4" name="Ellipse 3">
            <a:extLst>
              <a:ext uri="{FF2B5EF4-FFF2-40B4-BE49-F238E27FC236}">
                <a16:creationId xmlns:a16="http://schemas.microsoft.com/office/drawing/2014/main" id="{9E704604-D358-31FC-D7B1-11829BE12602}"/>
              </a:ext>
            </a:extLst>
          </p:cNvPr>
          <p:cNvSpPr/>
          <p:nvPr/>
        </p:nvSpPr>
        <p:spPr>
          <a:xfrm>
            <a:off x="1571178" y="3518810"/>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a:ln>
                  <a:noFill/>
                </a:ln>
                <a:solidFill>
                  <a:srgbClr val="FFFFFF">
                    <a:lumMod val="50000"/>
                  </a:srgbClr>
                </a:solidFill>
                <a:effectLst/>
                <a:uLnTx/>
                <a:uFillTx/>
                <a:latin typeface="HelveticaNeueLT Com 55 Roman"/>
                <a:ea typeface="+mn-ea"/>
                <a:cs typeface="+mn-cs"/>
              </a:rPr>
              <a:t>X</a:t>
            </a:r>
          </a:p>
        </p:txBody>
      </p:sp>
      <p:sp>
        <p:nvSpPr>
          <p:cNvPr id="6" name="Ellipse 5">
            <a:extLst>
              <a:ext uri="{FF2B5EF4-FFF2-40B4-BE49-F238E27FC236}">
                <a16:creationId xmlns:a16="http://schemas.microsoft.com/office/drawing/2014/main" id="{29245534-DF3D-6A46-B517-E9283C464A1B}"/>
              </a:ext>
            </a:extLst>
          </p:cNvPr>
          <p:cNvSpPr/>
          <p:nvPr/>
        </p:nvSpPr>
        <p:spPr>
          <a:xfrm>
            <a:off x="1555866" y="3924443"/>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7" name="Ellipse 6">
            <a:extLst>
              <a:ext uri="{FF2B5EF4-FFF2-40B4-BE49-F238E27FC236}">
                <a16:creationId xmlns:a16="http://schemas.microsoft.com/office/drawing/2014/main" id="{FB243642-35CD-9205-F05B-8421D9A53369}"/>
              </a:ext>
            </a:extLst>
          </p:cNvPr>
          <p:cNvSpPr/>
          <p:nvPr/>
        </p:nvSpPr>
        <p:spPr>
          <a:xfrm>
            <a:off x="1562370" y="4455128"/>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grpSp>
        <p:nvGrpSpPr>
          <p:cNvPr id="11" name="Gruppieren 10">
            <a:extLst>
              <a:ext uri="{FF2B5EF4-FFF2-40B4-BE49-F238E27FC236}">
                <a16:creationId xmlns:a16="http://schemas.microsoft.com/office/drawing/2014/main" id="{D210D00F-F782-3DC9-B787-C9A003277217}"/>
              </a:ext>
            </a:extLst>
          </p:cNvPr>
          <p:cNvGrpSpPr/>
          <p:nvPr/>
        </p:nvGrpSpPr>
        <p:grpSpPr>
          <a:xfrm>
            <a:off x="6294066" y="3023355"/>
            <a:ext cx="357921" cy="320073"/>
            <a:chOff x="767408" y="4526118"/>
            <a:chExt cx="347186" cy="320073"/>
          </a:xfrm>
        </p:grpSpPr>
        <p:sp>
          <p:nvSpPr>
            <p:cNvPr id="12" name="Ellipse 11">
              <a:extLst>
                <a:ext uri="{FF2B5EF4-FFF2-40B4-BE49-F238E27FC236}">
                  <a16:creationId xmlns:a16="http://schemas.microsoft.com/office/drawing/2014/main" id="{E5C193D4-4AF2-287E-A160-E0C4DE89176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3" name="Titel 3">
              <a:extLst>
                <a:ext uri="{FF2B5EF4-FFF2-40B4-BE49-F238E27FC236}">
                  <a16:creationId xmlns:a16="http://schemas.microsoft.com/office/drawing/2014/main" id="{D2F855C5-030E-D55F-19FA-691EFB37D51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14" name="Gruppieren 13">
            <a:extLst>
              <a:ext uri="{FF2B5EF4-FFF2-40B4-BE49-F238E27FC236}">
                <a16:creationId xmlns:a16="http://schemas.microsoft.com/office/drawing/2014/main" id="{B3B6DCE5-B862-94C1-F5A1-B7E446C7A0B4}"/>
              </a:ext>
            </a:extLst>
          </p:cNvPr>
          <p:cNvGrpSpPr/>
          <p:nvPr/>
        </p:nvGrpSpPr>
        <p:grpSpPr>
          <a:xfrm>
            <a:off x="6309037" y="2646089"/>
            <a:ext cx="357921" cy="320073"/>
            <a:chOff x="767408" y="4526118"/>
            <a:chExt cx="347186" cy="320073"/>
          </a:xfrm>
        </p:grpSpPr>
        <p:sp>
          <p:nvSpPr>
            <p:cNvPr id="17" name="Ellipse 16">
              <a:extLst>
                <a:ext uri="{FF2B5EF4-FFF2-40B4-BE49-F238E27FC236}">
                  <a16:creationId xmlns:a16="http://schemas.microsoft.com/office/drawing/2014/main" id="{0BBDE5F1-9D06-21BA-F4C0-7F0C7005EF5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9" name="Titel 3">
              <a:extLst>
                <a:ext uri="{FF2B5EF4-FFF2-40B4-BE49-F238E27FC236}">
                  <a16:creationId xmlns:a16="http://schemas.microsoft.com/office/drawing/2014/main" id="{1FF52F03-519C-CE18-0F9C-F6741A55C9F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0" name="Gruppieren 19">
            <a:extLst>
              <a:ext uri="{FF2B5EF4-FFF2-40B4-BE49-F238E27FC236}">
                <a16:creationId xmlns:a16="http://schemas.microsoft.com/office/drawing/2014/main" id="{B0096282-C91C-6CBE-BE56-F791AAC03E51}"/>
              </a:ext>
            </a:extLst>
          </p:cNvPr>
          <p:cNvGrpSpPr/>
          <p:nvPr/>
        </p:nvGrpSpPr>
        <p:grpSpPr>
          <a:xfrm>
            <a:off x="6315718" y="3420683"/>
            <a:ext cx="357921" cy="320073"/>
            <a:chOff x="767408" y="4526118"/>
            <a:chExt cx="347186" cy="320073"/>
          </a:xfrm>
        </p:grpSpPr>
        <p:sp>
          <p:nvSpPr>
            <p:cNvPr id="23" name="Ellipse 22">
              <a:extLst>
                <a:ext uri="{FF2B5EF4-FFF2-40B4-BE49-F238E27FC236}">
                  <a16:creationId xmlns:a16="http://schemas.microsoft.com/office/drawing/2014/main" id="{A1DD068A-4FAF-34EE-6227-6E5C7DC878DB}"/>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5" name="Titel 3">
              <a:extLst>
                <a:ext uri="{FF2B5EF4-FFF2-40B4-BE49-F238E27FC236}">
                  <a16:creationId xmlns:a16="http://schemas.microsoft.com/office/drawing/2014/main" id="{EACA61E3-9A5C-F8A7-01B7-6707B6E912F0}"/>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6" name="Gruppieren 25">
            <a:extLst>
              <a:ext uri="{FF2B5EF4-FFF2-40B4-BE49-F238E27FC236}">
                <a16:creationId xmlns:a16="http://schemas.microsoft.com/office/drawing/2014/main" id="{0E91F3D3-DDE6-97D0-A6D9-B1DE631BFD05}"/>
              </a:ext>
            </a:extLst>
          </p:cNvPr>
          <p:cNvGrpSpPr/>
          <p:nvPr/>
        </p:nvGrpSpPr>
        <p:grpSpPr>
          <a:xfrm>
            <a:off x="6322344" y="3809928"/>
            <a:ext cx="357921" cy="320073"/>
            <a:chOff x="767408" y="4526118"/>
            <a:chExt cx="347186" cy="320073"/>
          </a:xfrm>
        </p:grpSpPr>
        <p:sp>
          <p:nvSpPr>
            <p:cNvPr id="27" name="Ellipse 26">
              <a:extLst>
                <a:ext uri="{FF2B5EF4-FFF2-40B4-BE49-F238E27FC236}">
                  <a16:creationId xmlns:a16="http://schemas.microsoft.com/office/drawing/2014/main" id="{054F0623-F43F-26A9-DBD9-897490539DF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9" name="Titel 3">
              <a:extLst>
                <a:ext uri="{FF2B5EF4-FFF2-40B4-BE49-F238E27FC236}">
                  <a16:creationId xmlns:a16="http://schemas.microsoft.com/office/drawing/2014/main" id="{DCBC9B14-46A9-D42D-0EF0-A812B3639D15}"/>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1" name="Gruppieren 30">
            <a:extLst>
              <a:ext uri="{FF2B5EF4-FFF2-40B4-BE49-F238E27FC236}">
                <a16:creationId xmlns:a16="http://schemas.microsoft.com/office/drawing/2014/main" id="{74DDC2CF-3BE5-C286-E672-0AE30045032B}"/>
              </a:ext>
            </a:extLst>
          </p:cNvPr>
          <p:cNvGrpSpPr/>
          <p:nvPr/>
        </p:nvGrpSpPr>
        <p:grpSpPr>
          <a:xfrm>
            <a:off x="6322344" y="4181428"/>
            <a:ext cx="357921" cy="320073"/>
            <a:chOff x="767408" y="4526118"/>
            <a:chExt cx="347186" cy="320073"/>
          </a:xfrm>
        </p:grpSpPr>
        <p:sp>
          <p:nvSpPr>
            <p:cNvPr id="32" name="Ellipse 31">
              <a:extLst>
                <a:ext uri="{FF2B5EF4-FFF2-40B4-BE49-F238E27FC236}">
                  <a16:creationId xmlns:a16="http://schemas.microsoft.com/office/drawing/2014/main" id="{E2B9613E-D6AF-BC2F-89ED-37E98A5A315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3" name="Titel 3">
              <a:extLst>
                <a:ext uri="{FF2B5EF4-FFF2-40B4-BE49-F238E27FC236}">
                  <a16:creationId xmlns:a16="http://schemas.microsoft.com/office/drawing/2014/main" id="{BA6B8DBF-8D3F-451F-1963-482EB37E9887}"/>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5" name="Gruppieren 34">
            <a:extLst>
              <a:ext uri="{FF2B5EF4-FFF2-40B4-BE49-F238E27FC236}">
                <a16:creationId xmlns:a16="http://schemas.microsoft.com/office/drawing/2014/main" id="{8241DF7E-2F25-F24C-26CF-395A3F2606F1}"/>
              </a:ext>
            </a:extLst>
          </p:cNvPr>
          <p:cNvGrpSpPr/>
          <p:nvPr/>
        </p:nvGrpSpPr>
        <p:grpSpPr>
          <a:xfrm>
            <a:off x="6322344" y="4567761"/>
            <a:ext cx="357921" cy="320073"/>
            <a:chOff x="767408" y="4526118"/>
            <a:chExt cx="347186" cy="320073"/>
          </a:xfrm>
        </p:grpSpPr>
        <p:sp>
          <p:nvSpPr>
            <p:cNvPr id="36" name="Ellipse 35">
              <a:extLst>
                <a:ext uri="{FF2B5EF4-FFF2-40B4-BE49-F238E27FC236}">
                  <a16:creationId xmlns:a16="http://schemas.microsoft.com/office/drawing/2014/main" id="{6BFDFD27-0ED8-491E-430B-ADD864C60857}"/>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7" name="Titel 3">
              <a:extLst>
                <a:ext uri="{FF2B5EF4-FFF2-40B4-BE49-F238E27FC236}">
                  <a16:creationId xmlns:a16="http://schemas.microsoft.com/office/drawing/2014/main" id="{203B9CF8-7BDA-D0F6-ABD3-DE4004EEFE0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it-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spTree>
    <p:extLst>
      <p:ext uri="{BB962C8B-B14F-4D97-AF65-F5344CB8AC3E}">
        <p14:creationId xmlns:p14="http://schemas.microsoft.com/office/powerpoint/2010/main" val="226204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PAY – per pagamenti internazionali veloci in tutto il mondo</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PAY</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Pagamenti internazionali facili, veloci e convenienti</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Bonifici </a:t>
            </a: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«locali»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Tramite la nostra rete Le consentiamo di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effettuare pagamenti locali in più di 25 Paesi</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 costi molto bassi.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1"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Accredito presso il destinatario del pagamento:</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sym typeface="Wingdings" panose="05000000000000000000" pitchFamily="2" charset="2"/>
              </a:rPr>
              <a:t> importo integrale nella valuta del Paese</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Pagamenti transfrontalieri </a:t>
            </a: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«rapidi»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amnis PAY è una soluzione semplice e </a:t>
            </a:r>
            <a:b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rapida per effettuare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a:t>
            </a:r>
            <a:b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internazionali in più di 120 Paesi.</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in blocco»</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Con la funzione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«carica file» può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registrare </a:t>
            </a: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ed eseguire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internazionali in modo più efficiente</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È sufficiente un clic per inviare denaro contemporaneamente a più destinatari</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3734798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COLLECT – Conto business globale per pagamenti in entrata</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COLLECT</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Il conto business globale per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i pagamenti in entrata</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3365574"/>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Conti IBAN </a:t>
            </a: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locali per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CH</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EUR</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e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GB</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a Suo nome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7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Tramite la nostra rete Le consentiamo di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effettuare pagamenti locali in più di 25 Paesi</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 costi molto bassi.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Ad es. conto in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EUR con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IBAN tedesco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per ricevere pagamenti locali.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latin typeface="HelveticaNeueLT Com 55 Roman"/>
              </a:rPr>
              <a:t>Con l’</a:t>
            </a:r>
            <a:r>
              <a:rPr lang="it-CH" sz="1200" b="1">
                <a:solidFill>
                  <a:schemeClr val="accent2"/>
                </a:solidFill>
                <a:latin typeface="HelveticaNeueLT Com 55 Roman"/>
              </a:rPr>
              <a:t>IBAN svizzero </a:t>
            </a:r>
            <a:r>
              <a:rPr lang="it-CH" sz="1200">
                <a:solidFill>
                  <a:srgbClr val="868689"/>
                </a:solidFill>
                <a:latin typeface="HelveticaNeueLT Com 55 Roman"/>
              </a:rPr>
              <a:t>è possibile accreditare franchi sul conto amnis, che può essere collegato a piattaforme online. </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Numeri di conto </a:t>
            </a: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«locali»</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in USD e CAD</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3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Effettuare e ricevere pagamenti internazionali in USD e CAD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come se fosse sul posto.</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«Conto multivaluta» </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in 20+ valute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5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Il conto multivaluta è a nome della Sua azienda </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ed è una soluzione intelligente per ricevere pagamenti internazionali. Lo stesso IBAN può essere collegato virtualmente a un massimo di 34 valute. </a:t>
            </a:r>
            <a:b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b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In questo modo può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ricevere valute diverse in un unico posto</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semplificando la gestione del conto.</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820465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 name="Rechteck 876">
            <a:extLst>
              <a:ext uri="{FF2B5EF4-FFF2-40B4-BE49-F238E27FC236}">
                <a16:creationId xmlns:a16="http://schemas.microsoft.com/office/drawing/2014/main" id="{1B768F68-CC6E-44B2-AB0D-45A419A9469B}"/>
              </a:ext>
            </a:extLst>
          </p:cNvPr>
          <p:cNvSpPr/>
          <p:nvPr/>
        </p:nvSpPr>
        <p:spPr>
          <a:xfrm>
            <a:off x="2516542" y="4053029"/>
            <a:ext cx="2946779"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70" name="Inhaltsplatzhalter 5">
            <a:extLst>
              <a:ext uri="{FF2B5EF4-FFF2-40B4-BE49-F238E27FC236}">
                <a16:creationId xmlns:a16="http://schemas.microsoft.com/office/drawing/2014/main" id="{B3CD68AE-3C17-4A2F-91F7-8AE188D841CF}"/>
              </a:ext>
            </a:extLst>
          </p:cNvPr>
          <p:cNvSpPr txBox="1">
            <a:spLocks/>
          </p:cNvSpPr>
          <p:nvPr/>
        </p:nvSpPr>
        <p:spPr>
          <a:xfrm>
            <a:off x="2604885" y="4035990"/>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Ordini al prezzo di mercato </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«Limit»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Selezionare la coppia di valute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Registrare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Definire il prezzo target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la validità</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Esecuzione al prezzo target</a:t>
            </a:r>
          </a:p>
        </p:txBody>
      </p:sp>
      <p:sp>
        <p:nvSpPr>
          <p:cNvPr id="875" name="Rechteck 874">
            <a:extLst>
              <a:ext uri="{FF2B5EF4-FFF2-40B4-BE49-F238E27FC236}">
                <a16:creationId xmlns:a16="http://schemas.microsoft.com/office/drawing/2014/main" id="{A978A669-A025-416B-B78D-C9BB89251FB5}"/>
              </a:ext>
            </a:extLst>
          </p:cNvPr>
          <p:cNvSpPr/>
          <p:nvPr/>
        </p:nvSpPr>
        <p:spPr>
          <a:xfrm>
            <a:off x="2506269" y="1831687"/>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4" name="Inhaltsplatzhalter 5">
            <a:extLst>
              <a:ext uri="{FF2B5EF4-FFF2-40B4-BE49-F238E27FC236}">
                <a16:creationId xmlns:a16="http://schemas.microsoft.com/office/drawing/2014/main" id="{F1C1E59D-9357-4E54-AE63-0DA7DA614C29}"/>
              </a:ext>
            </a:extLst>
          </p:cNvPr>
          <p:cNvSpPr txBox="1">
            <a:spLocks/>
          </p:cNvSpPr>
          <p:nvPr/>
        </p:nvSpPr>
        <p:spPr>
          <a:xfrm>
            <a:off x="2567608" y="1807769"/>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Operazioni di cassa </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«Spot»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Selezionare la coppia di valute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Fissare il tasso di cambio</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Esecuzione lo stesso giorno</a:t>
            </a:r>
          </a:p>
        </p:txBody>
      </p:sp>
      <p:sp>
        <p:nvSpPr>
          <p:cNvPr id="879" name="Rechteck 878">
            <a:extLst>
              <a:ext uri="{FF2B5EF4-FFF2-40B4-BE49-F238E27FC236}">
                <a16:creationId xmlns:a16="http://schemas.microsoft.com/office/drawing/2014/main" id="{0AADED79-0213-4E13-B80E-539D09127779}"/>
              </a:ext>
            </a:extLst>
          </p:cNvPr>
          <p:cNvSpPr/>
          <p:nvPr/>
        </p:nvSpPr>
        <p:spPr>
          <a:xfrm>
            <a:off x="5620945" y="1831686"/>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5" name="Inhaltsplatzhalter 8">
            <a:extLst>
              <a:ext uri="{FF2B5EF4-FFF2-40B4-BE49-F238E27FC236}">
                <a16:creationId xmlns:a16="http://schemas.microsoft.com/office/drawing/2014/main" id="{DF20CE51-5BA2-4BAE-9F90-28356375F44B}"/>
              </a:ext>
            </a:extLst>
          </p:cNvPr>
          <p:cNvSpPr txBox="1">
            <a:spLocks/>
          </p:cNvSpPr>
          <p:nvPr/>
        </p:nvSpPr>
        <p:spPr bwMode="auto">
          <a:xfrm>
            <a:off x="5625466" y="1807769"/>
            <a:ext cx="2957052" cy="26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Operazioni a termine</a:t>
            </a:r>
            <a:br>
              <a:rPr kumimoji="0" lang="it-CH" sz="16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t>
            </a:r>
            <a:r>
              <a:rPr kumimoji="0" lang="it-CH" sz="1600" b="1" i="0" u="none" strike="noStrike" cap="none" normalizeH="0" baseline="0" noProof="0" dirty="0" err="1">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a:t>
            </a: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Definire la scadenza</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Fissare il tasso di cambio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Prelevare valuta estera in modo flessibile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Esecuzione alla scadenza</a:t>
            </a:r>
          </a:p>
        </p:txBody>
      </p:sp>
      <p:sp>
        <p:nvSpPr>
          <p:cNvPr id="881" name="Rechteck 880">
            <a:extLst>
              <a:ext uri="{FF2B5EF4-FFF2-40B4-BE49-F238E27FC236}">
                <a16:creationId xmlns:a16="http://schemas.microsoft.com/office/drawing/2014/main" id="{11C5D7DE-4CB0-4DF2-9172-BA7A420AA1A4}"/>
              </a:ext>
            </a:extLst>
          </p:cNvPr>
          <p:cNvSpPr/>
          <p:nvPr/>
        </p:nvSpPr>
        <p:spPr>
          <a:xfrm>
            <a:off x="8693705" y="1801286"/>
            <a:ext cx="3038149"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6" name="Inhaltsplatzhalter 7">
            <a:extLst>
              <a:ext uri="{FF2B5EF4-FFF2-40B4-BE49-F238E27FC236}">
                <a16:creationId xmlns:a16="http://schemas.microsoft.com/office/drawing/2014/main" id="{04734ABD-8EB6-43FD-98E3-7C9D072E5C8E}"/>
              </a:ext>
            </a:extLst>
          </p:cNvPr>
          <p:cNvSpPr txBox="1">
            <a:spLocks/>
          </p:cNvSpPr>
          <p:nvPr/>
        </p:nvSpPr>
        <p:spPr bwMode="auto">
          <a:xfrm>
            <a:off x="8676315" y="1788182"/>
            <a:ext cx="3119437" cy="205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Prelievi parziali</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«flessibili»</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Selezionare il </a:t>
            </a:r>
            <a:r>
              <a:rPr kumimoji="0" lang="it-CH" sz="1200" b="1" i="0" u="none" strike="noStrike" cap="none" normalizeH="0" baseline="0" noProof="0" dirty="0" err="1">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a:t>
            </a: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per il prelievo parziale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Definire la scadenza</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Stabilire l’importo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Esecuzione alla scadenza del prelievo</a:t>
            </a:r>
          </a:p>
        </p:txBody>
      </p:sp>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78" name="Rechteck 877">
            <a:extLst>
              <a:ext uri="{FF2B5EF4-FFF2-40B4-BE49-F238E27FC236}">
                <a16:creationId xmlns:a16="http://schemas.microsoft.com/office/drawing/2014/main" id="{A49D2DCB-817C-4293-A197-F65E62CF8D70}"/>
              </a:ext>
            </a:extLst>
          </p:cNvPr>
          <p:cNvSpPr/>
          <p:nvPr/>
        </p:nvSpPr>
        <p:spPr>
          <a:xfrm>
            <a:off x="5605140" y="4053029"/>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EXCHANGE – Tante possibilità nel trading di valute</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268258"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EXCHANGE</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Acquisto e vendita di valute alle migliori condizioni</a:t>
            </a:r>
          </a:p>
        </p:txBody>
      </p:sp>
      <p:grpSp>
        <p:nvGrpSpPr>
          <p:cNvPr id="841" name="Grupo 50">
            <a:extLst>
              <a:ext uri="{FF2B5EF4-FFF2-40B4-BE49-F238E27FC236}">
                <a16:creationId xmlns:a16="http://schemas.microsoft.com/office/drawing/2014/main" id="{CB8B69CE-EF76-4B23-A335-C8EA04A8D9E3}"/>
              </a:ext>
            </a:extLst>
          </p:cNvPr>
          <p:cNvGrpSpPr>
            <a:grpSpLocks noChangeAspect="1"/>
          </p:cNvGrpSpPr>
          <p:nvPr/>
        </p:nvGrpSpPr>
        <p:grpSpPr>
          <a:xfrm>
            <a:off x="4767284" y="1885846"/>
            <a:ext cx="590835" cy="578875"/>
            <a:chOff x="3024201" y="12418953"/>
            <a:chExt cx="313768" cy="307417"/>
          </a:xfrm>
          <a:solidFill>
            <a:srgbClr val="28828B"/>
          </a:solidFill>
        </p:grpSpPr>
        <p:sp>
          <p:nvSpPr>
            <p:cNvPr id="842" name="Forma libre 490">
              <a:extLst>
                <a:ext uri="{FF2B5EF4-FFF2-40B4-BE49-F238E27FC236}">
                  <a16:creationId xmlns:a16="http://schemas.microsoft.com/office/drawing/2014/main" id="{4CA65B9A-89BA-40A6-B936-0DD3C837A2F7}"/>
                </a:ext>
              </a:extLst>
            </p:cNvPr>
            <p:cNvSpPr/>
            <p:nvPr/>
          </p:nvSpPr>
          <p:spPr>
            <a:xfrm>
              <a:off x="3024201" y="12604673"/>
              <a:ext cx="216939" cy="121697"/>
            </a:xfrm>
            <a:custGeom>
              <a:avLst/>
              <a:gdLst>
                <a:gd name="connsiteX0" fmla="*/ 213235 w 216938"/>
                <a:gd name="connsiteY0" fmla="*/ 0 h 121697"/>
                <a:gd name="connsiteX1" fmla="*/ 6349 w 216938"/>
                <a:gd name="connsiteY1" fmla="*/ 0 h 121697"/>
                <a:gd name="connsiteX2" fmla="*/ 0 w 216938"/>
                <a:gd name="connsiteY2" fmla="*/ 6349 h 121697"/>
                <a:gd name="connsiteX3" fmla="*/ 0 w 216938"/>
                <a:gd name="connsiteY3" fmla="*/ 119581 h 121697"/>
                <a:gd name="connsiteX4" fmla="*/ 2117 w 216938"/>
                <a:gd name="connsiteY4" fmla="*/ 124343 h 121697"/>
                <a:gd name="connsiteX5" fmla="*/ 6878 w 216938"/>
                <a:gd name="connsiteY5" fmla="*/ 126460 h 121697"/>
                <a:gd name="connsiteX6" fmla="*/ 6878 w 216938"/>
                <a:gd name="connsiteY6" fmla="*/ 126460 h 121697"/>
                <a:gd name="connsiteX7" fmla="*/ 213764 w 216938"/>
                <a:gd name="connsiteY7" fmla="*/ 126460 h 121697"/>
                <a:gd name="connsiteX8" fmla="*/ 220113 w 216938"/>
                <a:gd name="connsiteY8" fmla="*/ 120110 h 121697"/>
                <a:gd name="connsiteX9" fmla="*/ 220113 w 216938"/>
                <a:gd name="connsiteY9" fmla="*/ 7408 h 121697"/>
                <a:gd name="connsiteX10" fmla="*/ 213235 w 216938"/>
                <a:gd name="connsiteY10" fmla="*/ 0 h 121697"/>
                <a:gd name="connsiteX11" fmla="*/ 206356 w 216938"/>
                <a:gd name="connsiteY11" fmla="*/ 113232 h 121697"/>
                <a:gd name="connsiteX12" fmla="*/ 43388 w 216938"/>
                <a:gd name="connsiteY12" fmla="*/ 113232 h 121697"/>
                <a:gd name="connsiteX13" fmla="*/ 43388 w 216938"/>
                <a:gd name="connsiteY13" fmla="*/ 113232 h 121697"/>
                <a:gd name="connsiteX14" fmla="*/ 12170 w 216938"/>
                <a:gd name="connsiteY14" fmla="*/ 113232 h 121697"/>
                <a:gd name="connsiteX15" fmla="*/ 12170 w 216938"/>
                <a:gd name="connsiteY15" fmla="*/ 13228 h 121697"/>
                <a:gd name="connsiteX16" fmla="*/ 206356 w 216938"/>
                <a:gd name="connsiteY16" fmla="*/ 13228 h 121697"/>
                <a:gd name="connsiteX17" fmla="*/ 206356 w 216938"/>
                <a:gd name="connsiteY17" fmla="*/ 113232 h 1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938" h="121697">
                  <a:moveTo>
                    <a:pt x="213235" y="0"/>
                  </a:moveTo>
                  <a:lnTo>
                    <a:pt x="6349" y="0"/>
                  </a:lnTo>
                  <a:cubicBezTo>
                    <a:pt x="2646" y="0"/>
                    <a:pt x="0" y="2646"/>
                    <a:pt x="0" y="6349"/>
                  </a:cubicBezTo>
                  <a:lnTo>
                    <a:pt x="0" y="119581"/>
                  </a:lnTo>
                  <a:cubicBezTo>
                    <a:pt x="0" y="121169"/>
                    <a:pt x="529" y="122755"/>
                    <a:pt x="2117" y="124343"/>
                  </a:cubicBezTo>
                  <a:cubicBezTo>
                    <a:pt x="3175" y="125401"/>
                    <a:pt x="4762" y="126460"/>
                    <a:pt x="6878" y="126460"/>
                  </a:cubicBezTo>
                  <a:cubicBezTo>
                    <a:pt x="6878" y="126460"/>
                    <a:pt x="6878" y="126460"/>
                    <a:pt x="6878" y="126460"/>
                  </a:cubicBezTo>
                  <a:lnTo>
                    <a:pt x="213764" y="126460"/>
                  </a:lnTo>
                  <a:cubicBezTo>
                    <a:pt x="217468" y="126460"/>
                    <a:pt x="220113" y="123815"/>
                    <a:pt x="220113" y="120110"/>
                  </a:cubicBezTo>
                  <a:lnTo>
                    <a:pt x="220113" y="7408"/>
                  </a:lnTo>
                  <a:cubicBezTo>
                    <a:pt x="219584" y="3175"/>
                    <a:pt x="216410" y="0"/>
                    <a:pt x="213235" y="0"/>
                  </a:cubicBezTo>
                  <a:close/>
                  <a:moveTo>
                    <a:pt x="206356" y="113232"/>
                  </a:moveTo>
                  <a:lnTo>
                    <a:pt x="43388" y="113232"/>
                  </a:lnTo>
                  <a:cubicBezTo>
                    <a:pt x="43388" y="113232"/>
                    <a:pt x="43388" y="113232"/>
                    <a:pt x="43388" y="113232"/>
                  </a:cubicBezTo>
                  <a:lnTo>
                    <a:pt x="12170" y="113232"/>
                  </a:lnTo>
                  <a:lnTo>
                    <a:pt x="12170" y="13228"/>
                  </a:lnTo>
                  <a:lnTo>
                    <a:pt x="206356" y="13228"/>
                  </a:lnTo>
                  <a:lnTo>
                    <a:pt x="206356" y="113232"/>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3" name="Forma libre 491">
              <a:extLst>
                <a:ext uri="{FF2B5EF4-FFF2-40B4-BE49-F238E27FC236}">
                  <a16:creationId xmlns:a16="http://schemas.microsoft.com/office/drawing/2014/main" id="{E02AE538-0381-4743-AAB1-C09DAEF0B4E1}"/>
                </a:ext>
              </a:extLst>
            </p:cNvPr>
            <p:cNvSpPr/>
            <p:nvPr/>
          </p:nvSpPr>
          <p:spPr>
            <a:xfrm>
              <a:off x="3096690" y="12630601"/>
              <a:ext cx="74077" cy="74077"/>
            </a:xfrm>
            <a:custGeom>
              <a:avLst/>
              <a:gdLst>
                <a:gd name="connsiteX0" fmla="*/ 37038 w 74076"/>
                <a:gd name="connsiteY0" fmla="*/ 74077 h 74076"/>
                <a:gd name="connsiteX1" fmla="*/ 74077 w 74076"/>
                <a:gd name="connsiteY1" fmla="*/ 37038 h 74076"/>
                <a:gd name="connsiteX2" fmla="*/ 37038 w 74076"/>
                <a:gd name="connsiteY2" fmla="*/ 0 h 74076"/>
                <a:gd name="connsiteX3" fmla="*/ 0 w 74076"/>
                <a:gd name="connsiteY3" fmla="*/ 37038 h 74076"/>
                <a:gd name="connsiteX4" fmla="*/ 37038 w 74076"/>
                <a:gd name="connsiteY4" fmla="*/ 74077 h 74076"/>
                <a:gd name="connsiteX5" fmla="*/ 37038 w 74076"/>
                <a:gd name="connsiteY5" fmla="*/ 12698 h 74076"/>
                <a:gd name="connsiteX6" fmla="*/ 61378 w 74076"/>
                <a:gd name="connsiteY6" fmla="*/ 37038 h 74076"/>
                <a:gd name="connsiteX7" fmla="*/ 37038 w 74076"/>
                <a:gd name="connsiteY7" fmla="*/ 61377 h 74076"/>
                <a:gd name="connsiteX8" fmla="*/ 12699 w 74076"/>
                <a:gd name="connsiteY8" fmla="*/ 37038 h 74076"/>
                <a:gd name="connsiteX9" fmla="*/ 37038 w 74076"/>
                <a:gd name="connsiteY9" fmla="*/ 1269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76" h="74076">
                  <a:moveTo>
                    <a:pt x="37038" y="74077"/>
                  </a:moveTo>
                  <a:cubicBezTo>
                    <a:pt x="57674" y="74077"/>
                    <a:pt x="74077" y="57144"/>
                    <a:pt x="74077" y="37038"/>
                  </a:cubicBezTo>
                  <a:cubicBezTo>
                    <a:pt x="74077" y="16402"/>
                    <a:pt x="57145" y="0"/>
                    <a:pt x="37038" y="0"/>
                  </a:cubicBezTo>
                  <a:cubicBezTo>
                    <a:pt x="16932" y="0"/>
                    <a:pt x="0" y="16932"/>
                    <a:pt x="0" y="37038"/>
                  </a:cubicBezTo>
                  <a:cubicBezTo>
                    <a:pt x="0" y="57673"/>
                    <a:pt x="16403" y="74077"/>
                    <a:pt x="37038" y="74077"/>
                  </a:cubicBezTo>
                  <a:close/>
                  <a:moveTo>
                    <a:pt x="37038" y="12698"/>
                  </a:moveTo>
                  <a:cubicBezTo>
                    <a:pt x="50266" y="12698"/>
                    <a:pt x="61378" y="23810"/>
                    <a:pt x="61378" y="37038"/>
                  </a:cubicBezTo>
                  <a:cubicBezTo>
                    <a:pt x="61378" y="50266"/>
                    <a:pt x="50266" y="61377"/>
                    <a:pt x="37038" y="61377"/>
                  </a:cubicBezTo>
                  <a:cubicBezTo>
                    <a:pt x="23810" y="61377"/>
                    <a:pt x="12699" y="50266"/>
                    <a:pt x="12699" y="37038"/>
                  </a:cubicBezTo>
                  <a:cubicBezTo>
                    <a:pt x="12699" y="23810"/>
                    <a:pt x="23810" y="12698"/>
                    <a:pt x="37038" y="1269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4" name="Forma libre 492">
              <a:extLst>
                <a:ext uri="{FF2B5EF4-FFF2-40B4-BE49-F238E27FC236}">
                  <a16:creationId xmlns:a16="http://schemas.microsoft.com/office/drawing/2014/main" id="{D4DEBF78-A052-4B01-B666-9AD9BF44F991}"/>
                </a:ext>
              </a:extLst>
            </p:cNvPr>
            <p:cNvSpPr/>
            <p:nvPr/>
          </p:nvSpPr>
          <p:spPr>
            <a:xfrm>
              <a:off x="3171296" y="12630601"/>
              <a:ext cx="37038" cy="74077"/>
            </a:xfrm>
            <a:custGeom>
              <a:avLst/>
              <a:gdLst>
                <a:gd name="connsiteX0" fmla="*/ 17461 w 37038"/>
                <a:gd name="connsiteY0" fmla="*/ 61907 h 74076"/>
                <a:gd name="connsiteX1" fmla="*/ 6349 w 37038"/>
                <a:gd name="connsiteY1" fmla="*/ 61907 h 74076"/>
                <a:gd name="connsiteX2" fmla="*/ 0 w 37038"/>
                <a:gd name="connsiteY2" fmla="*/ 68256 h 74076"/>
                <a:gd name="connsiteX3" fmla="*/ 6349 w 37038"/>
                <a:gd name="connsiteY3" fmla="*/ 74605 h 74076"/>
                <a:gd name="connsiteX4" fmla="*/ 19577 w 37038"/>
                <a:gd name="connsiteY4" fmla="*/ 74605 h 74076"/>
                <a:gd name="connsiteX5" fmla="*/ 23281 w 37038"/>
                <a:gd name="connsiteY5" fmla="*/ 73547 h 74076"/>
                <a:gd name="connsiteX6" fmla="*/ 38097 w 37038"/>
                <a:gd name="connsiteY6" fmla="*/ 64023 h 74076"/>
                <a:gd name="connsiteX7" fmla="*/ 41271 w 37038"/>
                <a:gd name="connsiteY7" fmla="*/ 58731 h 74076"/>
                <a:gd name="connsiteX8" fmla="*/ 41271 w 37038"/>
                <a:gd name="connsiteY8" fmla="*/ 13756 h 74076"/>
                <a:gd name="connsiteX9" fmla="*/ 37568 w 37038"/>
                <a:gd name="connsiteY9" fmla="*/ 7937 h 74076"/>
                <a:gd name="connsiteX10" fmla="*/ 22752 w 37038"/>
                <a:gd name="connsiteY10" fmla="*/ 528 h 74076"/>
                <a:gd name="connsiteX11" fmla="*/ 20106 w 37038"/>
                <a:gd name="connsiteY11" fmla="*/ 0 h 74076"/>
                <a:gd name="connsiteX12" fmla="*/ 6878 w 37038"/>
                <a:gd name="connsiteY12" fmla="*/ 0 h 74076"/>
                <a:gd name="connsiteX13" fmla="*/ 529 w 37038"/>
                <a:gd name="connsiteY13" fmla="*/ 6349 h 74076"/>
                <a:gd name="connsiteX14" fmla="*/ 6878 w 37038"/>
                <a:gd name="connsiteY14" fmla="*/ 12698 h 74076"/>
                <a:gd name="connsiteX15" fmla="*/ 18519 w 37038"/>
                <a:gd name="connsiteY15" fmla="*/ 12698 h 74076"/>
                <a:gd name="connsiteX16" fmla="*/ 28573 w 37038"/>
                <a:gd name="connsiteY16" fmla="*/ 17990 h 74076"/>
                <a:gd name="connsiteX17" fmla="*/ 28573 w 37038"/>
                <a:gd name="connsiteY17" fmla="*/ 55557 h 74076"/>
                <a:gd name="connsiteX18" fmla="*/ 17461 w 37038"/>
                <a:gd name="connsiteY18" fmla="*/ 61907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17461" y="61907"/>
                  </a:moveTo>
                  <a:lnTo>
                    <a:pt x="6349" y="61907"/>
                  </a:lnTo>
                  <a:cubicBezTo>
                    <a:pt x="2646" y="61907"/>
                    <a:pt x="0" y="64552"/>
                    <a:pt x="0" y="68256"/>
                  </a:cubicBezTo>
                  <a:cubicBezTo>
                    <a:pt x="0" y="71959"/>
                    <a:pt x="2646" y="74605"/>
                    <a:pt x="6349" y="74605"/>
                  </a:cubicBezTo>
                  <a:lnTo>
                    <a:pt x="19577" y="74605"/>
                  </a:lnTo>
                  <a:cubicBezTo>
                    <a:pt x="20636" y="74605"/>
                    <a:pt x="22223" y="74077"/>
                    <a:pt x="23281" y="73547"/>
                  </a:cubicBezTo>
                  <a:lnTo>
                    <a:pt x="38097" y="64023"/>
                  </a:lnTo>
                  <a:cubicBezTo>
                    <a:pt x="40213" y="62965"/>
                    <a:pt x="41271" y="60849"/>
                    <a:pt x="41271" y="58731"/>
                  </a:cubicBezTo>
                  <a:lnTo>
                    <a:pt x="41271" y="13756"/>
                  </a:lnTo>
                  <a:cubicBezTo>
                    <a:pt x="41271" y="11111"/>
                    <a:pt x="39684" y="8995"/>
                    <a:pt x="37568" y="7937"/>
                  </a:cubicBezTo>
                  <a:lnTo>
                    <a:pt x="22752" y="528"/>
                  </a:lnTo>
                  <a:cubicBezTo>
                    <a:pt x="21694" y="0"/>
                    <a:pt x="20636" y="0"/>
                    <a:pt x="20106" y="0"/>
                  </a:cubicBezTo>
                  <a:lnTo>
                    <a:pt x="6878" y="0"/>
                  </a:lnTo>
                  <a:cubicBezTo>
                    <a:pt x="3175" y="0"/>
                    <a:pt x="529" y="2646"/>
                    <a:pt x="529" y="6349"/>
                  </a:cubicBezTo>
                  <a:cubicBezTo>
                    <a:pt x="529" y="10053"/>
                    <a:pt x="3175" y="12698"/>
                    <a:pt x="6878" y="12698"/>
                  </a:cubicBezTo>
                  <a:lnTo>
                    <a:pt x="18519" y="12698"/>
                  </a:lnTo>
                  <a:lnTo>
                    <a:pt x="28573" y="17990"/>
                  </a:lnTo>
                  <a:lnTo>
                    <a:pt x="28573" y="55557"/>
                  </a:lnTo>
                  <a:lnTo>
                    <a:pt x="17461" y="6190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5" name="Forma libre 493">
              <a:extLst>
                <a:ext uri="{FF2B5EF4-FFF2-40B4-BE49-F238E27FC236}">
                  <a16:creationId xmlns:a16="http://schemas.microsoft.com/office/drawing/2014/main" id="{8B5CF971-377B-4389-BC7A-FA83945C1CE3}"/>
                </a:ext>
              </a:extLst>
            </p:cNvPr>
            <p:cNvSpPr/>
            <p:nvPr/>
          </p:nvSpPr>
          <p:spPr>
            <a:xfrm>
              <a:off x="3054361" y="12630601"/>
              <a:ext cx="37038" cy="74077"/>
            </a:xfrm>
            <a:custGeom>
              <a:avLst/>
              <a:gdLst>
                <a:gd name="connsiteX0" fmla="*/ 4233 w 37038"/>
                <a:gd name="connsiteY0" fmla="*/ 66668 h 74076"/>
                <a:gd name="connsiteX1" fmla="*/ 19048 w 37038"/>
                <a:gd name="connsiteY1" fmla="*/ 74077 h 74076"/>
                <a:gd name="connsiteX2" fmla="*/ 21694 w 37038"/>
                <a:gd name="connsiteY2" fmla="*/ 74605 h 74076"/>
                <a:gd name="connsiteX3" fmla="*/ 34922 w 37038"/>
                <a:gd name="connsiteY3" fmla="*/ 74605 h 74076"/>
                <a:gd name="connsiteX4" fmla="*/ 41271 w 37038"/>
                <a:gd name="connsiteY4" fmla="*/ 68256 h 74076"/>
                <a:gd name="connsiteX5" fmla="*/ 34922 w 37038"/>
                <a:gd name="connsiteY5" fmla="*/ 61907 h 74076"/>
                <a:gd name="connsiteX6" fmla="*/ 23281 w 37038"/>
                <a:gd name="connsiteY6" fmla="*/ 61907 h 74076"/>
                <a:gd name="connsiteX7" fmla="*/ 13228 w 37038"/>
                <a:gd name="connsiteY7" fmla="*/ 56615 h 74076"/>
                <a:gd name="connsiteX8" fmla="*/ 13228 w 37038"/>
                <a:gd name="connsiteY8" fmla="*/ 19048 h 74076"/>
                <a:gd name="connsiteX9" fmla="*/ 23810 w 37038"/>
                <a:gd name="connsiteY9" fmla="*/ 12698 h 74076"/>
                <a:gd name="connsiteX10" fmla="*/ 34922 w 37038"/>
                <a:gd name="connsiteY10" fmla="*/ 12698 h 74076"/>
                <a:gd name="connsiteX11" fmla="*/ 41271 w 37038"/>
                <a:gd name="connsiteY11" fmla="*/ 6349 h 74076"/>
                <a:gd name="connsiteX12" fmla="*/ 34922 w 37038"/>
                <a:gd name="connsiteY12" fmla="*/ 0 h 74076"/>
                <a:gd name="connsiteX13" fmla="*/ 21694 w 37038"/>
                <a:gd name="connsiteY13" fmla="*/ 0 h 74076"/>
                <a:gd name="connsiteX14" fmla="*/ 17990 w 37038"/>
                <a:gd name="connsiteY14" fmla="*/ 1058 h 74076"/>
                <a:gd name="connsiteX15" fmla="*/ 3175 w 37038"/>
                <a:gd name="connsiteY15" fmla="*/ 10582 h 74076"/>
                <a:gd name="connsiteX16" fmla="*/ 0 w 37038"/>
                <a:gd name="connsiteY16" fmla="*/ 15874 h 74076"/>
                <a:gd name="connsiteX17" fmla="*/ 0 w 37038"/>
                <a:gd name="connsiteY17" fmla="*/ 60849 h 74076"/>
                <a:gd name="connsiteX18" fmla="*/ 4233 w 37038"/>
                <a:gd name="connsiteY18" fmla="*/ 6666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4233" y="66668"/>
                  </a:moveTo>
                  <a:lnTo>
                    <a:pt x="19048" y="74077"/>
                  </a:lnTo>
                  <a:cubicBezTo>
                    <a:pt x="20106" y="74605"/>
                    <a:pt x="21165" y="74605"/>
                    <a:pt x="21694" y="74605"/>
                  </a:cubicBezTo>
                  <a:lnTo>
                    <a:pt x="34922" y="74605"/>
                  </a:lnTo>
                  <a:cubicBezTo>
                    <a:pt x="38626" y="74605"/>
                    <a:pt x="41271" y="71959"/>
                    <a:pt x="41271" y="68256"/>
                  </a:cubicBezTo>
                  <a:cubicBezTo>
                    <a:pt x="41271" y="64552"/>
                    <a:pt x="38626" y="61907"/>
                    <a:pt x="34922" y="61907"/>
                  </a:cubicBezTo>
                  <a:lnTo>
                    <a:pt x="23281" y="61907"/>
                  </a:lnTo>
                  <a:lnTo>
                    <a:pt x="13228" y="56615"/>
                  </a:lnTo>
                  <a:lnTo>
                    <a:pt x="13228" y="19048"/>
                  </a:lnTo>
                  <a:lnTo>
                    <a:pt x="23810" y="12698"/>
                  </a:lnTo>
                  <a:lnTo>
                    <a:pt x="34922" y="12698"/>
                  </a:lnTo>
                  <a:cubicBezTo>
                    <a:pt x="38626" y="12698"/>
                    <a:pt x="41271" y="10053"/>
                    <a:pt x="41271" y="6349"/>
                  </a:cubicBezTo>
                  <a:cubicBezTo>
                    <a:pt x="41271" y="2646"/>
                    <a:pt x="38626" y="0"/>
                    <a:pt x="34922" y="0"/>
                  </a:cubicBezTo>
                  <a:lnTo>
                    <a:pt x="21694" y="0"/>
                  </a:lnTo>
                  <a:cubicBezTo>
                    <a:pt x="20635" y="0"/>
                    <a:pt x="19048" y="528"/>
                    <a:pt x="17990" y="1058"/>
                  </a:cubicBezTo>
                  <a:lnTo>
                    <a:pt x="3175" y="10582"/>
                  </a:lnTo>
                  <a:cubicBezTo>
                    <a:pt x="1058" y="11640"/>
                    <a:pt x="0" y="13756"/>
                    <a:pt x="0" y="15874"/>
                  </a:cubicBezTo>
                  <a:lnTo>
                    <a:pt x="0" y="60849"/>
                  </a:lnTo>
                  <a:cubicBezTo>
                    <a:pt x="1058" y="62965"/>
                    <a:pt x="2116" y="65610"/>
                    <a:pt x="4233" y="6666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6" name="Forma libre 494">
              <a:extLst>
                <a:ext uri="{FF2B5EF4-FFF2-40B4-BE49-F238E27FC236}">
                  <a16:creationId xmlns:a16="http://schemas.microsoft.com/office/drawing/2014/main" id="{251A67EE-62E9-466F-9D97-0E1379398B56}"/>
                </a:ext>
              </a:extLst>
            </p:cNvPr>
            <p:cNvSpPr/>
            <p:nvPr/>
          </p:nvSpPr>
          <p:spPr>
            <a:xfrm>
              <a:off x="3179233" y="12418953"/>
              <a:ext cx="158736" cy="158736"/>
            </a:xfrm>
            <a:custGeom>
              <a:avLst/>
              <a:gdLst>
                <a:gd name="connsiteX0" fmla="*/ 159794 w 158735"/>
                <a:gd name="connsiteY0" fmla="*/ 79896 h 158735"/>
                <a:gd name="connsiteX1" fmla="*/ 79897 w 158735"/>
                <a:gd name="connsiteY1" fmla="*/ 0 h 158735"/>
                <a:gd name="connsiteX2" fmla="*/ 0 w 158735"/>
                <a:gd name="connsiteY2" fmla="*/ 79896 h 158735"/>
                <a:gd name="connsiteX3" fmla="*/ 79897 w 158735"/>
                <a:gd name="connsiteY3" fmla="*/ 159794 h 158735"/>
                <a:gd name="connsiteX4" fmla="*/ 159794 w 158735"/>
                <a:gd name="connsiteY4" fmla="*/ 79896 h 158735"/>
                <a:gd name="connsiteX5" fmla="*/ 79897 w 158735"/>
                <a:gd name="connsiteY5" fmla="*/ 147094 h 158735"/>
                <a:gd name="connsiteX6" fmla="*/ 12699 w 158735"/>
                <a:gd name="connsiteY6" fmla="*/ 79896 h 158735"/>
                <a:gd name="connsiteX7" fmla="*/ 79897 w 158735"/>
                <a:gd name="connsiteY7" fmla="*/ 12698 h 158735"/>
                <a:gd name="connsiteX8" fmla="*/ 147095 w 158735"/>
                <a:gd name="connsiteY8" fmla="*/ 79896 h 158735"/>
                <a:gd name="connsiteX9" fmla="*/ 79897 w 158735"/>
                <a:gd name="connsiteY9" fmla="*/ 147094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35" h="158735">
                  <a:moveTo>
                    <a:pt x="159794" y="79896"/>
                  </a:moveTo>
                  <a:cubicBezTo>
                    <a:pt x="159794" y="35451"/>
                    <a:pt x="123814" y="0"/>
                    <a:pt x="79897" y="0"/>
                  </a:cubicBezTo>
                  <a:cubicBezTo>
                    <a:pt x="35980" y="0"/>
                    <a:pt x="0" y="35979"/>
                    <a:pt x="0" y="79896"/>
                  </a:cubicBezTo>
                  <a:cubicBezTo>
                    <a:pt x="0" y="124343"/>
                    <a:pt x="35980" y="159794"/>
                    <a:pt x="79897" y="159794"/>
                  </a:cubicBezTo>
                  <a:cubicBezTo>
                    <a:pt x="123814" y="159794"/>
                    <a:pt x="159794" y="123813"/>
                    <a:pt x="159794" y="79896"/>
                  </a:cubicBezTo>
                  <a:close/>
                  <a:moveTo>
                    <a:pt x="79897" y="147094"/>
                  </a:moveTo>
                  <a:cubicBezTo>
                    <a:pt x="42859" y="147094"/>
                    <a:pt x="12699" y="116935"/>
                    <a:pt x="12699" y="79896"/>
                  </a:cubicBezTo>
                  <a:cubicBezTo>
                    <a:pt x="12699" y="42858"/>
                    <a:pt x="42859" y="12698"/>
                    <a:pt x="79897" y="12698"/>
                  </a:cubicBezTo>
                  <a:cubicBezTo>
                    <a:pt x="116935" y="12698"/>
                    <a:pt x="147095" y="42858"/>
                    <a:pt x="147095" y="79896"/>
                  </a:cubicBezTo>
                  <a:cubicBezTo>
                    <a:pt x="147095" y="116935"/>
                    <a:pt x="116935" y="147094"/>
                    <a:pt x="79897" y="147094"/>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7" name="Forma libre 495">
              <a:extLst>
                <a:ext uri="{FF2B5EF4-FFF2-40B4-BE49-F238E27FC236}">
                  <a16:creationId xmlns:a16="http://schemas.microsoft.com/office/drawing/2014/main" id="{34A05DF1-4D43-43DE-8DD6-47FA85046B17}"/>
                </a:ext>
              </a:extLst>
            </p:cNvPr>
            <p:cNvSpPr/>
            <p:nvPr/>
          </p:nvSpPr>
          <p:spPr>
            <a:xfrm>
              <a:off x="3252781" y="12441176"/>
              <a:ext cx="10582" cy="21165"/>
            </a:xfrm>
            <a:custGeom>
              <a:avLst/>
              <a:gdLst>
                <a:gd name="connsiteX0" fmla="*/ 6349 w 10582"/>
                <a:gd name="connsiteY0" fmla="*/ 21693 h 21164"/>
                <a:gd name="connsiteX1" fmla="*/ 12699 w 10582"/>
                <a:gd name="connsiteY1" fmla="*/ 15344 h 21164"/>
                <a:gd name="connsiteX2" fmla="*/ 12699 w 10582"/>
                <a:gd name="connsiteY2" fmla="*/ 6349 h 21164"/>
                <a:gd name="connsiteX3" fmla="*/ 6349 w 10582"/>
                <a:gd name="connsiteY3" fmla="*/ 0 h 21164"/>
                <a:gd name="connsiteX4" fmla="*/ 0 w 10582"/>
                <a:gd name="connsiteY4" fmla="*/ 6349 h 21164"/>
                <a:gd name="connsiteX5" fmla="*/ 0 w 10582"/>
                <a:gd name="connsiteY5" fmla="*/ 15344 h 21164"/>
                <a:gd name="connsiteX6" fmla="*/ 6349 w 10582"/>
                <a:gd name="connsiteY6" fmla="*/ 21693 h 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21164">
                  <a:moveTo>
                    <a:pt x="6349" y="21693"/>
                  </a:moveTo>
                  <a:cubicBezTo>
                    <a:pt x="10053" y="21693"/>
                    <a:pt x="12699" y="19048"/>
                    <a:pt x="12699" y="15344"/>
                  </a:cubicBezTo>
                  <a:lnTo>
                    <a:pt x="12699" y="6349"/>
                  </a:lnTo>
                  <a:cubicBezTo>
                    <a:pt x="12699" y="2646"/>
                    <a:pt x="10053" y="0"/>
                    <a:pt x="6349" y="0"/>
                  </a:cubicBezTo>
                  <a:cubicBezTo>
                    <a:pt x="2646" y="0"/>
                    <a:pt x="0" y="2646"/>
                    <a:pt x="0" y="6349"/>
                  </a:cubicBezTo>
                  <a:lnTo>
                    <a:pt x="0" y="15344"/>
                  </a:lnTo>
                  <a:cubicBezTo>
                    <a:pt x="0" y="19048"/>
                    <a:pt x="2646" y="21693"/>
                    <a:pt x="6349" y="21693"/>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8" name="Forma libre 496">
              <a:extLst>
                <a:ext uri="{FF2B5EF4-FFF2-40B4-BE49-F238E27FC236}">
                  <a16:creationId xmlns:a16="http://schemas.microsoft.com/office/drawing/2014/main" id="{48DF5B82-3D0C-478E-93F8-66EB5315D7A3}"/>
                </a:ext>
              </a:extLst>
            </p:cNvPr>
            <p:cNvSpPr/>
            <p:nvPr/>
          </p:nvSpPr>
          <p:spPr>
            <a:xfrm>
              <a:off x="3252781" y="12534300"/>
              <a:ext cx="10582" cy="15874"/>
            </a:xfrm>
            <a:custGeom>
              <a:avLst/>
              <a:gdLst>
                <a:gd name="connsiteX0" fmla="*/ 6349 w 10582"/>
                <a:gd name="connsiteY0" fmla="*/ 0 h 15873"/>
                <a:gd name="connsiteX1" fmla="*/ 0 w 10582"/>
                <a:gd name="connsiteY1" fmla="*/ 6350 h 15873"/>
                <a:gd name="connsiteX2" fmla="*/ 0 w 10582"/>
                <a:gd name="connsiteY2" fmla="*/ 13758 h 15873"/>
                <a:gd name="connsiteX3" fmla="*/ 6349 w 10582"/>
                <a:gd name="connsiteY3" fmla="*/ 20107 h 15873"/>
                <a:gd name="connsiteX4" fmla="*/ 12699 w 10582"/>
                <a:gd name="connsiteY4" fmla="*/ 13758 h 15873"/>
                <a:gd name="connsiteX5" fmla="*/ 12699 w 10582"/>
                <a:gd name="connsiteY5" fmla="*/ 6350 h 15873"/>
                <a:gd name="connsiteX6" fmla="*/ 6349 w 10582"/>
                <a:gd name="connsiteY6" fmla="*/ 0 h 1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15873">
                  <a:moveTo>
                    <a:pt x="6349" y="0"/>
                  </a:moveTo>
                  <a:cubicBezTo>
                    <a:pt x="2646" y="0"/>
                    <a:pt x="0" y="2646"/>
                    <a:pt x="0" y="6350"/>
                  </a:cubicBezTo>
                  <a:lnTo>
                    <a:pt x="0" y="13758"/>
                  </a:lnTo>
                  <a:cubicBezTo>
                    <a:pt x="0" y="17461"/>
                    <a:pt x="2646" y="20107"/>
                    <a:pt x="6349" y="20107"/>
                  </a:cubicBezTo>
                  <a:cubicBezTo>
                    <a:pt x="10053" y="20107"/>
                    <a:pt x="12699" y="17461"/>
                    <a:pt x="12699" y="13758"/>
                  </a:cubicBezTo>
                  <a:lnTo>
                    <a:pt x="12699" y="6350"/>
                  </a:lnTo>
                  <a:cubicBezTo>
                    <a:pt x="12699" y="2646"/>
                    <a:pt x="10053" y="0"/>
                    <a:pt x="6349" y="0"/>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9" name="Forma libre 497">
              <a:extLst>
                <a:ext uri="{FF2B5EF4-FFF2-40B4-BE49-F238E27FC236}">
                  <a16:creationId xmlns:a16="http://schemas.microsoft.com/office/drawing/2014/main" id="{B90EF94E-DCB5-4EAB-9C69-92A6D6A612FE}"/>
                </a:ext>
              </a:extLst>
            </p:cNvPr>
            <p:cNvSpPr/>
            <p:nvPr/>
          </p:nvSpPr>
          <p:spPr>
            <a:xfrm>
              <a:off x="3230557" y="12470806"/>
              <a:ext cx="52912" cy="52912"/>
            </a:xfrm>
            <a:custGeom>
              <a:avLst/>
              <a:gdLst>
                <a:gd name="connsiteX0" fmla="*/ 39684 w 52911"/>
                <a:gd name="connsiteY0" fmla="*/ 21165 h 52911"/>
                <a:gd name="connsiteX1" fmla="*/ 28573 w 52911"/>
                <a:gd name="connsiteY1" fmla="*/ 21165 h 52911"/>
                <a:gd name="connsiteX2" fmla="*/ 17461 w 52911"/>
                <a:gd name="connsiteY2" fmla="*/ 21165 h 52911"/>
                <a:gd name="connsiteX3" fmla="*/ 13228 w 52911"/>
                <a:gd name="connsiteY3" fmla="*/ 16933 h 52911"/>
                <a:gd name="connsiteX4" fmla="*/ 17461 w 52911"/>
                <a:gd name="connsiteY4" fmla="*/ 12700 h 52911"/>
                <a:gd name="connsiteX5" fmla="*/ 50266 w 52911"/>
                <a:gd name="connsiteY5" fmla="*/ 12700 h 52911"/>
                <a:gd name="connsiteX6" fmla="*/ 56616 w 52911"/>
                <a:gd name="connsiteY6" fmla="*/ 6350 h 52911"/>
                <a:gd name="connsiteX7" fmla="*/ 50266 w 52911"/>
                <a:gd name="connsiteY7" fmla="*/ 0 h 52911"/>
                <a:gd name="connsiteX8" fmla="*/ 17461 w 52911"/>
                <a:gd name="connsiteY8" fmla="*/ 0 h 52911"/>
                <a:gd name="connsiteX9" fmla="*/ 0 w 52911"/>
                <a:gd name="connsiteY9" fmla="*/ 17461 h 52911"/>
                <a:gd name="connsiteX10" fmla="*/ 17461 w 52911"/>
                <a:gd name="connsiteY10" fmla="*/ 34922 h 52911"/>
                <a:gd name="connsiteX11" fmla="*/ 28573 w 52911"/>
                <a:gd name="connsiteY11" fmla="*/ 34922 h 52911"/>
                <a:gd name="connsiteX12" fmla="*/ 39684 w 52911"/>
                <a:gd name="connsiteY12" fmla="*/ 34922 h 52911"/>
                <a:gd name="connsiteX13" fmla="*/ 43917 w 52911"/>
                <a:gd name="connsiteY13" fmla="*/ 39156 h 52911"/>
                <a:gd name="connsiteX14" fmla="*/ 39684 w 52911"/>
                <a:gd name="connsiteY14" fmla="*/ 43389 h 52911"/>
                <a:gd name="connsiteX15" fmla="*/ 6349 w 52911"/>
                <a:gd name="connsiteY15" fmla="*/ 43389 h 52911"/>
                <a:gd name="connsiteX16" fmla="*/ 0 w 52911"/>
                <a:gd name="connsiteY16" fmla="*/ 49738 h 52911"/>
                <a:gd name="connsiteX17" fmla="*/ 6349 w 52911"/>
                <a:gd name="connsiteY17" fmla="*/ 56087 h 52911"/>
                <a:gd name="connsiteX18" fmla="*/ 39684 w 52911"/>
                <a:gd name="connsiteY18" fmla="*/ 56087 h 52911"/>
                <a:gd name="connsiteX19" fmla="*/ 57145 w 52911"/>
                <a:gd name="connsiteY19" fmla="*/ 38626 h 52911"/>
                <a:gd name="connsiteX20" fmla="*/ 39684 w 52911"/>
                <a:gd name="connsiteY20" fmla="*/ 21165 h 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11" h="52911">
                  <a:moveTo>
                    <a:pt x="39684" y="21165"/>
                  </a:moveTo>
                  <a:lnTo>
                    <a:pt x="28573" y="21165"/>
                  </a:lnTo>
                  <a:lnTo>
                    <a:pt x="17461" y="21165"/>
                  </a:lnTo>
                  <a:cubicBezTo>
                    <a:pt x="14815" y="21165"/>
                    <a:pt x="13228" y="19049"/>
                    <a:pt x="13228" y="16933"/>
                  </a:cubicBezTo>
                  <a:cubicBezTo>
                    <a:pt x="13228" y="14287"/>
                    <a:pt x="15345" y="12700"/>
                    <a:pt x="17461" y="12700"/>
                  </a:cubicBezTo>
                  <a:lnTo>
                    <a:pt x="50266" y="12700"/>
                  </a:lnTo>
                  <a:cubicBezTo>
                    <a:pt x="53970" y="12700"/>
                    <a:pt x="56616" y="10054"/>
                    <a:pt x="56616" y="6350"/>
                  </a:cubicBezTo>
                  <a:cubicBezTo>
                    <a:pt x="56616" y="2646"/>
                    <a:pt x="53970" y="0"/>
                    <a:pt x="50266" y="0"/>
                  </a:cubicBezTo>
                  <a:lnTo>
                    <a:pt x="17461" y="0"/>
                  </a:lnTo>
                  <a:cubicBezTo>
                    <a:pt x="7937" y="0"/>
                    <a:pt x="0" y="7937"/>
                    <a:pt x="0" y="17461"/>
                  </a:cubicBezTo>
                  <a:cubicBezTo>
                    <a:pt x="0" y="26986"/>
                    <a:pt x="7937" y="34922"/>
                    <a:pt x="17461" y="34922"/>
                  </a:cubicBezTo>
                  <a:lnTo>
                    <a:pt x="28573" y="34922"/>
                  </a:lnTo>
                  <a:lnTo>
                    <a:pt x="39684" y="34922"/>
                  </a:lnTo>
                  <a:cubicBezTo>
                    <a:pt x="42330" y="34922"/>
                    <a:pt x="43917" y="37038"/>
                    <a:pt x="43917" y="39156"/>
                  </a:cubicBezTo>
                  <a:cubicBezTo>
                    <a:pt x="43917" y="41801"/>
                    <a:pt x="41801" y="43389"/>
                    <a:pt x="39684" y="43389"/>
                  </a:cubicBezTo>
                  <a:lnTo>
                    <a:pt x="6349" y="43389"/>
                  </a:lnTo>
                  <a:cubicBezTo>
                    <a:pt x="2646" y="43389"/>
                    <a:pt x="0" y="46034"/>
                    <a:pt x="0" y="49738"/>
                  </a:cubicBezTo>
                  <a:cubicBezTo>
                    <a:pt x="0" y="53442"/>
                    <a:pt x="2646" y="56087"/>
                    <a:pt x="6349" y="56087"/>
                  </a:cubicBezTo>
                  <a:lnTo>
                    <a:pt x="39684" y="56087"/>
                  </a:lnTo>
                  <a:cubicBezTo>
                    <a:pt x="49208" y="56087"/>
                    <a:pt x="57145" y="48150"/>
                    <a:pt x="57145" y="38626"/>
                  </a:cubicBezTo>
                  <a:cubicBezTo>
                    <a:pt x="57145" y="29102"/>
                    <a:pt x="49208" y="21165"/>
                    <a:pt x="39684" y="21165"/>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0" name="Forma libre 498">
              <a:extLst>
                <a:ext uri="{FF2B5EF4-FFF2-40B4-BE49-F238E27FC236}">
                  <a16:creationId xmlns:a16="http://schemas.microsoft.com/office/drawing/2014/main" id="{D54AC523-0A41-419A-A730-ABE50C41D6EF}"/>
                </a:ext>
              </a:extLst>
            </p:cNvPr>
            <p:cNvSpPr/>
            <p:nvPr/>
          </p:nvSpPr>
          <p:spPr>
            <a:xfrm>
              <a:off x="3026509" y="12439059"/>
              <a:ext cx="158736" cy="142862"/>
            </a:xfrm>
            <a:custGeom>
              <a:avLst/>
              <a:gdLst>
                <a:gd name="connsiteX0" fmla="*/ 16740 w 158735"/>
                <a:gd name="connsiteY0" fmla="*/ 141276 h 142862"/>
                <a:gd name="connsiteX1" fmla="*/ 16740 w 158735"/>
                <a:gd name="connsiteY1" fmla="*/ 141276 h 142862"/>
                <a:gd name="connsiteX2" fmla="*/ 17799 w 158735"/>
                <a:gd name="connsiteY2" fmla="*/ 142862 h 142862"/>
                <a:gd name="connsiteX3" fmla="*/ 18328 w 158735"/>
                <a:gd name="connsiteY3" fmla="*/ 143392 h 142862"/>
                <a:gd name="connsiteX4" fmla="*/ 18857 w 158735"/>
                <a:gd name="connsiteY4" fmla="*/ 143921 h 142862"/>
                <a:gd name="connsiteX5" fmla="*/ 21502 w 158735"/>
                <a:gd name="connsiteY5" fmla="*/ 144450 h 142862"/>
                <a:gd name="connsiteX6" fmla="*/ 23090 w 158735"/>
                <a:gd name="connsiteY6" fmla="*/ 144450 h 142862"/>
                <a:gd name="connsiteX7" fmla="*/ 23619 w 158735"/>
                <a:gd name="connsiteY7" fmla="*/ 144450 h 142862"/>
                <a:gd name="connsiteX8" fmla="*/ 26265 w 158735"/>
                <a:gd name="connsiteY8" fmla="*/ 142862 h 142862"/>
                <a:gd name="connsiteX9" fmla="*/ 45313 w 158735"/>
                <a:gd name="connsiteY9" fmla="*/ 120111 h 142862"/>
                <a:gd name="connsiteX10" fmla="*/ 44784 w 158735"/>
                <a:gd name="connsiteY10" fmla="*/ 111115 h 142862"/>
                <a:gd name="connsiteX11" fmla="*/ 35789 w 158735"/>
                <a:gd name="connsiteY11" fmla="*/ 111645 h 142862"/>
                <a:gd name="connsiteX12" fmla="*/ 29439 w 158735"/>
                <a:gd name="connsiteY12" fmla="*/ 119052 h 142862"/>
                <a:gd name="connsiteX13" fmla="*/ 153782 w 158735"/>
                <a:gd name="connsiteY13" fmla="*/ 12700 h 142862"/>
                <a:gd name="connsiteX14" fmla="*/ 160132 w 158735"/>
                <a:gd name="connsiteY14" fmla="*/ 6350 h 142862"/>
                <a:gd name="connsiteX15" fmla="*/ 153782 w 158735"/>
                <a:gd name="connsiteY15" fmla="*/ 0 h 142862"/>
                <a:gd name="connsiteX16" fmla="*/ 16211 w 158735"/>
                <a:gd name="connsiteY16" fmla="*/ 119052 h 142862"/>
                <a:gd name="connsiteX17" fmla="*/ 11978 w 158735"/>
                <a:gd name="connsiteY17" fmla="*/ 112703 h 142862"/>
                <a:gd name="connsiteX18" fmla="*/ 2983 w 158735"/>
                <a:gd name="connsiteY18" fmla="*/ 110587 h 142862"/>
                <a:gd name="connsiteX19" fmla="*/ 867 w 158735"/>
                <a:gd name="connsiteY19" fmla="*/ 119581 h 142862"/>
                <a:gd name="connsiteX20" fmla="*/ 16740 w 158735"/>
                <a:gd name="connsiteY20" fmla="*/ 141276 h 1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735" h="142862">
                  <a:moveTo>
                    <a:pt x="16740" y="141276"/>
                  </a:moveTo>
                  <a:cubicBezTo>
                    <a:pt x="16740" y="141276"/>
                    <a:pt x="17270" y="141276"/>
                    <a:pt x="16740" y="141276"/>
                  </a:cubicBezTo>
                  <a:cubicBezTo>
                    <a:pt x="17270" y="141804"/>
                    <a:pt x="17799" y="142334"/>
                    <a:pt x="17799" y="142862"/>
                  </a:cubicBezTo>
                  <a:cubicBezTo>
                    <a:pt x="17799" y="142862"/>
                    <a:pt x="18328" y="143392"/>
                    <a:pt x="18328" y="143392"/>
                  </a:cubicBezTo>
                  <a:cubicBezTo>
                    <a:pt x="18328" y="143392"/>
                    <a:pt x="18857" y="143921"/>
                    <a:pt x="18857" y="143921"/>
                  </a:cubicBezTo>
                  <a:cubicBezTo>
                    <a:pt x="19915" y="144450"/>
                    <a:pt x="20444" y="144450"/>
                    <a:pt x="21502" y="144450"/>
                  </a:cubicBezTo>
                  <a:cubicBezTo>
                    <a:pt x="22031" y="144450"/>
                    <a:pt x="22561" y="144450"/>
                    <a:pt x="23090" y="144450"/>
                  </a:cubicBezTo>
                  <a:cubicBezTo>
                    <a:pt x="23090" y="144450"/>
                    <a:pt x="23090" y="144450"/>
                    <a:pt x="23619" y="144450"/>
                  </a:cubicBezTo>
                  <a:cubicBezTo>
                    <a:pt x="24677" y="143921"/>
                    <a:pt x="25735" y="143392"/>
                    <a:pt x="26265" y="142862"/>
                  </a:cubicBezTo>
                  <a:lnTo>
                    <a:pt x="45313" y="120111"/>
                  </a:lnTo>
                  <a:cubicBezTo>
                    <a:pt x="47429" y="117465"/>
                    <a:pt x="47429" y="113232"/>
                    <a:pt x="44784" y="111115"/>
                  </a:cubicBezTo>
                  <a:cubicBezTo>
                    <a:pt x="42138" y="108999"/>
                    <a:pt x="37905" y="108999"/>
                    <a:pt x="35789" y="111645"/>
                  </a:cubicBezTo>
                  <a:lnTo>
                    <a:pt x="29439" y="119052"/>
                  </a:lnTo>
                  <a:cubicBezTo>
                    <a:pt x="38963" y="58733"/>
                    <a:pt x="90817" y="12700"/>
                    <a:pt x="153782" y="12700"/>
                  </a:cubicBezTo>
                  <a:cubicBezTo>
                    <a:pt x="157486" y="12700"/>
                    <a:pt x="160132" y="10054"/>
                    <a:pt x="160132" y="6350"/>
                  </a:cubicBezTo>
                  <a:cubicBezTo>
                    <a:pt x="160132" y="2646"/>
                    <a:pt x="157486" y="0"/>
                    <a:pt x="153782" y="0"/>
                  </a:cubicBezTo>
                  <a:cubicBezTo>
                    <a:pt x="83938" y="0"/>
                    <a:pt x="26265" y="51854"/>
                    <a:pt x="16211" y="119052"/>
                  </a:cubicBezTo>
                  <a:lnTo>
                    <a:pt x="11978" y="112703"/>
                  </a:lnTo>
                  <a:cubicBezTo>
                    <a:pt x="9862" y="109529"/>
                    <a:pt x="6158" y="108999"/>
                    <a:pt x="2983" y="110587"/>
                  </a:cubicBezTo>
                  <a:cubicBezTo>
                    <a:pt x="-191" y="112703"/>
                    <a:pt x="-721" y="116406"/>
                    <a:pt x="867" y="119581"/>
                  </a:cubicBezTo>
                  <a:lnTo>
                    <a:pt x="16740" y="141276"/>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1" name="Forma libre 499">
              <a:extLst>
                <a:ext uri="{FF2B5EF4-FFF2-40B4-BE49-F238E27FC236}">
                  <a16:creationId xmlns:a16="http://schemas.microsoft.com/office/drawing/2014/main" id="{225ED7B5-BAE9-4616-89D3-875627E47500}"/>
                </a:ext>
              </a:extLst>
            </p:cNvPr>
            <p:cNvSpPr/>
            <p:nvPr/>
          </p:nvSpPr>
          <p:spPr>
            <a:xfrm>
              <a:off x="3260036" y="12570280"/>
              <a:ext cx="68785" cy="116406"/>
            </a:xfrm>
            <a:custGeom>
              <a:avLst/>
              <a:gdLst>
                <a:gd name="connsiteX0" fmla="*/ 57297 w 68785"/>
                <a:gd name="connsiteY0" fmla="*/ 3175 h 116406"/>
                <a:gd name="connsiteX1" fmla="*/ 52006 w 68785"/>
                <a:gd name="connsiteY1" fmla="*/ 0 h 116406"/>
                <a:gd name="connsiteX2" fmla="*/ 46185 w 68785"/>
                <a:gd name="connsiteY2" fmla="*/ 2646 h 116406"/>
                <a:gd name="connsiteX3" fmla="*/ 28724 w 68785"/>
                <a:gd name="connsiteY3" fmla="*/ 25398 h 116406"/>
                <a:gd name="connsiteX4" fmla="*/ 29783 w 68785"/>
                <a:gd name="connsiteY4" fmla="*/ 34393 h 116406"/>
                <a:gd name="connsiteX5" fmla="*/ 38778 w 68785"/>
                <a:gd name="connsiteY5" fmla="*/ 33335 h 116406"/>
                <a:gd name="connsiteX6" fmla="*/ 43011 w 68785"/>
                <a:gd name="connsiteY6" fmla="*/ 28044 h 116406"/>
                <a:gd name="connsiteX7" fmla="*/ 2268 w 68785"/>
                <a:gd name="connsiteY7" fmla="*/ 110057 h 116406"/>
                <a:gd name="connsiteX8" fmla="*/ 1739 w 68785"/>
                <a:gd name="connsiteY8" fmla="*/ 119052 h 116406"/>
                <a:gd name="connsiteX9" fmla="*/ 6501 w 68785"/>
                <a:gd name="connsiteY9" fmla="*/ 121169 h 116406"/>
                <a:gd name="connsiteX10" fmla="*/ 10734 w 68785"/>
                <a:gd name="connsiteY10" fmla="*/ 119581 h 116406"/>
                <a:gd name="connsiteX11" fmla="*/ 55709 w 68785"/>
                <a:gd name="connsiteY11" fmla="*/ 28573 h 116406"/>
                <a:gd name="connsiteX12" fmla="*/ 57826 w 68785"/>
                <a:gd name="connsiteY12" fmla="*/ 32277 h 116406"/>
                <a:gd name="connsiteX13" fmla="*/ 63646 w 68785"/>
                <a:gd name="connsiteY13" fmla="*/ 35451 h 116406"/>
                <a:gd name="connsiteX14" fmla="*/ 66821 w 68785"/>
                <a:gd name="connsiteY14" fmla="*/ 34393 h 116406"/>
                <a:gd name="connsiteX15" fmla="*/ 69467 w 68785"/>
                <a:gd name="connsiteY15" fmla="*/ 25398 h 116406"/>
                <a:gd name="connsiteX16" fmla="*/ 57297 w 68785"/>
                <a:gd name="connsiteY16" fmla="*/ 3175 h 11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85" h="116406">
                  <a:moveTo>
                    <a:pt x="57297" y="3175"/>
                  </a:moveTo>
                  <a:cubicBezTo>
                    <a:pt x="56239" y="1058"/>
                    <a:pt x="54122" y="0"/>
                    <a:pt x="52006" y="0"/>
                  </a:cubicBezTo>
                  <a:cubicBezTo>
                    <a:pt x="49889" y="0"/>
                    <a:pt x="47773" y="530"/>
                    <a:pt x="46185" y="2646"/>
                  </a:cubicBezTo>
                  <a:lnTo>
                    <a:pt x="28724" y="25398"/>
                  </a:lnTo>
                  <a:cubicBezTo>
                    <a:pt x="26608" y="28044"/>
                    <a:pt x="27137" y="32277"/>
                    <a:pt x="29783" y="34393"/>
                  </a:cubicBezTo>
                  <a:cubicBezTo>
                    <a:pt x="32428" y="36510"/>
                    <a:pt x="36661" y="35980"/>
                    <a:pt x="38778" y="33335"/>
                  </a:cubicBezTo>
                  <a:lnTo>
                    <a:pt x="43011" y="28044"/>
                  </a:lnTo>
                  <a:cubicBezTo>
                    <a:pt x="40894" y="59791"/>
                    <a:pt x="26079" y="89422"/>
                    <a:pt x="2268" y="110057"/>
                  </a:cubicBezTo>
                  <a:cubicBezTo>
                    <a:pt x="-377" y="112173"/>
                    <a:pt x="-906" y="116406"/>
                    <a:pt x="1739" y="119052"/>
                  </a:cubicBezTo>
                  <a:cubicBezTo>
                    <a:pt x="2797" y="120639"/>
                    <a:pt x="4914" y="121169"/>
                    <a:pt x="6501" y="121169"/>
                  </a:cubicBezTo>
                  <a:cubicBezTo>
                    <a:pt x="8089" y="121169"/>
                    <a:pt x="9676" y="120639"/>
                    <a:pt x="10734" y="119581"/>
                  </a:cubicBezTo>
                  <a:cubicBezTo>
                    <a:pt x="37190" y="96299"/>
                    <a:pt x="53593" y="63494"/>
                    <a:pt x="55709" y="28573"/>
                  </a:cubicBezTo>
                  <a:lnTo>
                    <a:pt x="57826" y="32277"/>
                  </a:lnTo>
                  <a:cubicBezTo>
                    <a:pt x="58884" y="34393"/>
                    <a:pt x="61000" y="35451"/>
                    <a:pt x="63646" y="35451"/>
                  </a:cubicBezTo>
                  <a:cubicBezTo>
                    <a:pt x="64704" y="35451"/>
                    <a:pt x="65763" y="34922"/>
                    <a:pt x="66821" y="34393"/>
                  </a:cubicBezTo>
                  <a:cubicBezTo>
                    <a:pt x="69996" y="32805"/>
                    <a:pt x="71054" y="28573"/>
                    <a:pt x="69467" y="25398"/>
                  </a:cubicBezTo>
                  <a:lnTo>
                    <a:pt x="57297" y="3175"/>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52" name="Freeform 36">
            <a:extLst>
              <a:ext uri="{FF2B5EF4-FFF2-40B4-BE49-F238E27FC236}">
                <a16:creationId xmlns:a16="http://schemas.microsoft.com/office/drawing/2014/main" id="{9216260D-3D36-4773-834D-35E474E5B8FC}"/>
              </a:ext>
            </a:extLst>
          </p:cNvPr>
          <p:cNvSpPr>
            <a:spLocks noChangeAspect="1"/>
          </p:cNvSpPr>
          <p:nvPr/>
        </p:nvSpPr>
        <p:spPr>
          <a:xfrm>
            <a:off x="7805860" y="1873908"/>
            <a:ext cx="598792" cy="602752"/>
          </a:xfrm>
          <a:custGeom>
            <a:avLst/>
            <a:gdLst>
              <a:gd name="connsiteX0" fmla="*/ 197488 w 199259"/>
              <a:gd name="connsiteY0" fmla="*/ 32105 h 200577"/>
              <a:gd name="connsiteX1" fmla="*/ 164667 w 199259"/>
              <a:gd name="connsiteY1" fmla="*/ 32105 h 200577"/>
              <a:gd name="connsiteX2" fmla="*/ 164667 w 199259"/>
              <a:gd name="connsiteY2" fmla="*/ 4710 h 200577"/>
              <a:gd name="connsiteX3" fmla="*/ 159957 w 199259"/>
              <a:gd name="connsiteY3" fmla="*/ 0 h 200577"/>
              <a:gd name="connsiteX4" fmla="*/ 150047 w 199259"/>
              <a:gd name="connsiteY4" fmla="*/ 0 h 200577"/>
              <a:gd name="connsiteX5" fmla="*/ 145337 w 199259"/>
              <a:gd name="connsiteY5" fmla="*/ 4710 h 200577"/>
              <a:gd name="connsiteX6" fmla="*/ 145337 w 199259"/>
              <a:gd name="connsiteY6" fmla="*/ 32180 h 200577"/>
              <a:gd name="connsiteX7" fmla="*/ 53960 w 199259"/>
              <a:gd name="connsiteY7" fmla="*/ 32180 h 200577"/>
              <a:gd name="connsiteX8" fmla="*/ 53960 w 199259"/>
              <a:gd name="connsiteY8" fmla="*/ 4710 h 200577"/>
              <a:gd name="connsiteX9" fmla="*/ 49250 w 199259"/>
              <a:gd name="connsiteY9" fmla="*/ 0 h 200577"/>
              <a:gd name="connsiteX10" fmla="*/ 39452 w 199259"/>
              <a:gd name="connsiteY10" fmla="*/ 0 h 200577"/>
              <a:gd name="connsiteX11" fmla="*/ 34742 w 199259"/>
              <a:gd name="connsiteY11" fmla="*/ 4710 h 200577"/>
              <a:gd name="connsiteX12" fmla="*/ 34742 w 199259"/>
              <a:gd name="connsiteY12" fmla="*/ 32180 h 200577"/>
              <a:gd name="connsiteX13" fmla="*/ 1884 w 199259"/>
              <a:gd name="connsiteY13" fmla="*/ 32180 h 200577"/>
              <a:gd name="connsiteX14" fmla="*/ 0 w 199259"/>
              <a:gd name="connsiteY14" fmla="*/ 34064 h 200577"/>
              <a:gd name="connsiteX15" fmla="*/ 0 w 199259"/>
              <a:gd name="connsiteY15" fmla="*/ 198694 h 200577"/>
              <a:gd name="connsiteX16" fmla="*/ 1884 w 199259"/>
              <a:gd name="connsiteY16" fmla="*/ 200578 h 200577"/>
              <a:gd name="connsiteX17" fmla="*/ 197375 w 199259"/>
              <a:gd name="connsiteY17" fmla="*/ 200578 h 200577"/>
              <a:gd name="connsiteX18" fmla="*/ 199259 w 199259"/>
              <a:gd name="connsiteY18" fmla="*/ 198694 h 200577"/>
              <a:gd name="connsiteX19" fmla="*/ 199259 w 199259"/>
              <a:gd name="connsiteY19" fmla="*/ 33989 h 200577"/>
              <a:gd name="connsiteX20" fmla="*/ 197488 w 199259"/>
              <a:gd name="connsiteY20" fmla="*/ 32105 h 200577"/>
              <a:gd name="connsiteX21" fmla="*/ 149218 w 199259"/>
              <a:gd name="connsiteY21" fmla="*/ 4710 h 200577"/>
              <a:gd name="connsiteX22" fmla="*/ 150160 w 199259"/>
              <a:gd name="connsiteY22" fmla="*/ 3768 h 200577"/>
              <a:gd name="connsiteX23" fmla="*/ 159957 w 199259"/>
              <a:gd name="connsiteY23" fmla="*/ 3768 h 200577"/>
              <a:gd name="connsiteX24" fmla="*/ 160899 w 199259"/>
              <a:gd name="connsiteY24" fmla="*/ 4710 h 200577"/>
              <a:gd name="connsiteX25" fmla="*/ 160899 w 199259"/>
              <a:gd name="connsiteY25" fmla="*/ 45368 h 200577"/>
              <a:gd name="connsiteX26" fmla="*/ 159957 w 199259"/>
              <a:gd name="connsiteY26" fmla="*/ 46310 h 200577"/>
              <a:gd name="connsiteX27" fmla="*/ 150047 w 199259"/>
              <a:gd name="connsiteY27" fmla="*/ 46310 h 200577"/>
              <a:gd name="connsiteX28" fmla="*/ 149105 w 199259"/>
              <a:gd name="connsiteY28" fmla="*/ 45368 h 200577"/>
              <a:gd name="connsiteX29" fmla="*/ 38623 w 199259"/>
              <a:gd name="connsiteY29" fmla="*/ 4710 h 200577"/>
              <a:gd name="connsiteX30" fmla="*/ 39565 w 199259"/>
              <a:gd name="connsiteY30" fmla="*/ 3768 h 200577"/>
              <a:gd name="connsiteX31" fmla="*/ 49363 w 199259"/>
              <a:gd name="connsiteY31" fmla="*/ 3768 h 200577"/>
              <a:gd name="connsiteX32" fmla="*/ 50305 w 199259"/>
              <a:gd name="connsiteY32" fmla="*/ 4710 h 200577"/>
              <a:gd name="connsiteX33" fmla="*/ 50305 w 199259"/>
              <a:gd name="connsiteY33" fmla="*/ 45368 h 200577"/>
              <a:gd name="connsiteX34" fmla="*/ 49363 w 199259"/>
              <a:gd name="connsiteY34" fmla="*/ 46310 h 200577"/>
              <a:gd name="connsiteX35" fmla="*/ 39565 w 199259"/>
              <a:gd name="connsiteY35" fmla="*/ 46310 h 200577"/>
              <a:gd name="connsiteX36" fmla="*/ 38623 w 199259"/>
              <a:gd name="connsiteY36" fmla="*/ 45368 h 200577"/>
              <a:gd name="connsiteX37" fmla="*/ 34855 w 199259"/>
              <a:gd name="connsiteY37" fmla="*/ 35948 h 200577"/>
              <a:gd name="connsiteX38" fmla="*/ 34855 w 199259"/>
              <a:gd name="connsiteY38" fmla="*/ 45368 h 200577"/>
              <a:gd name="connsiteX39" fmla="*/ 39565 w 199259"/>
              <a:gd name="connsiteY39" fmla="*/ 50078 h 200577"/>
              <a:gd name="connsiteX40" fmla="*/ 49363 w 199259"/>
              <a:gd name="connsiteY40" fmla="*/ 50078 h 200577"/>
              <a:gd name="connsiteX41" fmla="*/ 54073 w 199259"/>
              <a:gd name="connsiteY41" fmla="*/ 45368 h 200577"/>
              <a:gd name="connsiteX42" fmla="*/ 54073 w 199259"/>
              <a:gd name="connsiteY42" fmla="*/ 35948 h 200577"/>
              <a:gd name="connsiteX43" fmla="*/ 145450 w 199259"/>
              <a:gd name="connsiteY43" fmla="*/ 35948 h 200577"/>
              <a:gd name="connsiteX44" fmla="*/ 145450 w 199259"/>
              <a:gd name="connsiteY44" fmla="*/ 45368 h 200577"/>
              <a:gd name="connsiteX45" fmla="*/ 150047 w 199259"/>
              <a:gd name="connsiteY45" fmla="*/ 49928 h 200577"/>
              <a:gd name="connsiteX46" fmla="*/ 159844 w 199259"/>
              <a:gd name="connsiteY46" fmla="*/ 49928 h 200577"/>
              <a:gd name="connsiteX47" fmla="*/ 164554 w 199259"/>
              <a:gd name="connsiteY47" fmla="*/ 45218 h 200577"/>
              <a:gd name="connsiteX48" fmla="*/ 164554 w 199259"/>
              <a:gd name="connsiteY48" fmla="*/ 35797 h 200577"/>
              <a:gd name="connsiteX49" fmla="*/ 195491 w 199259"/>
              <a:gd name="connsiteY49" fmla="*/ 35797 h 200577"/>
              <a:gd name="connsiteX50" fmla="*/ 195491 w 199259"/>
              <a:gd name="connsiteY50" fmla="*/ 62890 h 200577"/>
              <a:gd name="connsiteX51" fmla="*/ 3768 w 199259"/>
              <a:gd name="connsiteY51" fmla="*/ 62890 h 200577"/>
              <a:gd name="connsiteX52" fmla="*/ 3768 w 199259"/>
              <a:gd name="connsiteY52" fmla="*/ 35797 h 200577"/>
              <a:gd name="connsiteX53" fmla="*/ 3881 w 199259"/>
              <a:gd name="connsiteY53" fmla="*/ 196885 h 200577"/>
              <a:gd name="connsiteX54" fmla="*/ 3881 w 199259"/>
              <a:gd name="connsiteY54" fmla="*/ 66884 h 200577"/>
              <a:gd name="connsiteX55" fmla="*/ 195604 w 199259"/>
              <a:gd name="connsiteY55" fmla="*/ 66884 h 200577"/>
              <a:gd name="connsiteX56" fmla="*/ 195604 w 199259"/>
              <a:gd name="connsiteY56" fmla="*/ 196885 h 200577"/>
              <a:gd name="connsiteX57" fmla="*/ 83728 w 199259"/>
              <a:gd name="connsiteY57" fmla="*/ 97180 h 200577"/>
              <a:gd name="connsiteX58" fmla="*/ 83728 w 199259"/>
              <a:gd name="connsiteY58" fmla="*/ 157734 h 200577"/>
              <a:gd name="connsiteX59" fmla="*/ 77661 w 199259"/>
              <a:gd name="connsiteY59" fmla="*/ 161502 h 200577"/>
              <a:gd name="connsiteX60" fmla="*/ 71595 w 199259"/>
              <a:gd name="connsiteY60" fmla="*/ 157734 h 200577"/>
              <a:gd name="connsiteX61" fmla="*/ 71595 w 199259"/>
              <a:gd name="connsiteY61" fmla="*/ 107995 h 200577"/>
              <a:gd name="connsiteX62" fmla="*/ 68618 w 199259"/>
              <a:gd name="connsiteY62" fmla="*/ 110972 h 200577"/>
              <a:gd name="connsiteX63" fmla="*/ 66395 w 199259"/>
              <a:gd name="connsiteY63" fmla="*/ 111800 h 200577"/>
              <a:gd name="connsiteX64" fmla="*/ 62627 w 199259"/>
              <a:gd name="connsiteY64" fmla="*/ 106940 h 200577"/>
              <a:gd name="connsiteX65" fmla="*/ 64963 w 199259"/>
              <a:gd name="connsiteY65" fmla="*/ 102569 h 200577"/>
              <a:gd name="connsiteX66" fmla="*/ 75965 w 199259"/>
              <a:gd name="connsiteY66" fmla="*/ 94203 h 200577"/>
              <a:gd name="connsiteX67" fmla="*/ 78453 w 199259"/>
              <a:gd name="connsiteY67" fmla="*/ 93261 h 200577"/>
              <a:gd name="connsiteX68" fmla="*/ 83728 w 199259"/>
              <a:gd name="connsiteY68" fmla="*/ 97029 h 200577"/>
              <a:gd name="connsiteX69" fmla="*/ 115154 w 199259"/>
              <a:gd name="connsiteY69" fmla="*/ 93412 h 200577"/>
              <a:gd name="connsiteX70" fmla="*/ 93336 w 199259"/>
              <a:gd name="connsiteY70" fmla="*/ 114740 h 200577"/>
              <a:gd name="connsiteX71" fmla="*/ 93336 w 199259"/>
              <a:gd name="connsiteY71" fmla="*/ 140740 h 200577"/>
              <a:gd name="connsiteX72" fmla="*/ 115154 w 199259"/>
              <a:gd name="connsiteY72" fmla="*/ 162067 h 200577"/>
              <a:gd name="connsiteX73" fmla="*/ 137047 w 199259"/>
              <a:gd name="connsiteY73" fmla="*/ 140740 h 200577"/>
              <a:gd name="connsiteX74" fmla="*/ 137047 w 199259"/>
              <a:gd name="connsiteY74" fmla="*/ 114740 h 200577"/>
              <a:gd name="connsiteX75" fmla="*/ 115154 w 199259"/>
              <a:gd name="connsiteY75" fmla="*/ 93299 h 200577"/>
              <a:gd name="connsiteX76" fmla="*/ 124913 w 199259"/>
              <a:gd name="connsiteY76" fmla="*/ 140740 h 200577"/>
              <a:gd name="connsiteX77" fmla="*/ 115154 w 199259"/>
              <a:gd name="connsiteY77" fmla="*/ 151441 h 200577"/>
              <a:gd name="connsiteX78" fmla="*/ 105432 w 199259"/>
              <a:gd name="connsiteY78" fmla="*/ 140740 h 200577"/>
              <a:gd name="connsiteX79" fmla="*/ 105432 w 199259"/>
              <a:gd name="connsiteY79" fmla="*/ 114740 h 200577"/>
              <a:gd name="connsiteX80" fmla="*/ 115154 w 199259"/>
              <a:gd name="connsiteY80" fmla="*/ 104038 h 200577"/>
              <a:gd name="connsiteX81" fmla="*/ 124913 w 199259"/>
              <a:gd name="connsiteY81" fmla="*/ 114740 h 2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99259" h="200577">
                <a:moveTo>
                  <a:pt x="197488" y="32105"/>
                </a:moveTo>
                <a:lnTo>
                  <a:pt x="164667" y="32105"/>
                </a:lnTo>
                <a:lnTo>
                  <a:pt x="164667" y="4710"/>
                </a:lnTo>
                <a:cubicBezTo>
                  <a:pt x="164667" y="2109"/>
                  <a:pt x="162558" y="0"/>
                  <a:pt x="159957" y="0"/>
                </a:cubicBezTo>
                <a:lnTo>
                  <a:pt x="150047" y="0"/>
                </a:lnTo>
                <a:cubicBezTo>
                  <a:pt x="147446" y="0"/>
                  <a:pt x="145337" y="2109"/>
                  <a:pt x="145337" y="4710"/>
                </a:cubicBezTo>
                <a:lnTo>
                  <a:pt x="145337" y="32180"/>
                </a:lnTo>
                <a:lnTo>
                  <a:pt x="53960" y="32180"/>
                </a:lnTo>
                <a:lnTo>
                  <a:pt x="53960" y="4710"/>
                </a:lnTo>
                <a:cubicBezTo>
                  <a:pt x="53939" y="2117"/>
                  <a:pt x="51842" y="20"/>
                  <a:pt x="49250" y="0"/>
                </a:cubicBezTo>
                <a:lnTo>
                  <a:pt x="39452" y="0"/>
                </a:lnTo>
                <a:cubicBezTo>
                  <a:pt x="36851" y="0"/>
                  <a:pt x="34742" y="2109"/>
                  <a:pt x="34742" y="4710"/>
                </a:cubicBezTo>
                <a:lnTo>
                  <a:pt x="34742" y="32180"/>
                </a:lnTo>
                <a:lnTo>
                  <a:pt x="1884" y="32180"/>
                </a:lnTo>
                <a:cubicBezTo>
                  <a:pt x="844" y="32180"/>
                  <a:pt x="0" y="33023"/>
                  <a:pt x="0" y="34064"/>
                </a:cubicBezTo>
                <a:lnTo>
                  <a:pt x="0" y="198694"/>
                </a:lnTo>
                <a:cubicBezTo>
                  <a:pt x="0" y="199734"/>
                  <a:pt x="844" y="200578"/>
                  <a:pt x="1884" y="200578"/>
                </a:cubicBezTo>
                <a:lnTo>
                  <a:pt x="197375" y="200578"/>
                </a:lnTo>
                <a:cubicBezTo>
                  <a:pt x="198415" y="200578"/>
                  <a:pt x="199259" y="199734"/>
                  <a:pt x="199259" y="198694"/>
                </a:cubicBezTo>
                <a:lnTo>
                  <a:pt x="199259" y="33989"/>
                </a:lnTo>
                <a:cubicBezTo>
                  <a:pt x="199261" y="32991"/>
                  <a:pt x="198484" y="32164"/>
                  <a:pt x="197488" y="32105"/>
                </a:cubicBezTo>
                <a:close/>
                <a:moveTo>
                  <a:pt x="149218" y="4710"/>
                </a:moveTo>
                <a:cubicBezTo>
                  <a:pt x="149237" y="4198"/>
                  <a:pt x="149648" y="3787"/>
                  <a:pt x="150160" y="3768"/>
                </a:cubicBezTo>
                <a:lnTo>
                  <a:pt x="159957" y="3768"/>
                </a:lnTo>
                <a:cubicBezTo>
                  <a:pt x="160477" y="3768"/>
                  <a:pt x="160899" y="4190"/>
                  <a:pt x="160899" y="4710"/>
                </a:cubicBezTo>
                <a:lnTo>
                  <a:pt x="160899" y="45368"/>
                </a:lnTo>
                <a:cubicBezTo>
                  <a:pt x="160899" y="45888"/>
                  <a:pt x="160477" y="46310"/>
                  <a:pt x="159957" y="46310"/>
                </a:cubicBezTo>
                <a:lnTo>
                  <a:pt x="150047" y="46310"/>
                </a:lnTo>
                <a:cubicBezTo>
                  <a:pt x="149527" y="46310"/>
                  <a:pt x="149105" y="45888"/>
                  <a:pt x="149105" y="45368"/>
                </a:cubicBezTo>
                <a:close/>
                <a:moveTo>
                  <a:pt x="38623" y="4710"/>
                </a:moveTo>
                <a:cubicBezTo>
                  <a:pt x="38623" y="4190"/>
                  <a:pt x="39045" y="3768"/>
                  <a:pt x="39565" y="3768"/>
                </a:cubicBezTo>
                <a:lnTo>
                  <a:pt x="49363" y="3768"/>
                </a:lnTo>
                <a:cubicBezTo>
                  <a:pt x="49875" y="3787"/>
                  <a:pt x="50285" y="4198"/>
                  <a:pt x="50305" y="4710"/>
                </a:cubicBezTo>
                <a:lnTo>
                  <a:pt x="50305" y="45368"/>
                </a:lnTo>
                <a:cubicBezTo>
                  <a:pt x="50305" y="45888"/>
                  <a:pt x="49883" y="46310"/>
                  <a:pt x="49363" y="46310"/>
                </a:cubicBezTo>
                <a:lnTo>
                  <a:pt x="39565" y="46310"/>
                </a:lnTo>
                <a:cubicBezTo>
                  <a:pt x="39045" y="46310"/>
                  <a:pt x="38623" y="45888"/>
                  <a:pt x="38623" y="45368"/>
                </a:cubicBezTo>
                <a:close/>
                <a:moveTo>
                  <a:pt x="34855" y="35948"/>
                </a:moveTo>
                <a:lnTo>
                  <a:pt x="34855" y="45368"/>
                </a:lnTo>
                <a:cubicBezTo>
                  <a:pt x="34855" y="47970"/>
                  <a:pt x="36964" y="50078"/>
                  <a:pt x="39565" y="50078"/>
                </a:cubicBezTo>
                <a:lnTo>
                  <a:pt x="49363" y="50078"/>
                </a:lnTo>
                <a:cubicBezTo>
                  <a:pt x="51956" y="50058"/>
                  <a:pt x="54052" y="47961"/>
                  <a:pt x="54073" y="45368"/>
                </a:cubicBezTo>
                <a:lnTo>
                  <a:pt x="54073" y="35948"/>
                </a:lnTo>
                <a:lnTo>
                  <a:pt x="145450" y="35948"/>
                </a:lnTo>
                <a:lnTo>
                  <a:pt x="145450" y="45368"/>
                </a:lnTo>
                <a:cubicBezTo>
                  <a:pt x="145529" y="47867"/>
                  <a:pt x="147548" y="49869"/>
                  <a:pt x="150047" y="49928"/>
                </a:cubicBezTo>
                <a:lnTo>
                  <a:pt x="159844" y="49928"/>
                </a:lnTo>
                <a:cubicBezTo>
                  <a:pt x="162445" y="49928"/>
                  <a:pt x="164554" y="47819"/>
                  <a:pt x="164554" y="45218"/>
                </a:cubicBezTo>
                <a:lnTo>
                  <a:pt x="164554" y="35797"/>
                </a:lnTo>
                <a:lnTo>
                  <a:pt x="195491" y="35797"/>
                </a:lnTo>
                <a:lnTo>
                  <a:pt x="195491" y="62890"/>
                </a:lnTo>
                <a:lnTo>
                  <a:pt x="3768" y="62890"/>
                </a:lnTo>
                <a:lnTo>
                  <a:pt x="3768" y="35797"/>
                </a:lnTo>
                <a:close/>
                <a:moveTo>
                  <a:pt x="3881" y="196885"/>
                </a:moveTo>
                <a:lnTo>
                  <a:pt x="3881" y="66884"/>
                </a:lnTo>
                <a:lnTo>
                  <a:pt x="195604" y="66884"/>
                </a:lnTo>
                <a:lnTo>
                  <a:pt x="195604" y="196885"/>
                </a:lnTo>
                <a:close/>
                <a:moveTo>
                  <a:pt x="83728" y="97180"/>
                </a:moveTo>
                <a:lnTo>
                  <a:pt x="83728" y="157734"/>
                </a:lnTo>
                <a:cubicBezTo>
                  <a:pt x="83728" y="160259"/>
                  <a:pt x="80638" y="161502"/>
                  <a:pt x="77661" y="161502"/>
                </a:cubicBezTo>
                <a:cubicBezTo>
                  <a:pt x="74684" y="161502"/>
                  <a:pt x="71595" y="160221"/>
                  <a:pt x="71595" y="157734"/>
                </a:cubicBezTo>
                <a:lnTo>
                  <a:pt x="71595" y="107995"/>
                </a:lnTo>
                <a:lnTo>
                  <a:pt x="68618" y="110972"/>
                </a:lnTo>
                <a:cubicBezTo>
                  <a:pt x="68002" y="111509"/>
                  <a:pt x="67212" y="111804"/>
                  <a:pt x="66395" y="111800"/>
                </a:cubicBezTo>
                <a:cubicBezTo>
                  <a:pt x="64050" y="111432"/>
                  <a:pt x="62398" y="109302"/>
                  <a:pt x="62627" y="106940"/>
                </a:cubicBezTo>
                <a:cubicBezTo>
                  <a:pt x="62623" y="105183"/>
                  <a:pt x="63501" y="103542"/>
                  <a:pt x="64963" y="102569"/>
                </a:cubicBezTo>
                <a:lnTo>
                  <a:pt x="75965" y="94203"/>
                </a:lnTo>
                <a:cubicBezTo>
                  <a:pt x="76652" y="93598"/>
                  <a:pt x="77536" y="93263"/>
                  <a:pt x="78453" y="93261"/>
                </a:cubicBezTo>
                <a:cubicBezTo>
                  <a:pt x="80826" y="93111"/>
                  <a:pt x="83728" y="94580"/>
                  <a:pt x="83728" y="97029"/>
                </a:cubicBezTo>
                <a:close/>
                <a:moveTo>
                  <a:pt x="115154" y="93412"/>
                </a:moveTo>
                <a:cubicBezTo>
                  <a:pt x="102832" y="93412"/>
                  <a:pt x="93336" y="99177"/>
                  <a:pt x="93336" y="114740"/>
                </a:cubicBezTo>
                <a:lnTo>
                  <a:pt x="93336" y="140740"/>
                </a:lnTo>
                <a:cubicBezTo>
                  <a:pt x="93336" y="156302"/>
                  <a:pt x="102832" y="162067"/>
                  <a:pt x="115154" y="162067"/>
                </a:cubicBezTo>
                <a:cubicBezTo>
                  <a:pt x="127476" y="162067"/>
                  <a:pt x="137047" y="156302"/>
                  <a:pt x="137047" y="140740"/>
                </a:cubicBezTo>
                <a:lnTo>
                  <a:pt x="137047" y="114740"/>
                </a:lnTo>
                <a:cubicBezTo>
                  <a:pt x="137047" y="98913"/>
                  <a:pt x="127438" y="93299"/>
                  <a:pt x="115154" y="93299"/>
                </a:cubicBezTo>
                <a:close/>
                <a:moveTo>
                  <a:pt x="124913" y="140740"/>
                </a:moveTo>
                <a:cubicBezTo>
                  <a:pt x="124913" y="148088"/>
                  <a:pt x="121145" y="151441"/>
                  <a:pt x="115154" y="151441"/>
                </a:cubicBezTo>
                <a:cubicBezTo>
                  <a:pt x="109163" y="151441"/>
                  <a:pt x="105432" y="148088"/>
                  <a:pt x="105432" y="140740"/>
                </a:cubicBezTo>
                <a:lnTo>
                  <a:pt x="105432" y="114740"/>
                </a:lnTo>
                <a:cubicBezTo>
                  <a:pt x="105432" y="107392"/>
                  <a:pt x="108974" y="104038"/>
                  <a:pt x="115154" y="104038"/>
                </a:cubicBezTo>
                <a:cubicBezTo>
                  <a:pt x="121334" y="104038"/>
                  <a:pt x="124913" y="107392"/>
                  <a:pt x="124913" y="114740"/>
                </a:cubicBezTo>
                <a:close/>
              </a:path>
            </a:pathLst>
          </a:custGeom>
          <a:solidFill>
            <a:srgbClr val="28828B"/>
          </a:solidFill>
          <a:ln w="3762" cap="flat">
            <a:solidFill>
              <a:srgbClr val="28828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dirty="0">
              <a:ln>
                <a:noFill/>
              </a:ln>
              <a:solidFill>
                <a:srgbClr val="000000"/>
              </a:solidFill>
              <a:effectLst/>
              <a:uLnTx/>
              <a:uFillTx/>
              <a:latin typeface="Corona LT"/>
              <a:ea typeface="+mn-ea"/>
              <a:cs typeface="+mn-cs"/>
            </a:endParaRPr>
          </a:p>
        </p:txBody>
      </p:sp>
      <p:sp>
        <p:nvSpPr>
          <p:cNvPr id="853" name="Forma libre 45">
            <a:extLst>
              <a:ext uri="{FF2B5EF4-FFF2-40B4-BE49-F238E27FC236}">
                <a16:creationId xmlns:a16="http://schemas.microsoft.com/office/drawing/2014/main" id="{8C21FDE4-39F3-4656-80CB-EF542F60FEB9}"/>
              </a:ext>
            </a:extLst>
          </p:cNvPr>
          <p:cNvSpPr>
            <a:spLocks noChangeAspect="1"/>
          </p:cNvSpPr>
          <p:nvPr/>
        </p:nvSpPr>
        <p:spPr>
          <a:xfrm>
            <a:off x="10969976" y="1814686"/>
            <a:ext cx="571817" cy="571742"/>
          </a:xfrm>
          <a:custGeom>
            <a:avLst/>
            <a:gdLst>
              <a:gd name="connsiteX0" fmla="*/ 180975 w 306916"/>
              <a:gd name="connsiteY0" fmla="*/ 52380 h 306876"/>
              <a:gd name="connsiteX1" fmla="*/ 174625 w 306916"/>
              <a:gd name="connsiteY1" fmla="*/ 58730 h 306876"/>
              <a:gd name="connsiteX2" fmla="*/ 174625 w 306916"/>
              <a:gd name="connsiteY2" fmla="*/ 178305 h 306876"/>
              <a:gd name="connsiteX3" fmla="*/ 94721 w 306916"/>
              <a:gd name="connsiteY3" fmla="*/ 257670 h 306876"/>
              <a:gd name="connsiteX4" fmla="*/ 65617 w 306916"/>
              <a:gd name="connsiteY4" fmla="*/ 180951 h 306876"/>
              <a:gd name="connsiteX5" fmla="*/ 59267 w 306916"/>
              <a:gd name="connsiteY5" fmla="*/ 174602 h 306876"/>
              <a:gd name="connsiteX6" fmla="*/ 52917 w 306916"/>
              <a:gd name="connsiteY6" fmla="*/ 180951 h 306876"/>
              <a:gd name="connsiteX7" fmla="*/ 181504 w 306916"/>
              <a:gd name="connsiteY7" fmla="*/ 309522 h 306876"/>
              <a:gd name="connsiteX8" fmla="*/ 310092 w 306916"/>
              <a:gd name="connsiteY8" fmla="*/ 180951 h 306876"/>
              <a:gd name="connsiteX9" fmla="*/ 180975 w 306916"/>
              <a:gd name="connsiteY9" fmla="*/ 52380 h 306876"/>
              <a:gd name="connsiteX10" fmla="*/ 296333 w 306916"/>
              <a:gd name="connsiteY10" fmla="*/ 174602 h 306876"/>
              <a:gd name="connsiteX11" fmla="*/ 187325 w 306916"/>
              <a:gd name="connsiteY11" fmla="*/ 174602 h 306876"/>
              <a:gd name="connsiteX12" fmla="*/ 187325 w 306916"/>
              <a:gd name="connsiteY12" fmla="*/ 65608 h 306876"/>
              <a:gd name="connsiteX13" fmla="*/ 296333 w 306916"/>
              <a:gd name="connsiteY13" fmla="*/ 174602 h 306876"/>
              <a:gd name="connsiteX14" fmla="*/ 180975 w 306916"/>
              <a:gd name="connsiteY14" fmla="*/ 296823 h 306876"/>
              <a:gd name="connsiteX15" fmla="*/ 103717 w 306916"/>
              <a:gd name="connsiteY15" fmla="*/ 266664 h 306876"/>
              <a:gd name="connsiteX16" fmla="*/ 183621 w 306916"/>
              <a:gd name="connsiteY16" fmla="*/ 187300 h 306876"/>
              <a:gd name="connsiteX17" fmla="*/ 296333 w 306916"/>
              <a:gd name="connsiteY17" fmla="*/ 187300 h 306876"/>
              <a:gd name="connsiteX18" fmla="*/ 180975 w 306916"/>
              <a:gd name="connsiteY18" fmla="*/ 296823 h 306876"/>
              <a:gd name="connsiteX19" fmla="*/ 152400 w 306916"/>
              <a:gd name="connsiteY19" fmla="*/ 76189 h 306876"/>
              <a:gd name="connsiteX20" fmla="*/ 76200 w 306916"/>
              <a:gd name="connsiteY20" fmla="*/ 0 h 306876"/>
              <a:gd name="connsiteX21" fmla="*/ 0 w 306916"/>
              <a:gd name="connsiteY21" fmla="*/ 76189 h 306876"/>
              <a:gd name="connsiteX22" fmla="*/ 76200 w 306916"/>
              <a:gd name="connsiteY22" fmla="*/ 152380 h 306876"/>
              <a:gd name="connsiteX23" fmla="*/ 152400 w 306916"/>
              <a:gd name="connsiteY23" fmla="*/ 76189 h 306876"/>
              <a:gd name="connsiteX24" fmla="*/ 13229 w 306916"/>
              <a:gd name="connsiteY24" fmla="*/ 76189 h 306876"/>
              <a:gd name="connsiteX25" fmla="*/ 76729 w 306916"/>
              <a:gd name="connsiteY25" fmla="*/ 12698 h 306876"/>
              <a:gd name="connsiteX26" fmla="*/ 140229 w 306916"/>
              <a:gd name="connsiteY26" fmla="*/ 76189 h 306876"/>
              <a:gd name="connsiteX27" fmla="*/ 76729 w 306916"/>
              <a:gd name="connsiteY27" fmla="*/ 139681 h 306876"/>
              <a:gd name="connsiteX28" fmla="*/ 13229 w 306916"/>
              <a:gd name="connsiteY28" fmla="*/ 76189 h 306876"/>
              <a:gd name="connsiteX29" fmla="*/ 71438 w 306916"/>
              <a:gd name="connsiteY29" fmla="*/ 38624 h 306876"/>
              <a:gd name="connsiteX30" fmla="*/ 71438 w 306916"/>
              <a:gd name="connsiteY30" fmla="*/ 30687 h 306876"/>
              <a:gd name="connsiteX31" fmla="*/ 77787 w 306916"/>
              <a:gd name="connsiteY31" fmla="*/ 24338 h 306876"/>
              <a:gd name="connsiteX32" fmla="*/ 84137 w 306916"/>
              <a:gd name="connsiteY32" fmla="*/ 30687 h 306876"/>
              <a:gd name="connsiteX33" fmla="*/ 84137 w 306916"/>
              <a:gd name="connsiteY33" fmla="*/ 38624 h 306876"/>
              <a:gd name="connsiteX34" fmla="*/ 77787 w 306916"/>
              <a:gd name="connsiteY34" fmla="*/ 44973 h 306876"/>
              <a:gd name="connsiteX35" fmla="*/ 71438 w 306916"/>
              <a:gd name="connsiteY35" fmla="*/ 38624 h 306876"/>
              <a:gd name="connsiteX36" fmla="*/ 77787 w 306916"/>
              <a:gd name="connsiteY36" fmla="*/ 128570 h 306876"/>
              <a:gd name="connsiteX37" fmla="*/ 71438 w 306916"/>
              <a:gd name="connsiteY37" fmla="*/ 122221 h 306876"/>
              <a:gd name="connsiteX38" fmla="*/ 71438 w 306916"/>
              <a:gd name="connsiteY38" fmla="*/ 114814 h 306876"/>
              <a:gd name="connsiteX39" fmla="*/ 77787 w 306916"/>
              <a:gd name="connsiteY39" fmla="*/ 108465 h 306876"/>
              <a:gd name="connsiteX40" fmla="*/ 84137 w 306916"/>
              <a:gd name="connsiteY40" fmla="*/ 114814 h 306876"/>
              <a:gd name="connsiteX41" fmla="*/ 84137 w 306916"/>
              <a:gd name="connsiteY41" fmla="*/ 122221 h 306876"/>
              <a:gd name="connsiteX42" fmla="*/ 77787 w 306916"/>
              <a:gd name="connsiteY42" fmla="*/ 128570 h 306876"/>
              <a:gd name="connsiteX43" fmla="*/ 88371 w 306916"/>
              <a:gd name="connsiteY43" fmla="*/ 103174 h 306876"/>
              <a:gd name="connsiteX44" fmla="*/ 57150 w 306916"/>
              <a:gd name="connsiteY44" fmla="*/ 103174 h 306876"/>
              <a:gd name="connsiteX45" fmla="*/ 50800 w 306916"/>
              <a:gd name="connsiteY45" fmla="*/ 96824 h 306876"/>
              <a:gd name="connsiteX46" fmla="*/ 57150 w 306916"/>
              <a:gd name="connsiteY46" fmla="*/ 90475 h 306876"/>
              <a:gd name="connsiteX47" fmla="*/ 88371 w 306916"/>
              <a:gd name="connsiteY47" fmla="*/ 90475 h 306876"/>
              <a:gd name="connsiteX48" fmla="*/ 92604 w 306916"/>
              <a:gd name="connsiteY48" fmla="*/ 86242 h 306876"/>
              <a:gd name="connsiteX49" fmla="*/ 88371 w 306916"/>
              <a:gd name="connsiteY49" fmla="*/ 82010 h 306876"/>
              <a:gd name="connsiteX50" fmla="*/ 77787 w 306916"/>
              <a:gd name="connsiteY50" fmla="*/ 82010 h 306876"/>
              <a:gd name="connsiteX51" fmla="*/ 77787 w 306916"/>
              <a:gd name="connsiteY51" fmla="*/ 82010 h 306876"/>
              <a:gd name="connsiteX52" fmla="*/ 67733 w 306916"/>
              <a:gd name="connsiteY52" fmla="*/ 82010 h 306876"/>
              <a:gd name="connsiteX53" fmla="*/ 50800 w 306916"/>
              <a:gd name="connsiteY53" fmla="*/ 65079 h 306876"/>
              <a:gd name="connsiteX54" fmla="*/ 67733 w 306916"/>
              <a:gd name="connsiteY54" fmla="*/ 48148 h 306876"/>
              <a:gd name="connsiteX55" fmla="*/ 98954 w 306916"/>
              <a:gd name="connsiteY55" fmla="*/ 48148 h 306876"/>
              <a:gd name="connsiteX56" fmla="*/ 105304 w 306916"/>
              <a:gd name="connsiteY56" fmla="*/ 54497 h 306876"/>
              <a:gd name="connsiteX57" fmla="*/ 98954 w 306916"/>
              <a:gd name="connsiteY57" fmla="*/ 60846 h 306876"/>
              <a:gd name="connsiteX58" fmla="*/ 67733 w 306916"/>
              <a:gd name="connsiteY58" fmla="*/ 60846 h 306876"/>
              <a:gd name="connsiteX59" fmla="*/ 63500 w 306916"/>
              <a:gd name="connsiteY59" fmla="*/ 65079 h 306876"/>
              <a:gd name="connsiteX60" fmla="*/ 67733 w 306916"/>
              <a:gd name="connsiteY60" fmla="*/ 69312 h 306876"/>
              <a:gd name="connsiteX61" fmla="*/ 77787 w 306916"/>
              <a:gd name="connsiteY61" fmla="*/ 69312 h 306876"/>
              <a:gd name="connsiteX62" fmla="*/ 77787 w 306916"/>
              <a:gd name="connsiteY62" fmla="*/ 69312 h 306876"/>
              <a:gd name="connsiteX63" fmla="*/ 88371 w 306916"/>
              <a:gd name="connsiteY63" fmla="*/ 69312 h 306876"/>
              <a:gd name="connsiteX64" fmla="*/ 105304 w 306916"/>
              <a:gd name="connsiteY64" fmla="*/ 86242 h 306876"/>
              <a:gd name="connsiteX65" fmla="*/ 88371 w 306916"/>
              <a:gd name="connsiteY65" fmla="*/ 103174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6916" h="306876">
                <a:moveTo>
                  <a:pt x="180975" y="52380"/>
                </a:moveTo>
                <a:cubicBezTo>
                  <a:pt x="177271" y="52380"/>
                  <a:pt x="174625" y="55026"/>
                  <a:pt x="174625" y="58730"/>
                </a:cubicBezTo>
                <a:lnTo>
                  <a:pt x="174625" y="178305"/>
                </a:lnTo>
                <a:lnTo>
                  <a:pt x="94721" y="257670"/>
                </a:lnTo>
                <a:cubicBezTo>
                  <a:pt x="76729" y="237035"/>
                  <a:pt x="65617" y="210580"/>
                  <a:pt x="65617" y="180951"/>
                </a:cubicBezTo>
                <a:cubicBezTo>
                  <a:pt x="65617" y="177247"/>
                  <a:pt x="62971" y="174602"/>
                  <a:pt x="59267" y="174602"/>
                </a:cubicBezTo>
                <a:cubicBezTo>
                  <a:pt x="55563" y="174602"/>
                  <a:pt x="52917" y="177247"/>
                  <a:pt x="52917" y="180951"/>
                </a:cubicBezTo>
                <a:cubicBezTo>
                  <a:pt x="52917" y="251850"/>
                  <a:pt x="110596" y="309522"/>
                  <a:pt x="181504" y="309522"/>
                </a:cubicBezTo>
                <a:cubicBezTo>
                  <a:pt x="252412" y="309522"/>
                  <a:pt x="310092" y="251850"/>
                  <a:pt x="310092" y="180951"/>
                </a:cubicBezTo>
                <a:cubicBezTo>
                  <a:pt x="309563" y="110052"/>
                  <a:pt x="251883" y="52380"/>
                  <a:pt x="180975" y="52380"/>
                </a:cubicBezTo>
                <a:close/>
                <a:moveTo>
                  <a:pt x="296333" y="174602"/>
                </a:moveTo>
                <a:lnTo>
                  <a:pt x="187325" y="174602"/>
                </a:lnTo>
                <a:lnTo>
                  <a:pt x="187325" y="65608"/>
                </a:lnTo>
                <a:cubicBezTo>
                  <a:pt x="246063" y="68783"/>
                  <a:pt x="293158" y="115872"/>
                  <a:pt x="296333" y="174602"/>
                </a:cubicBezTo>
                <a:close/>
                <a:moveTo>
                  <a:pt x="180975" y="296823"/>
                </a:moveTo>
                <a:cubicBezTo>
                  <a:pt x="151342" y="296823"/>
                  <a:pt x="123825" y="285183"/>
                  <a:pt x="103717" y="266664"/>
                </a:cubicBezTo>
                <a:lnTo>
                  <a:pt x="183621" y="187300"/>
                </a:lnTo>
                <a:lnTo>
                  <a:pt x="296333" y="187300"/>
                </a:lnTo>
                <a:cubicBezTo>
                  <a:pt x="293158" y="248146"/>
                  <a:pt x="242887" y="296823"/>
                  <a:pt x="180975" y="296823"/>
                </a:cubicBezTo>
                <a:close/>
                <a:moveTo>
                  <a:pt x="152400" y="76189"/>
                </a:moveTo>
                <a:cubicBezTo>
                  <a:pt x="152400" y="34391"/>
                  <a:pt x="118004" y="0"/>
                  <a:pt x="76200" y="0"/>
                </a:cubicBezTo>
                <a:cubicBezTo>
                  <a:pt x="34396" y="0"/>
                  <a:pt x="0" y="34391"/>
                  <a:pt x="0" y="76189"/>
                </a:cubicBezTo>
                <a:cubicBezTo>
                  <a:pt x="0" y="117988"/>
                  <a:pt x="34396" y="152380"/>
                  <a:pt x="76200" y="152380"/>
                </a:cubicBezTo>
                <a:cubicBezTo>
                  <a:pt x="118533" y="152380"/>
                  <a:pt x="152400" y="118517"/>
                  <a:pt x="152400" y="76189"/>
                </a:cubicBezTo>
                <a:close/>
                <a:moveTo>
                  <a:pt x="13229" y="76189"/>
                </a:moveTo>
                <a:cubicBezTo>
                  <a:pt x="13229" y="41269"/>
                  <a:pt x="41804" y="12698"/>
                  <a:pt x="76729" y="12698"/>
                </a:cubicBezTo>
                <a:cubicBezTo>
                  <a:pt x="111654" y="12698"/>
                  <a:pt x="140229" y="41269"/>
                  <a:pt x="140229" y="76189"/>
                </a:cubicBezTo>
                <a:cubicBezTo>
                  <a:pt x="140229" y="111110"/>
                  <a:pt x="111654" y="139681"/>
                  <a:pt x="76729" y="139681"/>
                </a:cubicBezTo>
                <a:cubicBezTo>
                  <a:pt x="41275" y="139681"/>
                  <a:pt x="13229" y="111110"/>
                  <a:pt x="13229" y="76189"/>
                </a:cubicBezTo>
                <a:close/>
                <a:moveTo>
                  <a:pt x="71438" y="38624"/>
                </a:moveTo>
                <a:lnTo>
                  <a:pt x="71438" y="30687"/>
                </a:lnTo>
                <a:cubicBezTo>
                  <a:pt x="71438" y="26984"/>
                  <a:pt x="74083" y="24338"/>
                  <a:pt x="77787" y="24338"/>
                </a:cubicBezTo>
                <a:cubicBezTo>
                  <a:pt x="81492" y="24338"/>
                  <a:pt x="84137" y="26984"/>
                  <a:pt x="84137" y="30687"/>
                </a:cubicBezTo>
                <a:lnTo>
                  <a:pt x="84137" y="38624"/>
                </a:lnTo>
                <a:cubicBezTo>
                  <a:pt x="84137" y="42328"/>
                  <a:pt x="81492" y="44973"/>
                  <a:pt x="77787" y="44973"/>
                </a:cubicBezTo>
                <a:cubicBezTo>
                  <a:pt x="74083" y="44973"/>
                  <a:pt x="71438" y="41798"/>
                  <a:pt x="71438" y="38624"/>
                </a:cubicBezTo>
                <a:close/>
                <a:moveTo>
                  <a:pt x="77787" y="128570"/>
                </a:moveTo>
                <a:cubicBezTo>
                  <a:pt x="74083" y="128570"/>
                  <a:pt x="71438" y="125925"/>
                  <a:pt x="71438" y="122221"/>
                </a:cubicBezTo>
                <a:lnTo>
                  <a:pt x="71438" y="114814"/>
                </a:lnTo>
                <a:cubicBezTo>
                  <a:pt x="71438" y="111110"/>
                  <a:pt x="74083" y="108465"/>
                  <a:pt x="77787" y="108465"/>
                </a:cubicBezTo>
                <a:cubicBezTo>
                  <a:pt x="81492" y="108465"/>
                  <a:pt x="84137" y="111110"/>
                  <a:pt x="84137" y="114814"/>
                </a:cubicBezTo>
                <a:lnTo>
                  <a:pt x="84137" y="122221"/>
                </a:lnTo>
                <a:cubicBezTo>
                  <a:pt x="84137" y="125925"/>
                  <a:pt x="80962" y="128570"/>
                  <a:pt x="77787" y="128570"/>
                </a:cubicBezTo>
                <a:close/>
                <a:moveTo>
                  <a:pt x="88371" y="103174"/>
                </a:moveTo>
                <a:lnTo>
                  <a:pt x="57150" y="103174"/>
                </a:lnTo>
                <a:cubicBezTo>
                  <a:pt x="53446" y="103174"/>
                  <a:pt x="50800" y="100528"/>
                  <a:pt x="50800" y="96824"/>
                </a:cubicBezTo>
                <a:cubicBezTo>
                  <a:pt x="50800" y="93121"/>
                  <a:pt x="53446" y="90475"/>
                  <a:pt x="57150" y="90475"/>
                </a:cubicBezTo>
                <a:lnTo>
                  <a:pt x="88371" y="90475"/>
                </a:lnTo>
                <a:cubicBezTo>
                  <a:pt x="90487" y="90475"/>
                  <a:pt x="92604" y="88888"/>
                  <a:pt x="92604" y="86242"/>
                </a:cubicBezTo>
                <a:cubicBezTo>
                  <a:pt x="92604" y="83597"/>
                  <a:pt x="91017" y="82010"/>
                  <a:pt x="88371" y="82010"/>
                </a:cubicBezTo>
                <a:lnTo>
                  <a:pt x="77787" y="82010"/>
                </a:lnTo>
                <a:lnTo>
                  <a:pt x="77787" y="82010"/>
                </a:lnTo>
                <a:lnTo>
                  <a:pt x="67733" y="82010"/>
                </a:lnTo>
                <a:cubicBezTo>
                  <a:pt x="58737" y="82010"/>
                  <a:pt x="50800" y="74603"/>
                  <a:pt x="50800" y="65079"/>
                </a:cubicBezTo>
                <a:cubicBezTo>
                  <a:pt x="50800" y="56084"/>
                  <a:pt x="58208" y="48148"/>
                  <a:pt x="67733" y="48148"/>
                </a:cubicBezTo>
                <a:lnTo>
                  <a:pt x="98954" y="48148"/>
                </a:lnTo>
                <a:cubicBezTo>
                  <a:pt x="102658" y="48148"/>
                  <a:pt x="105304" y="50793"/>
                  <a:pt x="105304" y="54497"/>
                </a:cubicBezTo>
                <a:cubicBezTo>
                  <a:pt x="105304" y="58201"/>
                  <a:pt x="102658" y="60846"/>
                  <a:pt x="98954" y="60846"/>
                </a:cubicBezTo>
                <a:lnTo>
                  <a:pt x="67733" y="60846"/>
                </a:lnTo>
                <a:cubicBezTo>
                  <a:pt x="65617" y="60846"/>
                  <a:pt x="63500" y="62433"/>
                  <a:pt x="63500" y="65079"/>
                </a:cubicBezTo>
                <a:cubicBezTo>
                  <a:pt x="63500" y="67724"/>
                  <a:pt x="65087" y="69312"/>
                  <a:pt x="67733" y="69312"/>
                </a:cubicBezTo>
                <a:lnTo>
                  <a:pt x="77787" y="69312"/>
                </a:lnTo>
                <a:lnTo>
                  <a:pt x="77787" y="69312"/>
                </a:lnTo>
                <a:lnTo>
                  <a:pt x="88371" y="69312"/>
                </a:lnTo>
                <a:cubicBezTo>
                  <a:pt x="97367" y="69312"/>
                  <a:pt x="105304" y="76719"/>
                  <a:pt x="105304" y="86242"/>
                </a:cubicBezTo>
                <a:cubicBezTo>
                  <a:pt x="105304" y="95766"/>
                  <a:pt x="97896" y="103174"/>
                  <a:pt x="88371" y="103174"/>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nvGrpSpPr>
          <p:cNvPr id="858" name="Grupo 13">
            <a:extLst>
              <a:ext uri="{FF2B5EF4-FFF2-40B4-BE49-F238E27FC236}">
                <a16:creationId xmlns:a16="http://schemas.microsoft.com/office/drawing/2014/main" id="{26A4E808-8643-496D-98C7-213F5A66B3B2}"/>
              </a:ext>
            </a:extLst>
          </p:cNvPr>
          <p:cNvGrpSpPr>
            <a:grpSpLocks noChangeAspect="1"/>
          </p:cNvGrpSpPr>
          <p:nvPr/>
        </p:nvGrpSpPr>
        <p:grpSpPr>
          <a:xfrm>
            <a:off x="4794369" y="4196636"/>
            <a:ext cx="518034" cy="482611"/>
            <a:chOff x="9037935" y="730453"/>
            <a:chExt cx="573635" cy="534409"/>
          </a:xfrm>
          <a:solidFill>
            <a:srgbClr val="28828B"/>
          </a:solidFill>
        </p:grpSpPr>
        <p:sp>
          <p:nvSpPr>
            <p:cNvPr id="859" name="Forma libre 366">
              <a:extLst>
                <a:ext uri="{FF2B5EF4-FFF2-40B4-BE49-F238E27FC236}">
                  <a16:creationId xmlns:a16="http://schemas.microsoft.com/office/drawing/2014/main" id="{B3CD7A0A-D94A-44C2-844F-A876328400EE}"/>
                </a:ext>
              </a:extLst>
            </p:cNvPr>
            <p:cNvSpPr/>
            <p:nvPr/>
          </p:nvSpPr>
          <p:spPr>
            <a:xfrm>
              <a:off x="9037935" y="1066222"/>
              <a:ext cx="135657" cy="193795"/>
            </a:xfrm>
            <a:custGeom>
              <a:avLst/>
              <a:gdLst>
                <a:gd name="connsiteX0" fmla="*/ 70373 w 74076"/>
                <a:gd name="connsiteY0" fmla="*/ 0 h 105823"/>
                <a:gd name="connsiteX1" fmla="*/ 6349 w 74076"/>
                <a:gd name="connsiteY1" fmla="*/ 0 h 105823"/>
                <a:gd name="connsiteX2" fmla="*/ 0 w 74076"/>
                <a:gd name="connsiteY2" fmla="*/ 6350 h 105823"/>
                <a:gd name="connsiteX3" fmla="*/ 0 w 74076"/>
                <a:gd name="connsiteY3" fmla="*/ 104237 h 105823"/>
                <a:gd name="connsiteX4" fmla="*/ 6349 w 74076"/>
                <a:gd name="connsiteY4" fmla="*/ 110586 h 105823"/>
                <a:gd name="connsiteX5" fmla="*/ 70373 w 74076"/>
                <a:gd name="connsiteY5" fmla="*/ 110586 h 105823"/>
                <a:gd name="connsiteX6" fmla="*/ 76722 w 74076"/>
                <a:gd name="connsiteY6" fmla="*/ 104237 h 105823"/>
                <a:gd name="connsiteX7" fmla="*/ 76722 w 74076"/>
                <a:gd name="connsiteY7" fmla="*/ 6350 h 105823"/>
                <a:gd name="connsiteX8" fmla="*/ 70373 w 74076"/>
                <a:gd name="connsiteY8" fmla="*/ 0 h 105823"/>
                <a:gd name="connsiteX9" fmla="*/ 63494 w 74076"/>
                <a:gd name="connsiteY9" fmla="*/ 97887 h 105823"/>
                <a:gd name="connsiteX10" fmla="*/ 12170 w 74076"/>
                <a:gd name="connsiteY10" fmla="*/ 97887 h 105823"/>
                <a:gd name="connsiteX11" fmla="*/ 12170 w 74076"/>
                <a:gd name="connsiteY11" fmla="*/ 12699 h 105823"/>
                <a:gd name="connsiteX12" fmla="*/ 63494 w 74076"/>
                <a:gd name="connsiteY12" fmla="*/ 12699 h 105823"/>
                <a:gd name="connsiteX13" fmla="*/ 63494 w 74076"/>
                <a:gd name="connsiteY13" fmla="*/ 97887 h 10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05823">
                  <a:moveTo>
                    <a:pt x="70373" y="0"/>
                  </a:moveTo>
                  <a:lnTo>
                    <a:pt x="6349" y="0"/>
                  </a:lnTo>
                  <a:cubicBezTo>
                    <a:pt x="2646" y="0"/>
                    <a:pt x="0" y="2646"/>
                    <a:pt x="0" y="6350"/>
                  </a:cubicBezTo>
                  <a:lnTo>
                    <a:pt x="0" y="104237"/>
                  </a:lnTo>
                  <a:cubicBezTo>
                    <a:pt x="0" y="107940"/>
                    <a:pt x="2646" y="110586"/>
                    <a:pt x="6349" y="110586"/>
                  </a:cubicBezTo>
                  <a:lnTo>
                    <a:pt x="70373" y="110586"/>
                  </a:lnTo>
                  <a:cubicBezTo>
                    <a:pt x="74077" y="110586"/>
                    <a:pt x="76722" y="107940"/>
                    <a:pt x="76722" y="104237"/>
                  </a:cubicBezTo>
                  <a:lnTo>
                    <a:pt x="76722" y="6350"/>
                  </a:lnTo>
                  <a:cubicBezTo>
                    <a:pt x="76722" y="2646"/>
                    <a:pt x="73548" y="0"/>
                    <a:pt x="70373" y="0"/>
                  </a:cubicBezTo>
                  <a:close/>
                  <a:moveTo>
                    <a:pt x="63494" y="97887"/>
                  </a:moveTo>
                  <a:lnTo>
                    <a:pt x="12170" y="97887"/>
                  </a:lnTo>
                  <a:lnTo>
                    <a:pt x="12170" y="12699"/>
                  </a:lnTo>
                  <a:lnTo>
                    <a:pt x="63494" y="12699"/>
                  </a:lnTo>
                  <a:lnTo>
                    <a:pt x="63494" y="9788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0" name="Forma libre 367">
              <a:extLst>
                <a:ext uri="{FF2B5EF4-FFF2-40B4-BE49-F238E27FC236}">
                  <a16:creationId xmlns:a16="http://schemas.microsoft.com/office/drawing/2014/main" id="{F6407A50-289F-47AA-B496-2AC19A0ADF5E}"/>
                </a:ext>
              </a:extLst>
            </p:cNvPr>
            <p:cNvSpPr/>
            <p:nvPr/>
          </p:nvSpPr>
          <p:spPr>
            <a:xfrm>
              <a:off x="9256924" y="969324"/>
              <a:ext cx="135657" cy="290693"/>
            </a:xfrm>
            <a:custGeom>
              <a:avLst/>
              <a:gdLst>
                <a:gd name="connsiteX0" fmla="*/ 70372 w 74076"/>
                <a:gd name="connsiteY0" fmla="*/ 0 h 158735"/>
                <a:gd name="connsiteX1" fmla="*/ 6349 w 74076"/>
                <a:gd name="connsiteY1" fmla="*/ 0 h 158735"/>
                <a:gd name="connsiteX2" fmla="*/ 0 w 74076"/>
                <a:gd name="connsiteY2" fmla="*/ 6350 h 158735"/>
                <a:gd name="connsiteX3" fmla="*/ 0 w 74076"/>
                <a:gd name="connsiteY3" fmla="*/ 157149 h 158735"/>
                <a:gd name="connsiteX4" fmla="*/ 6349 w 74076"/>
                <a:gd name="connsiteY4" fmla="*/ 163498 h 158735"/>
                <a:gd name="connsiteX5" fmla="*/ 70372 w 74076"/>
                <a:gd name="connsiteY5" fmla="*/ 163498 h 158735"/>
                <a:gd name="connsiteX6" fmla="*/ 76722 w 74076"/>
                <a:gd name="connsiteY6" fmla="*/ 157149 h 158735"/>
                <a:gd name="connsiteX7" fmla="*/ 76722 w 74076"/>
                <a:gd name="connsiteY7" fmla="*/ 6350 h 158735"/>
                <a:gd name="connsiteX8" fmla="*/ 70372 w 74076"/>
                <a:gd name="connsiteY8" fmla="*/ 0 h 158735"/>
                <a:gd name="connsiteX9" fmla="*/ 64023 w 74076"/>
                <a:gd name="connsiteY9" fmla="*/ 150799 h 158735"/>
                <a:gd name="connsiteX10" fmla="*/ 12699 w 74076"/>
                <a:gd name="connsiteY10" fmla="*/ 150799 h 158735"/>
                <a:gd name="connsiteX11" fmla="*/ 12699 w 74076"/>
                <a:gd name="connsiteY11" fmla="*/ 13228 h 158735"/>
                <a:gd name="connsiteX12" fmla="*/ 64023 w 74076"/>
                <a:gd name="connsiteY12" fmla="*/ 13228 h 158735"/>
                <a:gd name="connsiteX13" fmla="*/ 64023 w 74076"/>
                <a:gd name="connsiteY13" fmla="*/ 150799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58735">
                  <a:moveTo>
                    <a:pt x="70372" y="0"/>
                  </a:moveTo>
                  <a:lnTo>
                    <a:pt x="6349" y="0"/>
                  </a:lnTo>
                  <a:cubicBezTo>
                    <a:pt x="2646" y="0"/>
                    <a:pt x="0" y="2646"/>
                    <a:pt x="0" y="6350"/>
                  </a:cubicBezTo>
                  <a:lnTo>
                    <a:pt x="0" y="157149"/>
                  </a:lnTo>
                  <a:cubicBezTo>
                    <a:pt x="0" y="160852"/>
                    <a:pt x="2646" y="163498"/>
                    <a:pt x="6349" y="163498"/>
                  </a:cubicBezTo>
                  <a:lnTo>
                    <a:pt x="70372" y="163498"/>
                  </a:lnTo>
                  <a:cubicBezTo>
                    <a:pt x="74077" y="163498"/>
                    <a:pt x="76722" y="160852"/>
                    <a:pt x="76722" y="157149"/>
                  </a:cubicBezTo>
                  <a:lnTo>
                    <a:pt x="76722" y="6350"/>
                  </a:lnTo>
                  <a:cubicBezTo>
                    <a:pt x="76722" y="3175"/>
                    <a:pt x="74077" y="0"/>
                    <a:pt x="70372" y="0"/>
                  </a:cubicBezTo>
                  <a:close/>
                  <a:moveTo>
                    <a:pt x="64023" y="150799"/>
                  </a:moveTo>
                  <a:lnTo>
                    <a:pt x="12699" y="150799"/>
                  </a:lnTo>
                  <a:lnTo>
                    <a:pt x="12699" y="13228"/>
                  </a:lnTo>
                  <a:lnTo>
                    <a:pt x="64023" y="13228"/>
                  </a:lnTo>
                  <a:lnTo>
                    <a:pt x="64023" y="150799"/>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1" name="Forma libre 368">
              <a:extLst>
                <a:ext uri="{FF2B5EF4-FFF2-40B4-BE49-F238E27FC236}">
                  <a16:creationId xmlns:a16="http://schemas.microsoft.com/office/drawing/2014/main" id="{8B2E2032-B971-4B81-BB32-8D24E33DF0AD}"/>
                </a:ext>
              </a:extLst>
            </p:cNvPr>
            <p:cNvSpPr/>
            <p:nvPr/>
          </p:nvSpPr>
          <p:spPr>
            <a:xfrm>
              <a:off x="9475913" y="886962"/>
              <a:ext cx="135657" cy="377900"/>
            </a:xfrm>
            <a:custGeom>
              <a:avLst/>
              <a:gdLst>
                <a:gd name="connsiteX0" fmla="*/ 70373 w 74076"/>
                <a:gd name="connsiteY0" fmla="*/ 0 h 206356"/>
                <a:gd name="connsiteX1" fmla="*/ 6349 w 74076"/>
                <a:gd name="connsiteY1" fmla="*/ 0 h 206356"/>
                <a:gd name="connsiteX2" fmla="*/ 0 w 74076"/>
                <a:gd name="connsiteY2" fmla="*/ 6350 h 206356"/>
                <a:gd name="connsiteX3" fmla="*/ 0 w 74076"/>
                <a:gd name="connsiteY3" fmla="*/ 202124 h 206356"/>
                <a:gd name="connsiteX4" fmla="*/ 6349 w 74076"/>
                <a:gd name="connsiteY4" fmla="*/ 208473 h 206356"/>
                <a:gd name="connsiteX5" fmla="*/ 70373 w 74076"/>
                <a:gd name="connsiteY5" fmla="*/ 208473 h 206356"/>
                <a:gd name="connsiteX6" fmla="*/ 76722 w 74076"/>
                <a:gd name="connsiteY6" fmla="*/ 202124 h 206356"/>
                <a:gd name="connsiteX7" fmla="*/ 76722 w 74076"/>
                <a:gd name="connsiteY7" fmla="*/ 6350 h 206356"/>
                <a:gd name="connsiteX8" fmla="*/ 70373 w 74076"/>
                <a:gd name="connsiteY8" fmla="*/ 0 h 206356"/>
                <a:gd name="connsiteX9" fmla="*/ 64023 w 74076"/>
                <a:gd name="connsiteY9" fmla="*/ 195774 h 206356"/>
                <a:gd name="connsiteX10" fmla="*/ 12699 w 74076"/>
                <a:gd name="connsiteY10" fmla="*/ 195774 h 206356"/>
                <a:gd name="connsiteX11" fmla="*/ 12699 w 74076"/>
                <a:gd name="connsiteY11" fmla="*/ 12699 h 206356"/>
                <a:gd name="connsiteX12" fmla="*/ 64023 w 74076"/>
                <a:gd name="connsiteY12" fmla="*/ 12699 h 206356"/>
                <a:gd name="connsiteX13" fmla="*/ 64023 w 74076"/>
                <a:gd name="connsiteY13" fmla="*/ 195774 h 2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206356">
                  <a:moveTo>
                    <a:pt x="70373" y="0"/>
                  </a:moveTo>
                  <a:lnTo>
                    <a:pt x="6349" y="0"/>
                  </a:lnTo>
                  <a:cubicBezTo>
                    <a:pt x="2646" y="0"/>
                    <a:pt x="0" y="2646"/>
                    <a:pt x="0" y="6350"/>
                  </a:cubicBezTo>
                  <a:lnTo>
                    <a:pt x="0" y="202124"/>
                  </a:lnTo>
                  <a:cubicBezTo>
                    <a:pt x="0" y="205827"/>
                    <a:pt x="2646" y="208473"/>
                    <a:pt x="6349" y="208473"/>
                  </a:cubicBezTo>
                  <a:lnTo>
                    <a:pt x="70373" y="208473"/>
                  </a:lnTo>
                  <a:cubicBezTo>
                    <a:pt x="74077" y="208473"/>
                    <a:pt x="76722" y="205827"/>
                    <a:pt x="76722" y="202124"/>
                  </a:cubicBezTo>
                  <a:lnTo>
                    <a:pt x="76722" y="6350"/>
                  </a:lnTo>
                  <a:cubicBezTo>
                    <a:pt x="76722" y="2646"/>
                    <a:pt x="74077" y="0"/>
                    <a:pt x="70373" y="0"/>
                  </a:cubicBezTo>
                  <a:close/>
                  <a:moveTo>
                    <a:pt x="64023" y="195774"/>
                  </a:moveTo>
                  <a:lnTo>
                    <a:pt x="12699" y="195774"/>
                  </a:lnTo>
                  <a:lnTo>
                    <a:pt x="12699" y="12699"/>
                  </a:lnTo>
                  <a:lnTo>
                    <a:pt x="64023" y="12699"/>
                  </a:lnTo>
                  <a:lnTo>
                    <a:pt x="64023" y="195774"/>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2" name="Forma libre 369">
              <a:extLst>
                <a:ext uri="{FF2B5EF4-FFF2-40B4-BE49-F238E27FC236}">
                  <a16:creationId xmlns:a16="http://schemas.microsoft.com/office/drawing/2014/main" id="{4175CBD5-2766-4CCD-A858-A1ECBE88CF7E}"/>
                </a:ext>
              </a:extLst>
            </p:cNvPr>
            <p:cNvSpPr/>
            <p:nvPr/>
          </p:nvSpPr>
          <p:spPr>
            <a:xfrm>
              <a:off x="9093770" y="730453"/>
              <a:ext cx="513557" cy="281004"/>
            </a:xfrm>
            <a:custGeom>
              <a:avLst/>
              <a:gdLst>
                <a:gd name="connsiteX0" fmla="*/ 6020 w 280433"/>
                <a:gd name="connsiteY0" fmla="*/ 158482 h 153444"/>
                <a:gd name="connsiteX1" fmla="*/ 8666 w 280433"/>
                <a:gd name="connsiteY1" fmla="*/ 157953 h 153444"/>
                <a:gd name="connsiteX2" fmla="*/ 266347 w 280433"/>
                <a:gd name="connsiteY2" fmla="*/ 28848 h 153444"/>
                <a:gd name="connsiteX3" fmla="*/ 262114 w 280433"/>
                <a:gd name="connsiteY3" fmla="*/ 43134 h 153444"/>
                <a:gd name="connsiteX4" fmla="*/ 266347 w 280433"/>
                <a:gd name="connsiteY4" fmla="*/ 51071 h 153444"/>
                <a:gd name="connsiteX5" fmla="*/ 268464 w 280433"/>
                <a:gd name="connsiteY5" fmla="*/ 51599 h 153444"/>
                <a:gd name="connsiteX6" fmla="*/ 274813 w 280433"/>
                <a:gd name="connsiteY6" fmla="*/ 46838 h 153444"/>
                <a:gd name="connsiteX7" fmla="*/ 283808 w 280433"/>
                <a:gd name="connsiteY7" fmla="*/ 18265 h 153444"/>
                <a:gd name="connsiteX8" fmla="*/ 283808 w 280433"/>
                <a:gd name="connsiteY8" fmla="*/ 17207 h 153444"/>
                <a:gd name="connsiteX9" fmla="*/ 283808 w 280433"/>
                <a:gd name="connsiteY9" fmla="*/ 15620 h 153444"/>
                <a:gd name="connsiteX10" fmla="*/ 283279 w 280433"/>
                <a:gd name="connsiteY10" fmla="*/ 14032 h 153444"/>
                <a:gd name="connsiteX11" fmla="*/ 283279 w 280433"/>
                <a:gd name="connsiteY11" fmla="*/ 12974 h 153444"/>
                <a:gd name="connsiteX12" fmla="*/ 283279 w 280433"/>
                <a:gd name="connsiteY12" fmla="*/ 12974 h 153444"/>
                <a:gd name="connsiteX13" fmla="*/ 282221 w 280433"/>
                <a:gd name="connsiteY13" fmla="*/ 11387 h 153444"/>
                <a:gd name="connsiteX14" fmla="*/ 281692 w 280433"/>
                <a:gd name="connsiteY14" fmla="*/ 10858 h 153444"/>
                <a:gd name="connsiteX15" fmla="*/ 281162 w 280433"/>
                <a:gd name="connsiteY15" fmla="*/ 10329 h 153444"/>
                <a:gd name="connsiteX16" fmla="*/ 279575 w 280433"/>
                <a:gd name="connsiteY16" fmla="*/ 9270 h 153444"/>
                <a:gd name="connsiteX17" fmla="*/ 279575 w 280433"/>
                <a:gd name="connsiteY17" fmla="*/ 9270 h 153444"/>
                <a:gd name="connsiteX18" fmla="*/ 251003 w 280433"/>
                <a:gd name="connsiteY18" fmla="*/ 275 h 153444"/>
                <a:gd name="connsiteX19" fmla="*/ 243066 w 280433"/>
                <a:gd name="connsiteY19" fmla="*/ 4508 h 153444"/>
                <a:gd name="connsiteX20" fmla="*/ 247299 w 280433"/>
                <a:gd name="connsiteY20" fmla="*/ 12445 h 153444"/>
                <a:gd name="connsiteX21" fmla="*/ 260527 w 280433"/>
                <a:gd name="connsiteY21" fmla="*/ 16678 h 153444"/>
                <a:gd name="connsiteX22" fmla="*/ 3375 w 280433"/>
                <a:gd name="connsiteY22" fmla="*/ 145254 h 153444"/>
                <a:gd name="connsiteX23" fmla="*/ 729 w 280433"/>
                <a:gd name="connsiteY23" fmla="*/ 153720 h 153444"/>
                <a:gd name="connsiteX24" fmla="*/ 6020 w 280433"/>
                <a:gd name="connsiteY24" fmla="*/ 158482 h 15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433" h="153444">
                  <a:moveTo>
                    <a:pt x="6020" y="158482"/>
                  </a:moveTo>
                  <a:cubicBezTo>
                    <a:pt x="7079" y="158482"/>
                    <a:pt x="8137" y="158482"/>
                    <a:pt x="8666" y="157953"/>
                  </a:cubicBezTo>
                  <a:lnTo>
                    <a:pt x="266347" y="28848"/>
                  </a:lnTo>
                  <a:lnTo>
                    <a:pt x="262114" y="43134"/>
                  </a:lnTo>
                  <a:cubicBezTo>
                    <a:pt x="261056" y="46308"/>
                    <a:pt x="263173" y="50013"/>
                    <a:pt x="266347" y="51071"/>
                  </a:cubicBezTo>
                  <a:cubicBezTo>
                    <a:pt x="266876" y="51071"/>
                    <a:pt x="267405" y="51599"/>
                    <a:pt x="268464" y="51599"/>
                  </a:cubicBezTo>
                  <a:cubicBezTo>
                    <a:pt x="271109" y="51599"/>
                    <a:pt x="273755" y="50013"/>
                    <a:pt x="274813" y="46838"/>
                  </a:cubicBezTo>
                  <a:lnTo>
                    <a:pt x="283808" y="18265"/>
                  </a:lnTo>
                  <a:cubicBezTo>
                    <a:pt x="283808" y="17736"/>
                    <a:pt x="283808" y="17736"/>
                    <a:pt x="283808" y="17207"/>
                  </a:cubicBezTo>
                  <a:cubicBezTo>
                    <a:pt x="283808" y="16678"/>
                    <a:pt x="283808" y="16149"/>
                    <a:pt x="283808" y="15620"/>
                  </a:cubicBezTo>
                  <a:cubicBezTo>
                    <a:pt x="283808" y="15091"/>
                    <a:pt x="283808" y="14561"/>
                    <a:pt x="283279" y="14032"/>
                  </a:cubicBezTo>
                  <a:cubicBezTo>
                    <a:pt x="283279" y="13503"/>
                    <a:pt x="283279" y="13503"/>
                    <a:pt x="283279" y="12974"/>
                  </a:cubicBezTo>
                  <a:cubicBezTo>
                    <a:pt x="283279" y="12974"/>
                    <a:pt x="283279" y="12974"/>
                    <a:pt x="283279" y="12974"/>
                  </a:cubicBezTo>
                  <a:cubicBezTo>
                    <a:pt x="282750" y="12445"/>
                    <a:pt x="282750" y="11916"/>
                    <a:pt x="282221" y="11387"/>
                  </a:cubicBezTo>
                  <a:cubicBezTo>
                    <a:pt x="282221" y="11387"/>
                    <a:pt x="282221" y="10858"/>
                    <a:pt x="281692" y="10858"/>
                  </a:cubicBezTo>
                  <a:cubicBezTo>
                    <a:pt x="281692" y="10858"/>
                    <a:pt x="281162" y="10858"/>
                    <a:pt x="281162" y="10329"/>
                  </a:cubicBezTo>
                  <a:cubicBezTo>
                    <a:pt x="280633" y="9800"/>
                    <a:pt x="280104" y="9800"/>
                    <a:pt x="279575" y="9270"/>
                  </a:cubicBezTo>
                  <a:cubicBezTo>
                    <a:pt x="279575" y="9270"/>
                    <a:pt x="279575" y="9270"/>
                    <a:pt x="279575" y="9270"/>
                  </a:cubicBezTo>
                  <a:lnTo>
                    <a:pt x="251003" y="275"/>
                  </a:lnTo>
                  <a:cubicBezTo>
                    <a:pt x="247828" y="-783"/>
                    <a:pt x="244124" y="1333"/>
                    <a:pt x="243066" y="4508"/>
                  </a:cubicBezTo>
                  <a:cubicBezTo>
                    <a:pt x="242008" y="7683"/>
                    <a:pt x="244124" y="11387"/>
                    <a:pt x="247299" y="12445"/>
                  </a:cubicBezTo>
                  <a:lnTo>
                    <a:pt x="260527" y="16678"/>
                  </a:lnTo>
                  <a:lnTo>
                    <a:pt x="3375" y="145254"/>
                  </a:lnTo>
                  <a:cubicBezTo>
                    <a:pt x="200" y="146841"/>
                    <a:pt x="-858" y="150545"/>
                    <a:pt x="729" y="153720"/>
                  </a:cubicBezTo>
                  <a:cubicBezTo>
                    <a:pt x="1258" y="157423"/>
                    <a:pt x="3375" y="158482"/>
                    <a:pt x="6020" y="158482"/>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71" name="Forma libre 80">
            <a:extLst>
              <a:ext uri="{FF2B5EF4-FFF2-40B4-BE49-F238E27FC236}">
                <a16:creationId xmlns:a16="http://schemas.microsoft.com/office/drawing/2014/main" id="{D4A5DEBD-2758-4C21-B67C-84D79CD23F40}"/>
              </a:ext>
            </a:extLst>
          </p:cNvPr>
          <p:cNvSpPr>
            <a:spLocks noChangeAspect="1"/>
          </p:cNvSpPr>
          <p:nvPr/>
        </p:nvSpPr>
        <p:spPr>
          <a:xfrm>
            <a:off x="8136615" y="4193330"/>
            <a:ext cx="302237" cy="584251"/>
          </a:xfrm>
          <a:custGeom>
            <a:avLst/>
            <a:gdLst>
              <a:gd name="connsiteX0" fmla="*/ 81492 w 158750"/>
              <a:gd name="connsiteY0" fmla="*/ 168252 h 306876"/>
              <a:gd name="connsiteX1" fmla="*/ 87842 w 158750"/>
              <a:gd name="connsiteY1" fmla="*/ 174602 h 306876"/>
              <a:gd name="connsiteX2" fmla="*/ 87842 w 158750"/>
              <a:gd name="connsiteY2" fmla="*/ 180951 h 306876"/>
              <a:gd name="connsiteX3" fmla="*/ 81492 w 158750"/>
              <a:gd name="connsiteY3" fmla="*/ 187300 h 306876"/>
              <a:gd name="connsiteX4" fmla="*/ 75142 w 158750"/>
              <a:gd name="connsiteY4" fmla="*/ 180951 h 306876"/>
              <a:gd name="connsiteX5" fmla="*/ 75142 w 158750"/>
              <a:gd name="connsiteY5" fmla="*/ 174602 h 306876"/>
              <a:gd name="connsiteX6" fmla="*/ 81492 w 158750"/>
              <a:gd name="connsiteY6" fmla="*/ 168252 h 306876"/>
              <a:gd name="connsiteX7" fmla="*/ 81492 w 158750"/>
              <a:gd name="connsiteY7" fmla="*/ 237035 h 306876"/>
              <a:gd name="connsiteX8" fmla="*/ 75142 w 158750"/>
              <a:gd name="connsiteY8" fmla="*/ 243385 h 306876"/>
              <a:gd name="connsiteX9" fmla="*/ 75142 w 158750"/>
              <a:gd name="connsiteY9" fmla="*/ 249205 h 306876"/>
              <a:gd name="connsiteX10" fmla="*/ 81492 w 158750"/>
              <a:gd name="connsiteY10" fmla="*/ 255553 h 306876"/>
              <a:gd name="connsiteX11" fmla="*/ 87842 w 158750"/>
              <a:gd name="connsiteY11" fmla="*/ 249205 h 306876"/>
              <a:gd name="connsiteX12" fmla="*/ 87842 w 158750"/>
              <a:gd name="connsiteY12" fmla="*/ 243385 h 306876"/>
              <a:gd name="connsiteX13" fmla="*/ 81492 w 158750"/>
              <a:gd name="connsiteY13" fmla="*/ 237035 h 306876"/>
              <a:gd name="connsiteX14" fmla="*/ 58208 w 158750"/>
              <a:gd name="connsiteY14" fmla="*/ 203702 h 306876"/>
              <a:gd name="connsiteX15" fmla="*/ 73025 w 158750"/>
              <a:gd name="connsiteY15" fmla="*/ 218517 h 306876"/>
              <a:gd name="connsiteX16" fmla="*/ 81492 w 158750"/>
              <a:gd name="connsiteY16" fmla="*/ 218517 h 306876"/>
              <a:gd name="connsiteX17" fmla="*/ 81492 w 158750"/>
              <a:gd name="connsiteY17" fmla="*/ 218517 h 306876"/>
              <a:gd name="connsiteX18" fmla="*/ 89958 w 158750"/>
              <a:gd name="connsiteY18" fmla="*/ 218517 h 306876"/>
              <a:gd name="connsiteX19" fmla="*/ 92075 w 158750"/>
              <a:gd name="connsiteY19" fmla="*/ 220633 h 306876"/>
              <a:gd name="connsiteX20" fmla="*/ 89958 w 158750"/>
              <a:gd name="connsiteY20" fmla="*/ 222750 h 306876"/>
              <a:gd name="connsiteX21" fmla="*/ 64558 w 158750"/>
              <a:gd name="connsiteY21" fmla="*/ 222750 h 306876"/>
              <a:gd name="connsiteX22" fmla="*/ 58208 w 158750"/>
              <a:gd name="connsiteY22" fmla="*/ 229099 h 306876"/>
              <a:gd name="connsiteX23" fmla="*/ 64558 w 158750"/>
              <a:gd name="connsiteY23" fmla="*/ 235448 h 306876"/>
              <a:gd name="connsiteX24" fmla="*/ 89958 w 158750"/>
              <a:gd name="connsiteY24" fmla="*/ 235448 h 306876"/>
              <a:gd name="connsiteX25" fmla="*/ 104775 w 158750"/>
              <a:gd name="connsiteY25" fmla="*/ 220633 h 306876"/>
              <a:gd name="connsiteX26" fmla="*/ 89958 w 158750"/>
              <a:gd name="connsiteY26" fmla="*/ 205818 h 306876"/>
              <a:gd name="connsiteX27" fmla="*/ 81492 w 158750"/>
              <a:gd name="connsiteY27" fmla="*/ 205818 h 306876"/>
              <a:gd name="connsiteX28" fmla="*/ 81492 w 158750"/>
              <a:gd name="connsiteY28" fmla="*/ 205818 h 306876"/>
              <a:gd name="connsiteX29" fmla="*/ 73025 w 158750"/>
              <a:gd name="connsiteY29" fmla="*/ 205818 h 306876"/>
              <a:gd name="connsiteX30" fmla="*/ 70908 w 158750"/>
              <a:gd name="connsiteY30" fmla="*/ 203702 h 306876"/>
              <a:gd name="connsiteX31" fmla="*/ 73025 w 158750"/>
              <a:gd name="connsiteY31" fmla="*/ 201586 h 306876"/>
              <a:gd name="connsiteX32" fmla="*/ 98425 w 158750"/>
              <a:gd name="connsiteY32" fmla="*/ 201586 h 306876"/>
              <a:gd name="connsiteX33" fmla="*/ 104775 w 158750"/>
              <a:gd name="connsiteY33" fmla="*/ 195236 h 306876"/>
              <a:gd name="connsiteX34" fmla="*/ 98425 w 158750"/>
              <a:gd name="connsiteY34" fmla="*/ 188887 h 306876"/>
              <a:gd name="connsiteX35" fmla="*/ 73025 w 158750"/>
              <a:gd name="connsiteY35" fmla="*/ 188887 h 306876"/>
              <a:gd name="connsiteX36" fmla="*/ 58208 w 158750"/>
              <a:gd name="connsiteY36" fmla="*/ 203702 h 306876"/>
              <a:gd name="connsiteX37" fmla="*/ 97367 w 158750"/>
              <a:gd name="connsiteY37" fmla="*/ 151851 h 306876"/>
              <a:gd name="connsiteX38" fmla="*/ 143404 w 158750"/>
              <a:gd name="connsiteY38" fmla="*/ 212168 h 306876"/>
              <a:gd name="connsiteX39" fmla="*/ 116946 w 158750"/>
              <a:gd name="connsiteY39" fmla="*/ 263490 h 306876"/>
              <a:gd name="connsiteX40" fmla="*/ 154517 w 158750"/>
              <a:gd name="connsiteY40" fmla="*/ 263490 h 306876"/>
              <a:gd name="connsiteX41" fmla="*/ 160867 w 158750"/>
              <a:gd name="connsiteY41" fmla="*/ 269839 h 306876"/>
              <a:gd name="connsiteX42" fmla="*/ 160867 w 158750"/>
              <a:gd name="connsiteY42" fmla="*/ 302643 h 306876"/>
              <a:gd name="connsiteX43" fmla="*/ 154517 w 158750"/>
              <a:gd name="connsiteY43" fmla="*/ 308992 h 306876"/>
              <a:gd name="connsiteX44" fmla="*/ 6350 w 158750"/>
              <a:gd name="connsiteY44" fmla="*/ 308992 h 306876"/>
              <a:gd name="connsiteX45" fmla="*/ 0 w 158750"/>
              <a:gd name="connsiteY45" fmla="*/ 302643 h 306876"/>
              <a:gd name="connsiteX46" fmla="*/ 0 w 158750"/>
              <a:gd name="connsiteY46" fmla="*/ 269839 h 306876"/>
              <a:gd name="connsiteX47" fmla="*/ 6350 w 158750"/>
              <a:gd name="connsiteY47" fmla="*/ 263490 h 306876"/>
              <a:gd name="connsiteX48" fmla="*/ 43921 w 158750"/>
              <a:gd name="connsiteY48" fmla="*/ 263490 h 306876"/>
              <a:gd name="connsiteX49" fmla="*/ 17463 w 158750"/>
              <a:gd name="connsiteY49" fmla="*/ 212168 h 306876"/>
              <a:gd name="connsiteX50" fmla="*/ 63500 w 158750"/>
              <a:gd name="connsiteY50" fmla="*/ 151851 h 306876"/>
              <a:gd name="connsiteX51" fmla="*/ 27517 w 158750"/>
              <a:gd name="connsiteY51" fmla="*/ 108994 h 306876"/>
              <a:gd name="connsiteX52" fmla="*/ 26458 w 158750"/>
              <a:gd name="connsiteY52" fmla="*/ 106877 h 306876"/>
              <a:gd name="connsiteX53" fmla="*/ 16404 w 158750"/>
              <a:gd name="connsiteY53" fmla="*/ 61904 h 306876"/>
              <a:gd name="connsiteX54" fmla="*/ 16404 w 158750"/>
              <a:gd name="connsiteY54" fmla="*/ 45502 h 306876"/>
              <a:gd name="connsiteX55" fmla="*/ 6350 w 158750"/>
              <a:gd name="connsiteY55" fmla="*/ 45502 h 306876"/>
              <a:gd name="connsiteX56" fmla="*/ 0 w 158750"/>
              <a:gd name="connsiteY56" fmla="*/ 39153 h 306876"/>
              <a:gd name="connsiteX57" fmla="*/ 0 w 158750"/>
              <a:gd name="connsiteY57" fmla="*/ 6349 h 306876"/>
              <a:gd name="connsiteX58" fmla="*/ 6350 w 158750"/>
              <a:gd name="connsiteY58" fmla="*/ 0 h 306876"/>
              <a:gd name="connsiteX59" fmla="*/ 154517 w 158750"/>
              <a:gd name="connsiteY59" fmla="*/ 0 h 306876"/>
              <a:gd name="connsiteX60" fmla="*/ 160867 w 158750"/>
              <a:gd name="connsiteY60" fmla="*/ 6349 h 306876"/>
              <a:gd name="connsiteX61" fmla="*/ 160867 w 158750"/>
              <a:gd name="connsiteY61" fmla="*/ 39153 h 306876"/>
              <a:gd name="connsiteX62" fmla="*/ 154517 w 158750"/>
              <a:gd name="connsiteY62" fmla="*/ 45502 h 306876"/>
              <a:gd name="connsiteX63" fmla="*/ 144463 w 158750"/>
              <a:gd name="connsiteY63" fmla="*/ 45502 h 306876"/>
              <a:gd name="connsiteX64" fmla="*/ 144463 w 158750"/>
              <a:gd name="connsiteY64" fmla="*/ 61904 h 306876"/>
              <a:gd name="connsiteX65" fmla="*/ 97367 w 158750"/>
              <a:gd name="connsiteY65" fmla="*/ 151851 h 306876"/>
              <a:gd name="connsiteX66" fmla="*/ 12700 w 158750"/>
              <a:gd name="connsiteY66" fmla="*/ 32804 h 306876"/>
              <a:gd name="connsiteX67" fmla="*/ 148167 w 158750"/>
              <a:gd name="connsiteY67" fmla="*/ 32804 h 306876"/>
              <a:gd name="connsiteX68" fmla="*/ 148167 w 158750"/>
              <a:gd name="connsiteY68" fmla="*/ 12698 h 306876"/>
              <a:gd name="connsiteX69" fmla="*/ 12700 w 158750"/>
              <a:gd name="connsiteY69" fmla="*/ 12698 h 306876"/>
              <a:gd name="connsiteX70" fmla="*/ 12700 w 158750"/>
              <a:gd name="connsiteY70" fmla="*/ 32804 h 306876"/>
              <a:gd name="connsiteX71" fmla="*/ 148167 w 158750"/>
              <a:gd name="connsiteY71" fmla="*/ 276188 h 306876"/>
              <a:gd name="connsiteX72" fmla="*/ 12700 w 158750"/>
              <a:gd name="connsiteY72" fmla="*/ 276188 h 306876"/>
              <a:gd name="connsiteX73" fmla="*/ 12700 w 158750"/>
              <a:gd name="connsiteY73" fmla="*/ 296294 h 306876"/>
              <a:gd name="connsiteX74" fmla="*/ 148167 w 158750"/>
              <a:gd name="connsiteY74" fmla="*/ 296294 h 306876"/>
              <a:gd name="connsiteX75" fmla="*/ 148167 w 158750"/>
              <a:gd name="connsiteY75" fmla="*/ 276188 h 306876"/>
              <a:gd name="connsiteX76" fmla="*/ 36513 w 158750"/>
              <a:gd name="connsiteY76" fmla="*/ 98941 h 306876"/>
              <a:gd name="connsiteX77" fmla="*/ 124354 w 158750"/>
              <a:gd name="connsiteY77" fmla="*/ 98941 h 306876"/>
              <a:gd name="connsiteX78" fmla="*/ 131763 w 158750"/>
              <a:gd name="connsiteY78" fmla="*/ 62433 h 306876"/>
              <a:gd name="connsiteX79" fmla="*/ 131763 w 158750"/>
              <a:gd name="connsiteY79" fmla="*/ 46031 h 306876"/>
              <a:gd name="connsiteX80" fmla="*/ 29104 w 158750"/>
              <a:gd name="connsiteY80" fmla="*/ 46031 h 306876"/>
              <a:gd name="connsiteX81" fmla="*/ 29104 w 158750"/>
              <a:gd name="connsiteY81" fmla="*/ 62433 h 306876"/>
              <a:gd name="connsiteX82" fmla="*/ 36513 w 158750"/>
              <a:gd name="connsiteY82" fmla="*/ 98941 h 306876"/>
              <a:gd name="connsiteX83" fmla="*/ 80433 w 158750"/>
              <a:gd name="connsiteY83" fmla="*/ 161904 h 306876"/>
              <a:gd name="connsiteX84" fmla="*/ 30163 w 158750"/>
              <a:gd name="connsiteY84" fmla="*/ 212168 h 306876"/>
              <a:gd name="connsiteX85" fmla="*/ 80433 w 158750"/>
              <a:gd name="connsiteY85" fmla="*/ 262432 h 306876"/>
              <a:gd name="connsiteX86" fmla="*/ 130704 w 158750"/>
              <a:gd name="connsiteY86" fmla="*/ 212168 h 306876"/>
              <a:gd name="connsiteX87" fmla="*/ 80433 w 158750"/>
              <a:gd name="connsiteY87" fmla="*/ 161904 h 306876"/>
              <a:gd name="connsiteX88" fmla="*/ 118004 w 158750"/>
              <a:gd name="connsiteY88" fmla="*/ 111639 h 306876"/>
              <a:gd name="connsiteX89" fmla="*/ 42863 w 158750"/>
              <a:gd name="connsiteY89" fmla="*/ 111639 h 306876"/>
              <a:gd name="connsiteX90" fmla="*/ 80433 w 158750"/>
              <a:gd name="connsiteY90" fmla="*/ 147618 h 306876"/>
              <a:gd name="connsiteX91" fmla="*/ 118004 w 158750"/>
              <a:gd name="connsiteY91" fmla="*/ 111639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750" h="306876">
                <a:moveTo>
                  <a:pt x="81492" y="168252"/>
                </a:moveTo>
                <a:cubicBezTo>
                  <a:pt x="85196" y="168252"/>
                  <a:pt x="87842" y="170898"/>
                  <a:pt x="87842" y="174602"/>
                </a:cubicBezTo>
                <a:lnTo>
                  <a:pt x="87842" y="180951"/>
                </a:lnTo>
                <a:cubicBezTo>
                  <a:pt x="87842" y="184654"/>
                  <a:pt x="85196" y="187300"/>
                  <a:pt x="81492" y="187300"/>
                </a:cubicBezTo>
                <a:cubicBezTo>
                  <a:pt x="77788" y="187300"/>
                  <a:pt x="75142" y="184654"/>
                  <a:pt x="75142" y="180951"/>
                </a:cubicBezTo>
                <a:lnTo>
                  <a:pt x="75142" y="174602"/>
                </a:lnTo>
                <a:cubicBezTo>
                  <a:pt x="75142" y="171427"/>
                  <a:pt x="77788" y="168252"/>
                  <a:pt x="81492" y="168252"/>
                </a:cubicBezTo>
                <a:close/>
                <a:moveTo>
                  <a:pt x="81492" y="237035"/>
                </a:moveTo>
                <a:cubicBezTo>
                  <a:pt x="77788" y="237035"/>
                  <a:pt x="75142" y="239681"/>
                  <a:pt x="75142" y="243385"/>
                </a:cubicBezTo>
                <a:lnTo>
                  <a:pt x="75142" y="249205"/>
                </a:lnTo>
                <a:cubicBezTo>
                  <a:pt x="75142" y="252908"/>
                  <a:pt x="77788" y="255553"/>
                  <a:pt x="81492" y="255553"/>
                </a:cubicBezTo>
                <a:cubicBezTo>
                  <a:pt x="85196" y="255553"/>
                  <a:pt x="87842" y="252908"/>
                  <a:pt x="87842" y="249205"/>
                </a:cubicBezTo>
                <a:lnTo>
                  <a:pt x="87842" y="243385"/>
                </a:lnTo>
                <a:cubicBezTo>
                  <a:pt x="87842" y="240210"/>
                  <a:pt x="84667" y="237035"/>
                  <a:pt x="81492" y="237035"/>
                </a:cubicBezTo>
                <a:close/>
                <a:moveTo>
                  <a:pt x="58208" y="203702"/>
                </a:moveTo>
                <a:cubicBezTo>
                  <a:pt x="58208" y="211639"/>
                  <a:pt x="65088" y="218517"/>
                  <a:pt x="73025" y="218517"/>
                </a:cubicBezTo>
                <a:lnTo>
                  <a:pt x="81492" y="218517"/>
                </a:lnTo>
                <a:lnTo>
                  <a:pt x="81492" y="218517"/>
                </a:lnTo>
                <a:lnTo>
                  <a:pt x="89958" y="218517"/>
                </a:lnTo>
                <a:cubicBezTo>
                  <a:pt x="91017" y="218517"/>
                  <a:pt x="92075" y="219575"/>
                  <a:pt x="92075" y="220633"/>
                </a:cubicBezTo>
                <a:cubicBezTo>
                  <a:pt x="92075" y="221691"/>
                  <a:pt x="91017" y="222750"/>
                  <a:pt x="89958" y="222750"/>
                </a:cubicBezTo>
                <a:lnTo>
                  <a:pt x="64558" y="222750"/>
                </a:lnTo>
                <a:cubicBezTo>
                  <a:pt x="60854" y="222750"/>
                  <a:pt x="58208" y="225395"/>
                  <a:pt x="58208" y="229099"/>
                </a:cubicBezTo>
                <a:cubicBezTo>
                  <a:pt x="58208" y="232803"/>
                  <a:pt x="60854" y="235448"/>
                  <a:pt x="64558" y="235448"/>
                </a:cubicBezTo>
                <a:lnTo>
                  <a:pt x="89958" y="235448"/>
                </a:lnTo>
                <a:cubicBezTo>
                  <a:pt x="97896" y="235448"/>
                  <a:pt x="104775" y="228570"/>
                  <a:pt x="104775" y="220633"/>
                </a:cubicBezTo>
                <a:cubicBezTo>
                  <a:pt x="104775" y="212697"/>
                  <a:pt x="97896" y="205818"/>
                  <a:pt x="89958" y="205818"/>
                </a:cubicBezTo>
                <a:lnTo>
                  <a:pt x="81492" y="205818"/>
                </a:lnTo>
                <a:lnTo>
                  <a:pt x="81492" y="205818"/>
                </a:lnTo>
                <a:lnTo>
                  <a:pt x="73025" y="205818"/>
                </a:lnTo>
                <a:cubicBezTo>
                  <a:pt x="71967" y="205818"/>
                  <a:pt x="70908" y="204760"/>
                  <a:pt x="70908" y="203702"/>
                </a:cubicBezTo>
                <a:cubicBezTo>
                  <a:pt x="70908" y="202644"/>
                  <a:pt x="71967" y="201586"/>
                  <a:pt x="73025" y="201586"/>
                </a:cubicBezTo>
                <a:lnTo>
                  <a:pt x="98425" y="201586"/>
                </a:lnTo>
                <a:cubicBezTo>
                  <a:pt x="102129" y="201586"/>
                  <a:pt x="104775" y="198940"/>
                  <a:pt x="104775" y="195236"/>
                </a:cubicBezTo>
                <a:cubicBezTo>
                  <a:pt x="104775" y="191533"/>
                  <a:pt x="102129" y="188887"/>
                  <a:pt x="98425" y="188887"/>
                </a:cubicBezTo>
                <a:lnTo>
                  <a:pt x="73025" y="188887"/>
                </a:lnTo>
                <a:cubicBezTo>
                  <a:pt x="65088" y="188887"/>
                  <a:pt x="58208" y="195766"/>
                  <a:pt x="58208" y="203702"/>
                </a:cubicBezTo>
                <a:close/>
                <a:moveTo>
                  <a:pt x="97367" y="151851"/>
                </a:moveTo>
                <a:cubicBezTo>
                  <a:pt x="123825" y="159258"/>
                  <a:pt x="143404" y="183596"/>
                  <a:pt x="143404" y="212168"/>
                </a:cubicBezTo>
                <a:cubicBezTo>
                  <a:pt x="143404" y="233332"/>
                  <a:pt x="132821" y="251850"/>
                  <a:pt x="116946" y="263490"/>
                </a:cubicBezTo>
                <a:lnTo>
                  <a:pt x="154517" y="263490"/>
                </a:lnTo>
                <a:cubicBezTo>
                  <a:pt x="158221" y="263490"/>
                  <a:pt x="160867" y="266135"/>
                  <a:pt x="160867" y="269839"/>
                </a:cubicBezTo>
                <a:lnTo>
                  <a:pt x="160867" y="302643"/>
                </a:lnTo>
                <a:cubicBezTo>
                  <a:pt x="160867" y="306347"/>
                  <a:pt x="158221" y="308992"/>
                  <a:pt x="154517" y="308992"/>
                </a:cubicBezTo>
                <a:lnTo>
                  <a:pt x="6350" y="308992"/>
                </a:lnTo>
                <a:cubicBezTo>
                  <a:pt x="2646" y="308992"/>
                  <a:pt x="0" y="306347"/>
                  <a:pt x="0" y="302643"/>
                </a:cubicBezTo>
                <a:lnTo>
                  <a:pt x="0" y="269839"/>
                </a:lnTo>
                <a:cubicBezTo>
                  <a:pt x="0" y="266135"/>
                  <a:pt x="2646" y="263490"/>
                  <a:pt x="6350" y="263490"/>
                </a:cubicBezTo>
                <a:lnTo>
                  <a:pt x="43921" y="263490"/>
                </a:lnTo>
                <a:cubicBezTo>
                  <a:pt x="28046" y="251850"/>
                  <a:pt x="17463" y="233332"/>
                  <a:pt x="17463" y="212168"/>
                </a:cubicBezTo>
                <a:cubicBezTo>
                  <a:pt x="17463" y="183067"/>
                  <a:pt x="37042" y="159258"/>
                  <a:pt x="63500" y="151851"/>
                </a:cubicBezTo>
                <a:cubicBezTo>
                  <a:pt x="48154" y="140740"/>
                  <a:pt x="35454" y="125925"/>
                  <a:pt x="27517" y="108994"/>
                </a:cubicBezTo>
                <a:cubicBezTo>
                  <a:pt x="26988" y="108465"/>
                  <a:pt x="26988" y="107935"/>
                  <a:pt x="26458" y="106877"/>
                </a:cubicBezTo>
                <a:cubicBezTo>
                  <a:pt x="20108" y="93121"/>
                  <a:pt x="16404" y="77777"/>
                  <a:pt x="16404" y="61904"/>
                </a:cubicBezTo>
                <a:lnTo>
                  <a:pt x="16404" y="45502"/>
                </a:lnTo>
                <a:lnTo>
                  <a:pt x="6350" y="45502"/>
                </a:lnTo>
                <a:cubicBezTo>
                  <a:pt x="2646" y="45502"/>
                  <a:pt x="0" y="42857"/>
                  <a:pt x="0" y="39153"/>
                </a:cubicBezTo>
                <a:lnTo>
                  <a:pt x="0" y="6349"/>
                </a:lnTo>
                <a:cubicBezTo>
                  <a:pt x="0" y="2645"/>
                  <a:pt x="2646" y="0"/>
                  <a:pt x="6350" y="0"/>
                </a:cubicBezTo>
                <a:lnTo>
                  <a:pt x="154517" y="0"/>
                </a:lnTo>
                <a:cubicBezTo>
                  <a:pt x="158221" y="0"/>
                  <a:pt x="160867" y="2645"/>
                  <a:pt x="160867" y="6349"/>
                </a:cubicBezTo>
                <a:lnTo>
                  <a:pt x="160867" y="39153"/>
                </a:lnTo>
                <a:cubicBezTo>
                  <a:pt x="160867" y="42857"/>
                  <a:pt x="158221" y="45502"/>
                  <a:pt x="154517" y="45502"/>
                </a:cubicBezTo>
                <a:lnTo>
                  <a:pt x="144463" y="45502"/>
                </a:lnTo>
                <a:lnTo>
                  <a:pt x="144463" y="61904"/>
                </a:lnTo>
                <a:cubicBezTo>
                  <a:pt x="144463" y="97883"/>
                  <a:pt x="126471" y="131216"/>
                  <a:pt x="97367" y="151851"/>
                </a:cubicBezTo>
                <a:close/>
                <a:moveTo>
                  <a:pt x="12700" y="32804"/>
                </a:moveTo>
                <a:lnTo>
                  <a:pt x="148167" y="32804"/>
                </a:lnTo>
                <a:lnTo>
                  <a:pt x="148167" y="12698"/>
                </a:lnTo>
                <a:lnTo>
                  <a:pt x="12700" y="12698"/>
                </a:lnTo>
                <a:lnTo>
                  <a:pt x="12700" y="32804"/>
                </a:lnTo>
                <a:close/>
                <a:moveTo>
                  <a:pt x="148167" y="276188"/>
                </a:moveTo>
                <a:lnTo>
                  <a:pt x="12700" y="276188"/>
                </a:lnTo>
                <a:lnTo>
                  <a:pt x="12700" y="296294"/>
                </a:lnTo>
                <a:lnTo>
                  <a:pt x="148167" y="296294"/>
                </a:lnTo>
                <a:lnTo>
                  <a:pt x="148167" y="276188"/>
                </a:lnTo>
                <a:close/>
                <a:moveTo>
                  <a:pt x="36513" y="98941"/>
                </a:moveTo>
                <a:lnTo>
                  <a:pt x="124354" y="98941"/>
                </a:lnTo>
                <a:cubicBezTo>
                  <a:pt x="129117" y="87301"/>
                  <a:pt x="131763" y="75132"/>
                  <a:pt x="131763" y="62433"/>
                </a:cubicBezTo>
                <a:lnTo>
                  <a:pt x="131763" y="46031"/>
                </a:lnTo>
                <a:lnTo>
                  <a:pt x="29104" y="46031"/>
                </a:lnTo>
                <a:lnTo>
                  <a:pt x="29104" y="62433"/>
                </a:lnTo>
                <a:cubicBezTo>
                  <a:pt x="29104" y="74603"/>
                  <a:pt x="31750" y="87301"/>
                  <a:pt x="36513" y="98941"/>
                </a:cubicBezTo>
                <a:close/>
                <a:moveTo>
                  <a:pt x="80433" y="161904"/>
                </a:moveTo>
                <a:cubicBezTo>
                  <a:pt x="52388" y="161904"/>
                  <a:pt x="30163" y="184654"/>
                  <a:pt x="30163" y="212168"/>
                </a:cubicBezTo>
                <a:cubicBezTo>
                  <a:pt x="30163" y="240210"/>
                  <a:pt x="52917" y="262432"/>
                  <a:pt x="80433" y="262432"/>
                </a:cubicBezTo>
                <a:cubicBezTo>
                  <a:pt x="108479" y="262432"/>
                  <a:pt x="130704" y="239681"/>
                  <a:pt x="130704" y="212168"/>
                </a:cubicBezTo>
                <a:cubicBezTo>
                  <a:pt x="130704" y="184125"/>
                  <a:pt x="107950" y="161904"/>
                  <a:pt x="80433" y="161904"/>
                </a:cubicBezTo>
                <a:close/>
                <a:moveTo>
                  <a:pt x="118004" y="111639"/>
                </a:moveTo>
                <a:lnTo>
                  <a:pt x="42863" y="111639"/>
                </a:lnTo>
                <a:cubicBezTo>
                  <a:pt x="51858" y="126454"/>
                  <a:pt x="64558" y="139152"/>
                  <a:pt x="80433" y="147618"/>
                </a:cubicBezTo>
                <a:cubicBezTo>
                  <a:pt x="96308" y="139152"/>
                  <a:pt x="109008" y="126454"/>
                  <a:pt x="118004" y="111639"/>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73" name="Inhaltsplatzhalter 5">
            <a:extLst>
              <a:ext uri="{FF2B5EF4-FFF2-40B4-BE49-F238E27FC236}">
                <a16:creationId xmlns:a16="http://schemas.microsoft.com/office/drawing/2014/main" id="{6FA95E53-400D-4139-B1CB-1AD5C4CEC5AB}"/>
              </a:ext>
            </a:extLst>
          </p:cNvPr>
          <p:cNvSpPr txBox="1">
            <a:spLocks/>
          </p:cNvSpPr>
          <p:nvPr/>
        </p:nvSpPr>
        <p:spPr>
          <a:xfrm>
            <a:off x="5636082" y="4040017"/>
            <a:ext cx="2768570"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Mercati valutari</a:t>
            </a:r>
            <a:br>
              <a:rPr kumimoji="0" lang="it-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«Avvisi sui tassi di cambio»</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0" i="0" u="none" strike="noStrike" cap="none" normalizeH="0" baseline="0" noProof="0" dirty="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Definire il prezzo target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it-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Configurare l’avviso giornaliero o personalizzato</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it-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Non perda più nessuna opportunità FX</a:t>
            </a:r>
          </a:p>
        </p:txBody>
      </p:sp>
      <p:pic>
        <p:nvPicPr>
          <p:cNvPr id="36" name="Grafik 35">
            <a:extLst>
              <a:ext uri="{FF2B5EF4-FFF2-40B4-BE49-F238E27FC236}">
                <a16:creationId xmlns:a16="http://schemas.microsoft.com/office/drawing/2014/main" id="{3B0DA47D-EDDF-47F1-B227-AE66D0D3531F}"/>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36546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CARDS – Carte di debito multivaluta per il Suo business</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CARDS</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Carte di debito multivaluta con gestione delle spese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endParaRP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rgbClr val="28828B"/>
                </a:solidFill>
                <a:latin typeface="HelveticaNeueLT Com 55 Roman"/>
              </a:rPr>
              <a:t>Una carta, tante possibilità</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Pranzo con i clienti</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it-CH" sz="1200">
                <a:solidFill>
                  <a:srgbClr val="868689"/>
                </a:solidFill>
                <a:latin typeface="HelveticaNeueLT Com 55 Roman"/>
              </a:rPr>
              <a:t>Rifornimento del veicolo aziendale</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it-CH" sz="1200">
                <a:solidFill>
                  <a:srgbClr val="868689"/>
                </a:solidFill>
                <a:latin typeface="HelveticaNeueLT Com 55 Roman"/>
                <a:ea typeface="MS PGothic" panose="020B0600070205080204" pitchFamily="34" charset="-128"/>
                <a:cs typeface="Segoe UI" panose="020B0502040204020203" pitchFamily="34" charset="0"/>
              </a:rPr>
              <a:t>Prenotazione del biglietto del treno</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Pagamento delle commissioni per i tool online</a:t>
            </a:r>
          </a:p>
          <a:p>
            <a:pPr marR="0" lvl="0" algn="l" defTabSz="1035025" rtl="0" eaLnBrk="1" fontAlgn="base" latinLnBrk="0" hangingPunct="1">
              <a:lnSpc>
                <a:spcPct val="100000"/>
              </a:lnSpc>
              <a:spcBef>
                <a:spcPts val="0"/>
              </a:spcBef>
              <a:spcAft>
                <a:spcPts val="600"/>
              </a:spcAft>
              <a:buClr>
                <a:srgbClr val="28828B"/>
              </a:buClr>
              <a:buSzTx/>
              <a:tabLst/>
              <a:defRPr/>
            </a:pPr>
            <a:endParaRPr lang="de-CH" sz="1200" dirty="0">
              <a:solidFill>
                <a:srgbClr val="868689"/>
              </a:solidFill>
              <a:latin typeface="HelveticaNeueLT Com 55 Roman"/>
            </a:endParaRPr>
          </a:p>
          <a:p>
            <a:pPr marR="0" lvl="0" algn="l" defTabSz="1035025" rtl="0" eaLnBrk="1" fontAlgn="base" latinLnBrk="0" hangingPunct="1">
              <a:lnSpc>
                <a:spcPct val="100000"/>
              </a:lnSpc>
              <a:spcBef>
                <a:spcPts val="0"/>
              </a:spcBef>
              <a:spcAft>
                <a:spcPts val="600"/>
              </a:spcAft>
              <a:buClr>
                <a:srgbClr val="28828B"/>
              </a:buClr>
              <a:buSzTx/>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Con la </a:t>
            </a:r>
            <a:r>
              <a:rPr kumimoji="0" lang="it-CH" sz="12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Business Debit Mastercard</a:t>
            </a:r>
            <a:r>
              <a:rPr kumimoji="0" lang="it-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amnis, Lei e la Sua PMI potete effettuare pagamenti in tutto il mondo con le carte di debito aziendali fisiche e virtuali, mantenendo il controllo su tutte le spese.</a:t>
            </a:r>
          </a:p>
          <a:p>
            <a:pPr marR="0" lvl="0" algn="l" defTabSz="1035025" rtl="0" eaLnBrk="1" fontAlgn="base" latinLnBrk="0" hangingPunct="1">
              <a:lnSpc>
                <a:spcPct val="100000"/>
              </a:lnSpc>
              <a:spcBef>
                <a:spcPts val="0"/>
              </a:spcBef>
              <a:spcAft>
                <a:spcPts val="600"/>
              </a:spcAft>
              <a:buClr>
                <a:srgbClr val="28828B"/>
              </a:buClr>
              <a:buSzTx/>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Carta multivaluta </a:t>
            </a:r>
            <a:r>
              <a:rPr kumimoji="0" lang="it-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con </a:t>
            </a:r>
            <a:r>
              <a:rPr kumimoji="0" lang="it-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0% di spese di lavorazione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Effettuare </a:t>
            </a:r>
            <a:r>
              <a:rPr kumimoji="0" lang="it-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pagamenti in 20+ conti in valuta</a:t>
            </a:r>
            <a:r>
              <a:rPr kumimoji="0" lang="it-CH" sz="12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chemeClr val="bg1">
                    <a:lumMod val="50000"/>
                  </a:schemeClr>
                </a:solidFill>
                <a:latin typeface="HelveticaNeueLT Com 55 Roman"/>
              </a:rPr>
              <a:t>Le transazioni vengono addebitate direttamente sul conto in valuta, evitando inutili cambi valutari.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2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Una valuta non è coperta? Se il saldo complessivo è sufficiente, viene semplicemente effettuata la conversione tramite il conto di riferimento (CHF, EUR) nella valuta della transazione con lo 0% di spese di elaborazione.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1">
                <a:solidFill>
                  <a:srgbClr val="28828B"/>
                </a:solidFill>
                <a:latin typeface="HelveticaNeueLT Com 55 Roman"/>
              </a:rPr>
              <a:t>Con la carta di debito amnis risparmia fino al 5% rispetto alle abituali transazioni con carte.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«Gestione delle spese e delle carte» </a:t>
            </a:r>
            <a:r>
              <a:rPr kumimoji="0" lang="it-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efficiente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Emissione della carta digitale in tempo reale + self-service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Numero illimitato di carte virtuali gratuite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ea typeface="MS PGothic" panose="020B0600070205080204" pitchFamily="34" charset="-128"/>
                <a:cs typeface="Segoe UI" panose="020B0502040204020203" pitchFamily="34" charset="0"/>
              </a:rPr>
              <a:t>Limiti di spesa elevati, modificabili facilmente online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it-CH" sz="12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Controllo del budget con limiti individuali</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Flessibilità nella disattivazione e riattivazione delle carte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rPr>
              <a:t>Impostazione individuale dei Paesi</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ea typeface="MS PGothic" panose="020B0600070205080204" pitchFamily="34" charset="-128"/>
                <a:cs typeface="Segoe UI" panose="020B0502040204020203" pitchFamily="34" charset="0"/>
              </a:rPr>
              <a:t>Conteggio multivaluta</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it-CH" sz="1200">
                <a:solidFill>
                  <a:schemeClr val="bg1">
                    <a:lumMod val="50000"/>
                  </a:schemeClr>
                </a:solidFill>
                <a:latin typeface="HelveticaNeueLT Com 55 Roman"/>
                <a:ea typeface="MS PGothic" panose="020B0600070205080204" pitchFamily="34" charset="-128"/>
                <a:cs typeface="Segoe UI" panose="020B0502040204020203" pitchFamily="34" charset="0"/>
              </a:rPr>
              <a:t>Gestione delle spese con registrazione dei giustificativi</a:t>
            </a:r>
            <a:br>
              <a:rPr kumimoji="0" lang="it-CH" sz="1200"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b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endPar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1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t>
            </a: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854260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it-CH"/>
              <a:t>EARN – Accredito di cashback sulle Sue valute estere</a:t>
            </a:r>
            <a:br>
              <a:rPr lang="it-CH"/>
            </a:br>
            <a:r>
              <a:rPr lang="it-CH" sz="1900" b="0" noProof="1">
                <a:solidFill>
                  <a:srgbClr val="28828B"/>
                </a:solidFill>
                <a:latin typeface="Corona LT" panose="02000604020000090004" pitchFamily="2" charset="0"/>
              </a:rPr>
              <a:t>Le prestazioni amnis per Lei</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EARN</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Ricavi sugli averi in valuta estera</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it-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«Accredito di cashback» sui Suoi conti di pagamento protetti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it-CH" sz="1200" i="0">
                <a:effectLst/>
              </a:rPr>
              <a:t>Mentre il Suo denaro viene mantenuto in conti collettivi fiduciari</a:t>
            </a:r>
            <a:r>
              <a:rPr lang="it-CH" sz="1200" b="0" i="0">
                <a:solidFill>
                  <a:schemeClr val="bg1">
                    <a:lumMod val="50000"/>
                  </a:schemeClr>
                </a:solidFill>
                <a:effectLst/>
              </a:rPr>
              <a:t> protetti secondo gli standard più elevati, in amnis può godere di </a:t>
            </a:r>
            <a:r>
              <a:rPr lang="it-CH" sz="1200" b="1" i="0">
                <a:solidFill>
                  <a:schemeClr val="accent2"/>
                </a:solidFill>
                <a:effectLst/>
              </a:rPr>
              <a:t>interessi importanti sul Suo conto aziendale</a:t>
            </a:r>
            <a:r>
              <a:rPr lang="it-CH" sz="1200" b="0" i="0">
                <a:solidFill>
                  <a:schemeClr val="bg1">
                    <a:lumMod val="50000"/>
                  </a:schemeClr>
                </a:solidFill>
                <a:effectLst/>
              </a:rPr>
              <a:t>. Siamo tra i pochi offerenti a trasferire gli interessi anche sui suoi conti in valuta estera, affinché possa ricevere il cashback non solo nella valuta del Suo Paese.</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586580"/>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0" i="0">
                <a:solidFill>
                  <a:schemeClr val="bg1">
                    <a:lumMod val="50000"/>
                  </a:schemeClr>
                </a:solidFill>
                <a:effectLst/>
                <a:latin typeface="HelveticaNeueLT Com 55 Roman" panose="020B0604020202020204" pitchFamily="34" charset="0"/>
              </a:rPr>
              <a:t>Ogni mese amnis trasferisce gli interessi sulla base degli averi in EUR, USD, GBP e CZK presenti sui Suoi conti amnis nei primi 10 giorni del mese successivo.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chemeClr val="bg1">
                    <a:lumMod val="50000"/>
                  </a:schemeClr>
                </a:solidFill>
                <a:latin typeface="HelveticaNeueLT Com 55 Roman" panose="020B0604020202020204" pitchFamily="34" charset="0"/>
              </a:rPr>
              <a:t>Gli interessi vengono calcolati secondo il metodo </a:t>
            </a:r>
            <a:r>
              <a:rPr lang="it-CH" sz="1200" b="0" i="0">
                <a:solidFill>
                  <a:schemeClr val="bg1">
                    <a:lumMod val="50000"/>
                  </a:schemeClr>
                </a:solidFill>
                <a:effectLst/>
                <a:latin typeface="HelveticaNeueLT Com 55 Roman" panose="020B0604020202020204" pitchFamily="34" charset="0"/>
              </a:rPr>
              <a:t>act/360.</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0" i="0">
                <a:solidFill>
                  <a:schemeClr val="bg1">
                    <a:lumMod val="50000"/>
                  </a:schemeClr>
                </a:solidFill>
                <a:effectLst/>
                <a:latin typeface="HelveticaNeueLT Com 55 Roman" panose="020B0604020202020204" pitchFamily="34" charset="0"/>
              </a:rPr>
              <a:t>Il tasso d’interesse del cashback è variabile e viene pubblicato ogni mese sul sito web di amnis.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b="0" i="0">
                <a:solidFill>
                  <a:schemeClr val="bg1">
                    <a:lumMod val="50000"/>
                  </a:schemeClr>
                </a:solidFill>
                <a:effectLst/>
                <a:latin typeface="HelveticaNeueLT Com 55 Roman" panose="020B0604020202020204" pitchFamily="34" charset="0"/>
              </a:rPr>
              <a:t>La preghiamo di osservare che ci riserviamo il diritto di modificare il tasso d’interesse oppure di cessare i pagamenti del cashback in qualsiasi momento. </a:t>
            </a:r>
            <a:r>
              <a:rPr lang="it-CH" sz="1200" i="0">
                <a:effectLst/>
                <a:latin typeface="HelveticaNeueLT Com 55 Roman" panose="020B0604020202020204" pitchFamily="34" charset="0"/>
              </a:rPr>
              <a:t>Non esiste un importo minimo né un limite</a:t>
            </a:r>
            <a:r>
              <a:rPr lang="it-CH" sz="1200" b="0" i="0">
                <a:solidFill>
                  <a:schemeClr val="bg1">
                    <a:lumMod val="50000"/>
                  </a:schemeClr>
                </a:solidFill>
                <a:effectLst/>
                <a:latin typeface="HelveticaNeueLT Com 55 Roman" panose="020B0604020202020204" pitchFamily="34" charset="0"/>
              </a:rPr>
              <a:t>; pertanto trasferiamo gli </a:t>
            </a:r>
            <a:r>
              <a:rPr lang="it-CH" sz="1200" b="1" i="0">
                <a:solidFill>
                  <a:schemeClr val="accent2"/>
                </a:solidFill>
                <a:effectLst/>
                <a:latin typeface="HelveticaNeueLT Com 55 Roman" panose="020B0604020202020204" pitchFamily="34" charset="0"/>
              </a:rPr>
              <a:t>interessi per l’intero importo presente sul Suo conto amnis</a:t>
            </a:r>
            <a:r>
              <a:rPr lang="it-CH" sz="1200" b="0" i="0">
                <a:solidFill>
                  <a:schemeClr val="bg1">
                    <a:lumMod val="50000"/>
                  </a:schemeClr>
                </a:solidFill>
                <a:effectLst/>
                <a:latin typeface="HelveticaNeueLT Com 55 Roman" panose="020B0604020202020204" pitchFamily="34" charset="0"/>
              </a:rPr>
              <a:t>.</a:t>
            </a: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400">
                <a:solidFill>
                  <a:srgbClr val="919194"/>
                </a:solidFill>
                <a:latin typeface="HelveticaNeueLT Com 55 Roman"/>
              </a:rPr>
              <a:t>A quanto possono ammontare i ricavi del cashback?</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lang="de-CH" sz="1200" dirty="0">
              <a:solidFill>
                <a:srgbClr val="919194"/>
              </a:solidFill>
              <a:latin typeface="HelveticaNeueLT Com 55 Roman"/>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rgbClr val="919194"/>
                </a:solidFill>
                <a:latin typeface="HelveticaNeueLT Com 55 Roman"/>
              </a:rPr>
              <a:t>Aggiornamento a febbraio 2024:</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EUR 1,88%</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USD 2,61%</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GBP 2,33%</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b="1">
                <a:solidFill>
                  <a:schemeClr val="accent2"/>
                </a:solidFill>
                <a:latin typeface="HelveticaNeueLT Com 55 Roman"/>
              </a:rPr>
              <a:t>CZK: 3,50%</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200">
                <a:solidFill>
                  <a:srgbClr val="919194"/>
                </a:solidFill>
                <a:latin typeface="HelveticaNeueLT Com 55 Roman"/>
              </a:rPr>
              <a:t>(dati non ufficiali)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it-CH" sz="1600">
                <a:solidFill>
                  <a:srgbClr val="919194"/>
                </a:solidFill>
                <a:latin typeface="HelveticaNeueLT Com 55 Roman"/>
              </a:rPr>
              <a:t> </a:t>
            </a: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263538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479768" y="1619819"/>
            <a:ext cx="10944823" cy="565328"/>
            <a:chOff x="2711623" y="1351086"/>
            <a:chExt cx="10504785" cy="646881"/>
          </a:xfrm>
        </p:grpSpPr>
        <p:sp>
          <p:nvSpPr>
            <p:cNvPr id="75" name="Rechteck 74">
              <a:extLst>
                <a:ext uri="{FF2B5EF4-FFF2-40B4-BE49-F238E27FC236}">
                  <a16:creationId xmlns:a16="http://schemas.microsoft.com/office/drawing/2014/main" id="{4A704E81-A661-4947-B146-2A16527E80D1}"/>
                </a:ext>
              </a:extLst>
            </p:cNvPr>
            <p:cNvSpPr/>
            <p:nvPr/>
          </p:nvSpPr>
          <p:spPr>
            <a:xfrm>
              <a:off x="5220710" y="1351087"/>
              <a:ext cx="2520280" cy="618175"/>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4" name="Rechteck 73">
              <a:extLst>
                <a:ext uri="{FF2B5EF4-FFF2-40B4-BE49-F238E27FC236}">
                  <a16:creationId xmlns:a16="http://schemas.microsoft.com/office/drawing/2014/main" id="{4A704E81-A661-4947-B146-2A16527E80D1}"/>
                </a:ext>
              </a:extLst>
            </p:cNvPr>
            <p:cNvSpPr/>
            <p:nvPr/>
          </p:nvSpPr>
          <p:spPr>
            <a:xfrm>
              <a:off x="2711623" y="1351086"/>
              <a:ext cx="10504785" cy="618175"/>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3" name="Titel 3">
              <a:extLst>
                <a:ext uri="{FF2B5EF4-FFF2-40B4-BE49-F238E27FC236}">
                  <a16:creationId xmlns:a16="http://schemas.microsoft.com/office/drawing/2014/main" id="{41338E64-746C-42F4-B5A5-97E5A6DEDFDF}"/>
                </a:ext>
              </a:extLst>
            </p:cNvPr>
            <p:cNvSpPr txBox="1">
              <a:spLocks/>
            </p:cNvSpPr>
            <p:nvPr/>
          </p:nvSpPr>
          <p:spPr bwMode="auto">
            <a:xfrm>
              <a:off x="2711623" y="1429277"/>
              <a:ext cx="10504785" cy="5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ctr" defTabSz="1035025" rtl="0" eaLnBrk="1" fontAlgn="base" latinLnBrk="0" hangingPunct="1">
                <a:lnSpc>
                  <a:spcPct val="100000"/>
                </a:lnSpc>
                <a:spcBef>
                  <a:spcPts val="0"/>
                </a:spcBef>
                <a:spcAft>
                  <a:spcPts val="0"/>
                </a:spcAft>
                <a:buClrTx/>
                <a:buSzTx/>
                <a:buFontTx/>
                <a:buNone/>
                <a:tabLst/>
                <a:defRPr/>
              </a:pPr>
              <a:r>
                <a:rPr kumimoji="0" lang="it-CH" sz="1400" b="1" i="0" u="none" strike="noStrike" cap="none" normalizeH="0" baseline="0" noProof="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Pagamento annuale</a:t>
              </a:r>
            </a:p>
            <a:p>
              <a:pPr marL="0" marR="0" lvl="0" indent="0" algn="ctr" defTabSz="1035025" rtl="0" eaLnBrk="1" fontAlgn="base" latinLnBrk="0" hangingPunct="1">
                <a:lnSpc>
                  <a:spcPct val="100000"/>
                </a:lnSpc>
                <a:spcBef>
                  <a:spcPts val="0"/>
                </a:spcBef>
                <a:spcAft>
                  <a:spcPts val="0"/>
                </a:spcAft>
                <a:buClrTx/>
                <a:buSzTx/>
                <a:buFontTx/>
                <a:buNone/>
                <a:tabLst/>
                <a:defRPr/>
              </a:pPr>
              <a:r>
                <a:rPr kumimoji="0" lang="it-CH" sz="1400" b="0" i="0" u="none" strike="noStrike" cap="none" normalizeH="0" baseline="0" noProof="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16% di risparmio -&gt; 2 mesi gratuiti</a:t>
              </a:r>
            </a:p>
          </p:txBody>
        </p:sp>
      </p:grpSp>
      <p:sp>
        <p:nvSpPr>
          <p:cNvPr id="68" name="Rechteck 67">
            <a:extLst>
              <a:ext uri="{FF2B5EF4-FFF2-40B4-BE49-F238E27FC236}">
                <a16:creationId xmlns:a16="http://schemas.microsoft.com/office/drawing/2014/main" id="{4A704E81-A661-4947-B146-2A16527E80D1}"/>
              </a:ext>
            </a:extLst>
          </p:cNvPr>
          <p:cNvSpPr/>
          <p:nvPr/>
        </p:nvSpPr>
        <p:spPr>
          <a:xfrm>
            <a:off x="4178754"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479768" y="2396713"/>
            <a:ext cx="3528392" cy="3958569"/>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62" name="Google Shape;2233;p27">
            <a:extLst>
              <a:ext uri="{FF2B5EF4-FFF2-40B4-BE49-F238E27FC236}">
                <a16:creationId xmlns:a16="http://schemas.microsoft.com/office/drawing/2014/main" id="{7E94D69A-D7DC-4B14-AF49-75854757DEC1}"/>
              </a:ext>
            </a:extLst>
          </p:cNvPr>
          <p:cNvSpPr/>
          <p:nvPr/>
        </p:nvSpPr>
        <p:spPr>
          <a:xfrm>
            <a:off x="8531524" y="2643218"/>
            <a:ext cx="732828" cy="353733"/>
          </a:xfrm>
          <a:custGeom>
            <a:avLst/>
            <a:gdLst/>
            <a:ahLst/>
            <a:cxnLst/>
            <a:rect l="l" t="t" r="r" b="b"/>
            <a:pathLst>
              <a:path w="306916" h="148147" extrusionOk="0">
                <a:moveTo>
                  <a:pt x="160338" y="145040"/>
                </a:moveTo>
                <a:cubicBezTo>
                  <a:pt x="160338" y="148744"/>
                  <a:pt x="157692" y="151390"/>
                  <a:pt x="153987" y="151390"/>
                </a:cubicBezTo>
                <a:lnTo>
                  <a:pt x="27517" y="151390"/>
                </a:lnTo>
                <a:lnTo>
                  <a:pt x="27517" y="151390"/>
                </a:lnTo>
                <a:cubicBezTo>
                  <a:pt x="25929" y="151390"/>
                  <a:pt x="24342" y="150860"/>
                  <a:pt x="22754" y="149273"/>
                </a:cubicBezTo>
                <a:cubicBezTo>
                  <a:pt x="21696" y="148215"/>
                  <a:pt x="20637" y="146628"/>
                  <a:pt x="20637" y="144511"/>
                </a:cubicBezTo>
                <a:lnTo>
                  <a:pt x="20637" y="81549"/>
                </a:lnTo>
                <a:lnTo>
                  <a:pt x="6350" y="81549"/>
                </a:lnTo>
                <a:cubicBezTo>
                  <a:pt x="2646" y="81549"/>
                  <a:pt x="0" y="78903"/>
                  <a:pt x="0" y="75200"/>
                </a:cubicBezTo>
                <a:lnTo>
                  <a:pt x="0" y="23348"/>
                </a:lnTo>
                <a:cubicBezTo>
                  <a:pt x="0" y="19644"/>
                  <a:pt x="2646" y="16999"/>
                  <a:pt x="6350" y="16999"/>
                </a:cubicBezTo>
                <a:lnTo>
                  <a:pt x="112183" y="16999"/>
                </a:lnTo>
                <a:lnTo>
                  <a:pt x="104246" y="11708"/>
                </a:lnTo>
                <a:cubicBezTo>
                  <a:pt x="101600" y="9591"/>
                  <a:pt x="100542" y="5888"/>
                  <a:pt x="102658" y="2713"/>
                </a:cubicBezTo>
                <a:cubicBezTo>
                  <a:pt x="104775" y="67"/>
                  <a:pt x="108479" y="-990"/>
                  <a:pt x="111654" y="1126"/>
                </a:cubicBezTo>
                <a:lnTo>
                  <a:pt x="135996" y="18057"/>
                </a:lnTo>
                <a:cubicBezTo>
                  <a:pt x="137583" y="19115"/>
                  <a:pt x="138642" y="21231"/>
                  <a:pt x="138642" y="23348"/>
                </a:cubicBezTo>
                <a:cubicBezTo>
                  <a:pt x="138642" y="25464"/>
                  <a:pt x="137583" y="27581"/>
                  <a:pt x="135467" y="28639"/>
                </a:cubicBezTo>
                <a:lnTo>
                  <a:pt x="111125" y="42395"/>
                </a:lnTo>
                <a:cubicBezTo>
                  <a:pt x="110067" y="42925"/>
                  <a:pt x="109008" y="43454"/>
                  <a:pt x="107950" y="43454"/>
                </a:cubicBezTo>
                <a:cubicBezTo>
                  <a:pt x="105833" y="43454"/>
                  <a:pt x="103717" y="42395"/>
                  <a:pt x="102658" y="40279"/>
                </a:cubicBezTo>
                <a:cubicBezTo>
                  <a:pt x="101071" y="37104"/>
                  <a:pt x="102129" y="33401"/>
                  <a:pt x="105304" y="31813"/>
                </a:cubicBezTo>
                <a:lnTo>
                  <a:pt x="109008" y="29697"/>
                </a:lnTo>
                <a:lnTo>
                  <a:pt x="13229" y="29697"/>
                </a:lnTo>
                <a:lnTo>
                  <a:pt x="13229" y="68850"/>
                </a:lnTo>
                <a:lnTo>
                  <a:pt x="21696" y="68850"/>
                </a:lnTo>
                <a:lnTo>
                  <a:pt x="21696" y="42925"/>
                </a:lnTo>
                <a:cubicBezTo>
                  <a:pt x="21696" y="39221"/>
                  <a:pt x="24342" y="36575"/>
                  <a:pt x="28046" y="36575"/>
                </a:cubicBezTo>
                <a:cubicBezTo>
                  <a:pt x="31750" y="36575"/>
                  <a:pt x="34396" y="39221"/>
                  <a:pt x="34396" y="42925"/>
                </a:cubicBezTo>
                <a:lnTo>
                  <a:pt x="34396" y="138162"/>
                </a:lnTo>
                <a:lnTo>
                  <a:pt x="154517" y="138162"/>
                </a:lnTo>
                <a:lnTo>
                  <a:pt x="154517" y="138162"/>
                </a:lnTo>
                <a:cubicBezTo>
                  <a:pt x="157692" y="138691"/>
                  <a:pt x="160338" y="141337"/>
                  <a:pt x="160338" y="145040"/>
                </a:cubicBezTo>
                <a:close/>
                <a:moveTo>
                  <a:pt x="153987" y="31813"/>
                </a:moveTo>
                <a:cubicBezTo>
                  <a:pt x="178329" y="31813"/>
                  <a:pt x="197908" y="51390"/>
                  <a:pt x="197908" y="75729"/>
                </a:cubicBezTo>
                <a:cubicBezTo>
                  <a:pt x="197908" y="100067"/>
                  <a:pt x="178329" y="119644"/>
                  <a:pt x="153987" y="119644"/>
                </a:cubicBezTo>
                <a:cubicBezTo>
                  <a:pt x="129646" y="119644"/>
                  <a:pt x="110067" y="100067"/>
                  <a:pt x="110067" y="75729"/>
                </a:cubicBezTo>
                <a:cubicBezTo>
                  <a:pt x="110067" y="51390"/>
                  <a:pt x="129646" y="31813"/>
                  <a:pt x="153987" y="31813"/>
                </a:cubicBezTo>
                <a:close/>
                <a:moveTo>
                  <a:pt x="122767" y="75729"/>
                </a:moveTo>
                <a:cubicBezTo>
                  <a:pt x="122767" y="93189"/>
                  <a:pt x="136525" y="106945"/>
                  <a:pt x="153987" y="106945"/>
                </a:cubicBezTo>
                <a:cubicBezTo>
                  <a:pt x="171450" y="106945"/>
                  <a:pt x="185208" y="93189"/>
                  <a:pt x="185208" y="75729"/>
                </a:cubicBezTo>
                <a:cubicBezTo>
                  <a:pt x="185208" y="58268"/>
                  <a:pt x="171450" y="44512"/>
                  <a:pt x="153987" y="44512"/>
                </a:cubicBezTo>
                <a:cubicBezTo>
                  <a:pt x="136525" y="44512"/>
                  <a:pt x="122767" y="58798"/>
                  <a:pt x="122767" y="75729"/>
                </a:cubicBezTo>
                <a:close/>
                <a:moveTo>
                  <a:pt x="241829" y="108532"/>
                </a:moveTo>
                <a:cubicBezTo>
                  <a:pt x="245533" y="108532"/>
                  <a:pt x="248179" y="105887"/>
                  <a:pt x="248179" y="102183"/>
                </a:cubicBezTo>
                <a:lnTo>
                  <a:pt x="248179" y="47157"/>
                </a:lnTo>
                <a:cubicBezTo>
                  <a:pt x="248179" y="44512"/>
                  <a:pt x="246592" y="42395"/>
                  <a:pt x="244475" y="41337"/>
                </a:cubicBezTo>
                <a:lnTo>
                  <a:pt x="225954" y="32343"/>
                </a:lnTo>
                <a:cubicBezTo>
                  <a:pt x="224896" y="31813"/>
                  <a:pt x="223838" y="31813"/>
                  <a:pt x="223308" y="31813"/>
                </a:cubicBezTo>
                <a:lnTo>
                  <a:pt x="207433" y="31813"/>
                </a:lnTo>
                <a:cubicBezTo>
                  <a:pt x="203729" y="31813"/>
                  <a:pt x="201083" y="34459"/>
                  <a:pt x="201083" y="38163"/>
                </a:cubicBezTo>
                <a:cubicBezTo>
                  <a:pt x="201083" y="41866"/>
                  <a:pt x="203729" y="44512"/>
                  <a:pt x="207433" y="44512"/>
                </a:cubicBezTo>
                <a:lnTo>
                  <a:pt x="222250" y="44512"/>
                </a:lnTo>
                <a:lnTo>
                  <a:pt x="236008" y="51390"/>
                </a:lnTo>
                <a:lnTo>
                  <a:pt x="236008" y="102712"/>
                </a:lnTo>
                <a:cubicBezTo>
                  <a:pt x="235479" y="105887"/>
                  <a:pt x="238654" y="108532"/>
                  <a:pt x="241829" y="108532"/>
                </a:cubicBezTo>
                <a:close/>
                <a:moveTo>
                  <a:pt x="65617" y="42925"/>
                </a:moveTo>
                <a:cubicBezTo>
                  <a:pt x="61912" y="42925"/>
                  <a:pt x="59267" y="45570"/>
                  <a:pt x="59267" y="49274"/>
                </a:cubicBezTo>
                <a:lnTo>
                  <a:pt x="59267" y="104300"/>
                </a:lnTo>
                <a:cubicBezTo>
                  <a:pt x="59267" y="106945"/>
                  <a:pt x="60854" y="109062"/>
                  <a:pt x="62971" y="110120"/>
                </a:cubicBezTo>
                <a:lnTo>
                  <a:pt x="81492" y="119114"/>
                </a:lnTo>
                <a:cubicBezTo>
                  <a:pt x="82550" y="119644"/>
                  <a:pt x="83608" y="119644"/>
                  <a:pt x="84137" y="119644"/>
                </a:cubicBezTo>
                <a:lnTo>
                  <a:pt x="100012" y="119644"/>
                </a:lnTo>
                <a:cubicBezTo>
                  <a:pt x="103717" y="119644"/>
                  <a:pt x="106362" y="116998"/>
                  <a:pt x="106362" y="113294"/>
                </a:cubicBezTo>
                <a:cubicBezTo>
                  <a:pt x="106362" y="109591"/>
                  <a:pt x="103717" y="106945"/>
                  <a:pt x="100012" y="106945"/>
                </a:cubicBezTo>
                <a:lnTo>
                  <a:pt x="85725" y="106945"/>
                </a:lnTo>
                <a:lnTo>
                  <a:pt x="71967" y="100067"/>
                </a:lnTo>
                <a:lnTo>
                  <a:pt x="71967" y="48745"/>
                </a:lnTo>
                <a:cubicBezTo>
                  <a:pt x="71967" y="45570"/>
                  <a:pt x="69321" y="42925"/>
                  <a:pt x="65617" y="42925"/>
                </a:cubicBezTo>
                <a:close/>
                <a:moveTo>
                  <a:pt x="302683" y="69380"/>
                </a:moveTo>
                <a:lnTo>
                  <a:pt x="286808" y="69380"/>
                </a:lnTo>
                <a:lnTo>
                  <a:pt x="286808" y="6946"/>
                </a:lnTo>
                <a:cubicBezTo>
                  <a:pt x="286808" y="3243"/>
                  <a:pt x="284162" y="597"/>
                  <a:pt x="280458" y="597"/>
                </a:cubicBezTo>
                <a:lnTo>
                  <a:pt x="153987" y="597"/>
                </a:lnTo>
                <a:cubicBezTo>
                  <a:pt x="150283" y="597"/>
                  <a:pt x="147637" y="3243"/>
                  <a:pt x="147637" y="6946"/>
                </a:cubicBezTo>
                <a:cubicBezTo>
                  <a:pt x="147637" y="10649"/>
                  <a:pt x="150283" y="13295"/>
                  <a:pt x="153987" y="13295"/>
                </a:cubicBezTo>
                <a:lnTo>
                  <a:pt x="274108" y="13295"/>
                </a:lnTo>
                <a:lnTo>
                  <a:pt x="274108" y="105887"/>
                </a:lnTo>
                <a:cubicBezTo>
                  <a:pt x="274108" y="109591"/>
                  <a:pt x="276754" y="112236"/>
                  <a:pt x="280458" y="112236"/>
                </a:cubicBezTo>
                <a:cubicBezTo>
                  <a:pt x="284162" y="112236"/>
                  <a:pt x="286808" y="109591"/>
                  <a:pt x="286808" y="105887"/>
                </a:cubicBezTo>
                <a:lnTo>
                  <a:pt x="286808" y="82607"/>
                </a:lnTo>
                <a:lnTo>
                  <a:pt x="296333" y="82607"/>
                </a:lnTo>
                <a:lnTo>
                  <a:pt x="296333" y="121760"/>
                </a:lnTo>
                <a:lnTo>
                  <a:pt x="200554" y="121760"/>
                </a:lnTo>
                <a:lnTo>
                  <a:pt x="204258" y="119644"/>
                </a:lnTo>
                <a:cubicBezTo>
                  <a:pt x="207433" y="118056"/>
                  <a:pt x="208492" y="113823"/>
                  <a:pt x="206904" y="111178"/>
                </a:cubicBezTo>
                <a:cubicBezTo>
                  <a:pt x="205317" y="108003"/>
                  <a:pt x="201083" y="106945"/>
                  <a:pt x="198438" y="108532"/>
                </a:cubicBezTo>
                <a:lnTo>
                  <a:pt x="174096" y="122289"/>
                </a:lnTo>
                <a:cubicBezTo>
                  <a:pt x="171979" y="123347"/>
                  <a:pt x="170921" y="125464"/>
                  <a:pt x="170921" y="127580"/>
                </a:cubicBezTo>
                <a:cubicBezTo>
                  <a:pt x="170921" y="129696"/>
                  <a:pt x="171979" y="131813"/>
                  <a:pt x="173567" y="132871"/>
                </a:cubicBezTo>
                <a:lnTo>
                  <a:pt x="197908" y="149802"/>
                </a:lnTo>
                <a:cubicBezTo>
                  <a:pt x="198967" y="150331"/>
                  <a:pt x="200025" y="150860"/>
                  <a:pt x="201612" y="150860"/>
                </a:cubicBezTo>
                <a:cubicBezTo>
                  <a:pt x="203729" y="150860"/>
                  <a:pt x="205846" y="149802"/>
                  <a:pt x="206904" y="148215"/>
                </a:cubicBezTo>
                <a:cubicBezTo>
                  <a:pt x="209021" y="145569"/>
                  <a:pt x="207963" y="141337"/>
                  <a:pt x="205317" y="139220"/>
                </a:cubicBezTo>
                <a:lnTo>
                  <a:pt x="197379" y="133929"/>
                </a:lnTo>
                <a:lnTo>
                  <a:pt x="303213" y="133929"/>
                </a:lnTo>
                <a:cubicBezTo>
                  <a:pt x="306917" y="133929"/>
                  <a:pt x="309563" y="131284"/>
                  <a:pt x="309563" y="127580"/>
                </a:cubicBezTo>
                <a:lnTo>
                  <a:pt x="309563" y="75729"/>
                </a:lnTo>
                <a:cubicBezTo>
                  <a:pt x="309033" y="72025"/>
                  <a:pt x="306387" y="69380"/>
                  <a:pt x="302683" y="6938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9" name="Rechteck 28">
            <a:extLst>
              <a:ext uri="{FF2B5EF4-FFF2-40B4-BE49-F238E27FC236}">
                <a16:creationId xmlns:a16="http://schemas.microsoft.com/office/drawing/2014/main" id="{4A704E81-A661-4947-B146-2A16527E80D1}"/>
              </a:ext>
            </a:extLst>
          </p:cNvPr>
          <p:cNvSpPr/>
          <p:nvPr/>
        </p:nvSpPr>
        <p:spPr>
          <a:xfrm>
            <a:off x="7896200"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479768" y="2204864"/>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Starter</a:t>
            </a:r>
          </a:p>
        </p:txBody>
      </p:sp>
      <p:sp>
        <p:nvSpPr>
          <p:cNvPr id="21" name="Rechteck 20">
            <a:extLst>
              <a:ext uri="{FF2B5EF4-FFF2-40B4-BE49-F238E27FC236}">
                <a16:creationId xmlns:a16="http://schemas.microsoft.com/office/drawing/2014/main" id="{8982A51C-0EA9-494D-BA52-786D9AAE58E2}"/>
              </a:ext>
            </a:extLst>
          </p:cNvPr>
          <p:cNvSpPr/>
          <p:nvPr/>
        </p:nvSpPr>
        <p:spPr>
          <a:xfrm>
            <a:off x="4178754"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srgbClr val="28828B"/>
              </a:solidFill>
              <a:latin typeface="Corona 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2600" b="1" i="0" u="none" strike="noStrike" cap="none" normalizeH="0" baseline="0" noProof="0">
                <a:ln>
                  <a:noFill/>
                </a:ln>
                <a:solidFill>
                  <a:srgbClr val="28828B"/>
                </a:solidFill>
                <a:effectLst/>
                <a:uLnTx/>
                <a:uFillTx/>
                <a:latin typeface="HelveticaNeueLT Com 55 Roman"/>
                <a:ea typeface="+mn-ea"/>
                <a:cs typeface="+mn-cs"/>
              </a:rPr>
              <a:t>CHF 49/mese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Coordinate bancarie locali per 5 valute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Bonifici locali e pagamenti in entrata gratuiti nelle valute EUR, CHF, GBP, USD e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10 bonifici SWIFT gratuiti al mese in 200+ Paesi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50 carte di debito multivaluta fisiche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Carte virtuali illimitate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Gestione delle spese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i="0" u="none" strike="noStrike" cap="none" normalizeH="0" baseline="0" noProof="0">
                <a:ln>
                  <a:noFill/>
                </a:ln>
                <a:solidFill>
                  <a:srgbClr val="28828B"/>
                </a:solidFill>
                <a:effectLst/>
                <a:uLnTx/>
                <a:uFillTx/>
                <a:latin typeface="+mj-lt"/>
                <a:ea typeface="+mn-ea"/>
                <a:cs typeface="+mn-cs"/>
              </a:rPr>
              <a:t>Cambio di valuta al tasso medio </a:t>
            </a:r>
            <a:r>
              <a:rPr kumimoji="0" lang="it-CH" sz="1100" b="1" i="0" u="none" strike="noStrike" cap="none" normalizeH="0" baseline="0" noProof="0">
                <a:ln>
                  <a:noFill/>
                </a:ln>
                <a:solidFill>
                  <a:srgbClr val="28828B"/>
                </a:solidFill>
                <a:effectLst/>
                <a:uLnTx/>
                <a:uFillTx/>
                <a:latin typeface="+mj-lt"/>
                <a:ea typeface="+mn-ea"/>
                <a:cs typeface="+mn-cs"/>
              </a:rPr>
              <a:t>+0,30%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23" name="Rechteck 22">
            <a:extLst>
              <a:ext uri="{FF2B5EF4-FFF2-40B4-BE49-F238E27FC236}">
                <a16:creationId xmlns:a16="http://schemas.microsoft.com/office/drawing/2014/main" id="{8982A51C-0EA9-494D-BA52-786D9AAE58E2}"/>
              </a:ext>
            </a:extLst>
          </p:cNvPr>
          <p:cNvSpPr/>
          <p:nvPr/>
        </p:nvSpPr>
        <p:spPr>
          <a:xfrm>
            <a:off x="7896200"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it-CH" sz="1400" b="0" i="0" u="none" strike="noStrike" cap="none" normalizeH="0" baseline="0" noProof="0">
                <a:ln>
                  <a:noFill/>
                </a:ln>
                <a:solidFill>
                  <a:srgbClr val="28828B"/>
                </a:solidFill>
                <a:effectLst/>
                <a:uLnTx/>
                <a:uFillTx/>
                <a:latin typeface="Corona LT"/>
                <a:ea typeface="+mn-ea"/>
                <a:cs typeface="+mn-cs"/>
              </a:rPr>
            </a:br>
            <a:r>
              <a:rPr kumimoji="0" lang="it-CH" sz="2600" b="1" i="0" u="none" strike="noStrike" cap="none" normalizeH="0" baseline="0" noProof="0">
                <a:ln>
                  <a:noFill/>
                </a:ln>
                <a:solidFill>
                  <a:srgbClr val="28828B"/>
                </a:solidFill>
                <a:effectLst/>
                <a:uLnTx/>
                <a:uFillTx/>
                <a:latin typeface="HelveticaNeueLT Com 55 Roman"/>
                <a:ea typeface="+mn-ea"/>
                <a:cs typeface="+mn-cs"/>
              </a:rPr>
              <a:t>CHF 199/mese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Coordinate bancarie locali per 5 valute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Bonifici locali e pagamenti in entrata gratuiti nelle valute EUR, CHF, GBP, USD e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40 bonifici SWIFT gratuiti al mese in 200+ Paesi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250 carte di debito multivaluta fisiche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Carte virtuali illimitate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mj-lt"/>
                <a:ea typeface="+mn-ea"/>
                <a:cs typeface="+mn-cs"/>
              </a:rPr>
              <a:t>Gestione delle spese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mj-lt"/>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i="0" u="none" strike="noStrike" cap="none" normalizeH="0" baseline="0" noProof="0">
                <a:ln>
                  <a:noFill/>
                </a:ln>
                <a:solidFill>
                  <a:srgbClr val="28828B"/>
                </a:solidFill>
                <a:effectLst/>
                <a:uLnTx/>
                <a:uFillTx/>
                <a:latin typeface="+mj-lt"/>
                <a:ea typeface="+mn-ea"/>
                <a:cs typeface="+mn-cs"/>
              </a:rPr>
              <a:t>Cambio di valuta al tasso medio </a:t>
            </a:r>
            <a:r>
              <a:rPr kumimoji="0" lang="it-CH" sz="1100" b="1" i="0" u="none" strike="noStrike" cap="none" normalizeH="0" baseline="0" noProof="0">
                <a:ln>
                  <a:noFill/>
                </a:ln>
                <a:solidFill>
                  <a:srgbClr val="28828B"/>
                </a:solidFill>
                <a:effectLst/>
                <a:uLnTx/>
                <a:uFillTx/>
                <a:latin typeface="+mj-lt"/>
                <a:ea typeface="+mn-ea"/>
                <a:cs typeface="+mn-cs"/>
              </a:rPr>
              <a:t>+0,20%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65" name="Rechteck 64">
            <a:extLst>
              <a:ext uri="{FF2B5EF4-FFF2-40B4-BE49-F238E27FC236}">
                <a16:creationId xmlns:a16="http://schemas.microsoft.com/office/drawing/2014/main" id="{8982A51C-0EA9-494D-BA52-786D9AAE58E2}"/>
              </a:ext>
            </a:extLst>
          </p:cNvPr>
          <p:cNvSpPr/>
          <p:nvPr/>
        </p:nvSpPr>
        <p:spPr>
          <a:xfrm>
            <a:off x="453190" y="2591931"/>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2600" b="1" i="0" u="none" strike="noStrike" cap="none" normalizeH="0" baseline="0" noProof="0">
                <a:ln>
                  <a:noFill/>
                </a:ln>
                <a:solidFill>
                  <a:srgbClr val="28828B"/>
                </a:solidFill>
                <a:effectLst/>
                <a:uLnTx/>
                <a:uFillTx/>
                <a:latin typeface="HelveticaNeueLT Com 55 Roman"/>
                <a:ea typeface="+mn-ea"/>
                <a:cs typeface="+mn-cs"/>
              </a:rPr>
              <a:t>CHF 0/mese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HelveticaNeueLT Com 55 Roman"/>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Coordinate bancarie locali per 5 valute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Bonifici locali gratuiti nelle valute EUR, CHF, GBP, USD e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1 bonifico SWIFT gratuito al mese in 200+ Paesi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HelveticaNeueLT Com 55 Roman"/>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10 carte di debito multivaluta fisiche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Carte virtuali illimitate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0" i="0" u="none" strike="noStrike" cap="none" normalizeH="0" baseline="0" noProof="0">
                <a:ln>
                  <a:noFill/>
                </a:ln>
                <a:solidFill>
                  <a:srgbClr val="28828B"/>
                </a:solidFill>
                <a:effectLst/>
                <a:uLnTx/>
                <a:uFillTx/>
                <a:latin typeface="HelveticaNeueLT Com 55 Roman"/>
                <a:ea typeface="+mn-ea"/>
                <a:cs typeface="+mn-cs"/>
              </a:rPr>
              <a:t>Gestione delle spese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b="1" i="0" u="sng" strike="noStrike" cap="none" normalizeH="0" baseline="0" noProof="0">
                <a:ln>
                  <a:noFill/>
                </a:ln>
                <a:solidFill>
                  <a:srgbClr val="28828B"/>
                </a:solidFill>
                <a:effectLst/>
                <a:uLnTx/>
                <a:uFillTx/>
                <a:latin typeface="HelveticaNeueLT Com 55 Roman"/>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CH" sz="1100" i="0" u="none" strike="noStrike" cap="none" normalizeH="0" baseline="0" noProof="0">
                <a:ln>
                  <a:noFill/>
                </a:ln>
                <a:solidFill>
                  <a:srgbClr val="28828B"/>
                </a:solidFill>
                <a:effectLst/>
                <a:uLnTx/>
                <a:uFillTx/>
                <a:latin typeface="HelveticaNeueLT Com 55 Roman"/>
                <a:ea typeface="+mn-ea"/>
                <a:cs typeface="+mn-cs"/>
              </a:rPr>
              <a:t>Cambio di valuta al tasso medio </a:t>
            </a:r>
            <a:r>
              <a:rPr kumimoji="0" lang="it-CH" sz="1100" b="1" i="0" u="none" strike="noStrike" cap="none" normalizeH="0" baseline="0" noProof="0">
                <a:ln>
                  <a:noFill/>
                </a:ln>
                <a:solidFill>
                  <a:srgbClr val="28828B"/>
                </a:solidFill>
                <a:effectLst/>
                <a:uLnTx/>
                <a:uFillTx/>
                <a:latin typeface="HelveticaNeueLT Com 55 Roman"/>
                <a:ea typeface="+mn-ea"/>
                <a:cs typeface="+mn-cs"/>
              </a:rPr>
              <a:t>+0,40%</a:t>
            </a:r>
          </a:p>
        </p:txBody>
      </p:sp>
      <p:sp>
        <p:nvSpPr>
          <p:cNvPr id="66" name="Rechteck 65">
            <a:extLst>
              <a:ext uri="{FF2B5EF4-FFF2-40B4-BE49-F238E27FC236}">
                <a16:creationId xmlns:a16="http://schemas.microsoft.com/office/drawing/2014/main" id="{8982A51C-0EA9-494D-BA52-786D9AAE58E2}"/>
              </a:ext>
            </a:extLst>
          </p:cNvPr>
          <p:cNvSpPr/>
          <p:nvPr/>
        </p:nvSpPr>
        <p:spPr>
          <a:xfrm>
            <a:off x="4178754" y="2237716"/>
            <a:ext cx="350181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Essential</a:t>
            </a:r>
          </a:p>
        </p:txBody>
      </p:sp>
      <p:sp>
        <p:nvSpPr>
          <p:cNvPr id="67" name="Rechteck 66">
            <a:extLst>
              <a:ext uri="{FF2B5EF4-FFF2-40B4-BE49-F238E27FC236}">
                <a16:creationId xmlns:a16="http://schemas.microsoft.com/office/drawing/2014/main" id="{8982A51C-0EA9-494D-BA52-786D9AAE58E2}"/>
              </a:ext>
            </a:extLst>
          </p:cNvPr>
          <p:cNvSpPr/>
          <p:nvPr/>
        </p:nvSpPr>
        <p:spPr>
          <a:xfrm>
            <a:off x="7896200" y="2237716"/>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CH" sz="1800" b="1" i="0" u="none" strike="noStrike" cap="none" normalizeH="0" baseline="0" noProof="0">
                <a:ln>
                  <a:noFill/>
                </a:ln>
                <a:solidFill>
                  <a:srgbClr val="28828B"/>
                </a:solidFill>
                <a:effectLst/>
                <a:uLnTx/>
                <a:uFillTx/>
                <a:latin typeface="HelveticaNeueLT Com 55 Roman"/>
                <a:ea typeface="+mn-ea"/>
                <a:cs typeface="+mn-cs"/>
              </a:rPr>
              <a:t>Professional</a:t>
            </a: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768" y="502717"/>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it-CH" i="0" u="none" strike="noStrike" cap="none" normalizeH="0" baseline="0">
                <a:ln>
                  <a:noFill/>
                </a:ln>
                <a:effectLst/>
                <a:uLnTx/>
                <a:uFillTx/>
              </a:rPr>
              <a:t>Pacchetti e prezzi flessibili</a:t>
            </a:r>
            <a:br>
              <a:rPr kumimoji="0" lang="it-CH" sz="2800" b="1" i="0" u="none" strike="noStrike" cap="none"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Nessun costo iniziale e massima flessibilità per crescere.</a:t>
            </a:r>
          </a:p>
        </p:txBody>
      </p:sp>
    </p:spTree>
    <p:extLst>
      <p:ext uri="{BB962C8B-B14F-4D97-AF65-F5344CB8AC3E}">
        <p14:creationId xmlns:p14="http://schemas.microsoft.com/office/powerpoint/2010/main" val="3022619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extLst>
              <p:ext uri="{D42A27DB-BD31-4B8C-83A1-F6EECF244321}">
                <p14:modId xmlns:p14="http://schemas.microsoft.com/office/powerpoint/2010/main" val="360931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376" y="476672"/>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it-CH" i="0" u="none" strike="noStrike" cap="none" normalizeH="0" baseline="0" dirty="0">
                <a:ln>
                  <a:noFill/>
                </a:ln>
                <a:effectLst/>
                <a:uLnTx/>
                <a:uFillTx/>
              </a:rPr>
              <a:t>Apertura del conto demo e attivazione del conto</a:t>
            </a:r>
            <a:br>
              <a:rPr kumimoji="0" lang="it-CH" sz="4000" b="1" i="0" u="none" strike="noStrike" cap="none"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it-CH" sz="2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Nessun costo iniziale e massima flessibilità per crescere.</a:t>
            </a:r>
          </a:p>
        </p:txBody>
      </p:sp>
      <p:pic>
        <p:nvPicPr>
          <p:cNvPr id="24" name="Grafik 23">
            <a:hlinkClick r:id="rId7"/>
            <a:extLst>
              <a:ext uri="{FF2B5EF4-FFF2-40B4-BE49-F238E27FC236}">
                <a16:creationId xmlns:a16="http://schemas.microsoft.com/office/drawing/2014/main" id="{EFA48FF0-8040-4818-9688-43F09912D895}"/>
              </a:ext>
            </a:extLst>
          </p:cNvPr>
          <p:cNvPicPr>
            <a:picLocks noChangeAspect="1"/>
          </p:cNvPicPr>
          <p:nvPr/>
        </p:nvPicPr>
        <p:blipFill>
          <a:blip r:embed="rId8"/>
          <a:stretch>
            <a:fillRect/>
          </a:stretch>
        </p:blipFill>
        <p:spPr>
          <a:xfrm>
            <a:off x="461867" y="2605484"/>
            <a:ext cx="3361791" cy="3274915"/>
          </a:xfrm>
          <a:prstGeom prst="rect">
            <a:avLst/>
          </a:prstGeom>
        </p:spPr>
      </p:pic>
      <p:grpSp>
        <p:nvGrpSpPr>
          <p:cNvPr id="42" name="Google Shape;14423;p145"/>
          <p:cNvGrpSpPr/>
          <p:nvPr/>
        </p:nvGrpSpPr>
        <p:grpSpPr>
          <a:xfrm>
            <a:off x="10704512" y="3068960"/>
            <a:ext cx="503746" cy="501590"/>
            <a:chOff x="7559858" y="5543081"/>
            <a:chExt cx="543772" cy="541445"/>
          </a:xfrm>
          <a:solidFill>
            <a:srgbClr val="28828B"/>
          </a:solidFill>
        </p:grpSpPr>
        <p:sp>
          <p:nvSpPr>
            <p:cNvPr id="43" name="Google Shape;14424;p145"/>
            <p:cNvSpPr/>
            <p:nvPr/>
          </p:nvSpPr>
          <p:spPr>
            <a:xfrm>
              <a:off x="7559858" y="5543081"/>
              <a:ext cx="543772" cy="541445"/>
            </a:xfrm>
            <a:custGeom>
              <a:avLst/>
              <a:gdLst/>
              <a:ahLst/>
              <a:cxnLst/>
              <a:rect l="l" t="t" r="r" b="b"/>
              <a:pathLst>
                <a:path w="543772" h="541445" extrusionOk="0">
                  <a:moveTo>
                    <a:pt x="529006" y="310177"/>
                  </a:moveTo>
                  <a:lnTo>
                    <a:pt x="506800" y="310177"/>
                  </a:lnTo>
                  <a:lnTo>
                    <a:pt x="506800" y="256016"/>
                  </a:lnTo>
                  <a:cubicBezTo>
                    <a:pt x="507787" y="227383"/>
                    <a:pt x="486306" y="202934"/>
                    <a:pt x="457784" y="200230"/>
                  </a:cubicBezTo>
                  <a:lnTo>
                    <a:pt x="52658" y="200230"/>
                  </a:lnTo>
                  <a:cubicBezTo>
                    <a:pt x="34336" y="195218"/>
                    <a:pt x="23546" y="176303"/>
                    <a:pt x="28558" y="157982"/>
                  </a:cubicBezTo>
                  <a:cubicBezTo>
                    <a:pt x="31766" y="146253"/>
                    <a:pt x="40929" y="137091"/>
                    <a:pt x="52658" y="133882"/>
                  </a:cubicBezTo>
                  <a:lnTo>
                    <a:pt x="101944" y="133882"/>
                  </a:lnTo>
                  <a:lnTo>
                    <a:pt x="86508" y="148235"/>
                  </a:lnTo>
                  <a:cubicBezTo>
                    <a:pt x="80975" y="153264"/>
                    <a:pt x="80565" y="161828"/>
                    <a:pt x="85595" y="167362"/>
                  </a:cubicBezTo>
                  <a:cubicBezTo>
                    <a:pt x="88185" y="170211"/>
                    <a:pt x="91865" y="171823"/>
                    <a:pt x="95716" y="171795"/>
                  </a:cubicBezTo>
                  <a:cubicBezTo>
                    <a:pt x="99149" y="171720"/>
                    <a:pt x="102432" y="170368"/>
                    <a:pt x="104923" y="168004"/>
                  </a:cubicBezTo>
                  <a:lnTo>
                    <a:pt x="146356" y="130091"/>
                  </a:lnTo>
                  <a:lnTo>
                    <a:pt x="146356" y="130091"/>
                  </a:lnTo>
                  <a:lnTo>
                    <a:pt x="253054" y="32059"/>
                  </a:lnTo>
                  <a:lnTo>
                    <a:pt x="370043" y="157442"/>
                  </a:lnTo>
                  <a:cubicBezTo>
                    <a:pt x="375203" y="162902"/>
                    <a:pt x="383811" y="163144"/>
                    <a:pt x="389270" y="157984"/>
                  </a:cubicBezTo>
                  <a:cubicBezTo>
                    <a:pt x="394729" y="152824"/>
                    <a:pt x="394971" y="144216"/>
                    <a:pt x="389811" y="138757"/>
                  </a:cubicBezTo>
                  <a:lnTo>
                    <a:pt x="385208" y="133882"/>
                  </a:lnTo>
                  <a:lnTo>
                    <a:pt x="412288" y="133882"/>
                  </a:lnTo>
                  <a:cubicBezTo>
                    <a:pt x="429528" y="137045"/>
                    <a:pt x="441367" y="153028"/>
                    <a:pt x="439369" y="170441"/>
                  </a:cubicBezTo>
                  <a:cubicBezTo>
                    <a:pt x="439369" y="177919"/>
                    <a:pt x="445431" y="183981"/>
                    <a:pt x="452909" y="183981"/>
                  </a:cubicBezTo>
                  <a:cubicBezTo>
                    <a:pt x="460388" y="183981"/>
                    <a:pt x="466450" y="177919"/>
                    <a:pt x="466450" y="170441"/>
                  </a:cubicBezTo>
                  <a:cubicBezTo>
                    <a:pt x="468501" y="138097"/>
                    <a:pt x="444544" y="109948"/>
                    <a:pt x="412288" y="106801"/>
                  </a:cubicBezTo>
                  <a:lnTo>
                    <a:pt x="358127" y="106801"/>
                  </a:lnTo>
                  <a:lnTo>
                    <a:pt x="261720" y="3895"/>
                  </a:lnTo>
                  <a:cubicBezTo>
                    <a:pt x="256363" y="-1298"/>
                    <a:pt x="247850" y="-1298"/>
                    <a:pt x="242493" y="3895"/>
                  </a:cubicBezTo>
                  <a:lnTo>
                    <a:pt x="130921" y="106531"/>
                  </a:lnTo>
                  <a:lnTo>
                    <a:pt x="52658" y="106531"/>
                  </a:lnTo>
                  <a:cubicBezTo>
                    <a:pt x="21546" y="108842"/>
                    <a:pt x="-1896" y="135788"/>
                    <a:pt x="121" y="166920"/>
                  </a:cubicBezTo>
                  <a:cubicBezTo>
                    <a:pt x="121" y="166920"/>
                    <a:pt x="121" y="168816"/>
                    <a:pt x="121" y="169899"/>
                  </a:cubicBezTo>
                  <a:lnTo>
                    <a:pt x="121" y="169899"/>
                  </a:lnTo>
                  <a:lnTo>
                    <a:pt x="121" y="485660"/>
                  </a:lnTo>
                  <a:cubicBezTo>
                    <a:pt x="-877" y="514197"/>
                    <a:pt x="20452" y="538608"/>
                    <a:pt x="48866" y="541446"/>
                  </a:cubicBezTo>
                  <a:lnTo>
                    <a:pt x="458867" y="541446"/>
                  </a:lnTo>
                  <a:cubicBezTo>
                    <a:pt x="487389" y="538741"/>
                    <a:pt x="508871" y="514292"/>
                    <a:pt x="507883" y="485660"/>
                  </a:cubicBezTo>
                  <a:lnTo>
                    <a:pt x="507883" y="420395"/>
                  </a:lnTo>
                  <a:lnTo>
                    <a:pt x="530089" y="420395"/>
                  </a:lnTo>
                  <a:cubicBezTo>
                    <a:pt x="537568" y="420395"/>
                    <a:pt x="543630" y="414333"/>
                    <a:pt x="543630" y="406855"/>
                  </a:cubicBezTo>
                  <a:lnTo>
                    <a:pt x="543630" y="325613"/>
                  </a:lnTo>
                  <a:cubicBezTo>
                    <a:pt x="544707" y="318213"/>
                    <a:pt x="539582" y="311340"/>
                    <a:pt x="532182" y="310263"/>
                  </a:cubicBezTo>
                  <a:cubicBezTo>
                    <a:pt x="531131" y="310110"/>
                    <a:pt x="530065" y="310081"/>
                    <a:pt x="529006" y="310177"/>
                  </a:cubicBezTo>
                  <a:close/>
                  <a:moveTo>
                    <a:pt x="479719" y="485660"/>
                  </a:moveTo>
                  <a:cubicBezTo>
                    <a:pt x="479719" y="501096"/>
                    <a:pt x="469699" y="514365"/>
                    <a:pt x="457784" y="514365"/>
                  </a:cubicBezTo>
                  <a:lnTo>
                    <a:pt x="48596" y="514365"/>
                  </a:lnTo>
                  <a:cubicBezTo>
                    <a:pt x="36951" y="514365"/>
                    <a:pt x="26931" y="501096"/>
                    <a:pt x="26931" y="485660"/>
                  </a:cubicBezTo>
                  <a:lnTo>
                    <a:pt x="26931" y="219457"/>
                  </a:lnTo>
                  <a:cubicBezTo>
                    <a:pt x="34366" y="224505"/>
                    <a:pt x="43130" y="227237"/>
                    <a:pt x="52115" y="227310"/>
                  </a:cubicBezTo>
                  <a:lnTo>
                    <a:pt x="458326" y="227311"/>
                  </a:lnTo>
                  <a:cubicBezTo>
                    <a:pt x="470241" y="227311"/>
                    <a:pt x="480261" y="240580"/>
                    <a:pt x="480261" y="256016"/>
                  </a:cubicBezTo>
                  <a:lnTo>
                    <a:pt x="480261" y="310177"/>
                  </a:lnTo>
                  <a:lnTo>
                    <a:pt x="422308" y="310177"/>
                  </a:lnTo>
                  <a:cubicBezTo>
                    <a:pt x="403164" y="310177"/>
                    <a:pt x="387645" y="325697"/>
                    <a:pt x="387645" y="344840"/>
                  </a:cubicBezTo>
                  <a:lnTo>
                    <a:pt x="387645" y="385190"/>
                  </a:lnTo>
                  <a:cubicBezTo>
                    <a:pt x="387645" y="404334"/>
                    <a:pt x="403165" y="419854"/>
                    <a:pt x="422308" y="419854"/>
                  </a:cubicBezTo>
                  <a:lnTo>
                    <a:pt x="480261" y="419854"/>
                  </a:lnTo>
                  <a:close/>
                  <a:moveTo>
                    <a:pt x="515466" y="393315"/>
                  </a:moveTo>
                  <a:lnTo>
                    <a:pt x="421767" y="393315"/>
                  </a:lnTo>
                  <a:cubicBezTo>
                    <a:pt x="417579" y="393315"/>
                    <a:pt x="414184" y="389920"/>
                    <a:pt x="414184" y="385732"/>
                  </a:cubicBezTo>
                  <a:lnTo>
                    <a:pt x="414184" y="344840"/>
                  </a:lnTo>
                  <a:cubicBezTo>
                    <a:pt x="414032" y="340805"/>
                    <a:pt x="417179" y="337410"/>
                    <a:pt x="421215" y="337258"/>
                  </a:cubicBezTo>
                  <a:cubicBezTo>
                    <a:pt x="421399" y="337251"/>
                    <a:pt x="421583" y="337251"/>
                    <a:pt x="421767" y="337258"/>
                  </a:cubicBezTo>
                  <a:lnTo>
                    <a:pt x="515466" y="337258"/>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1800" dirty="0">
                <a:solidFill>
                  <a:srgbClr val="000000"/>
                </a:solidFill>
                <a:latin typeface="Calibri"/>
                <a:ea typeface="Calibri"/>
                <a:cs typeface="Calibri"/>
                <a:sym typeface="Calibri"/>
              </a:endParaRPr>
            </a:p>
          </p:txBody>
        </p:sp>
        <p:sp>
          <p:nvSpPr>
            <p:cNvPr id="44" name="Google Shape;14425;p145"/>
            <p:cNvSpPr/>
            <p:nvPr/>
          </p:nvSpPr>
          <p:spPr>
            <a:xfrm>
              <a:off x="7986499" y="5893335"/>
              <a:ext cx="27080" cy="27083"/>
            </a:xfrm>
            <a:custGeom>
              <a:avLst/>
              <a:gdLst/>
              <a:ahLst/>
              <a:cxnLst/>
              <a:rect l="l" t="t" r="r" b="b"/>
              <a:pathLst>
                <a:path w="27080" h="27083" extrusionOk="0">
                  <a:moveTo>
                    <a:pt x="13269" y="3"/>
                  </a:moveTo>
                  <a:cubicBezTo>
                    <a:pt x="5897" y="150"/>
                    <a:pt x="-2" y="6170"/>
                    <a:pt x="0" y="13543"/>
                  </a:cubicBezTo>
                  <a:cubicBezTo>
                    <a:pt x="0" y="21021"/>
                    <a:pt x="6062" y="27084"/>
                    <a:pt x="13540" y="27084"/>
                  </a:cubicBezTo>
                  <a:cubicBezTo>
                    <a:pt x="21019" y="27084"/>
                    <a:pt x="27081" y="21021"/>
                    <a:pt x="27081" y="13543"/>
                  </a:cubicBezTo>
                  <a:cubicBezTo>
                    <a:pt x="27082" y="6065"/>
                    <a:pt x="21021" y="2"/>
                    <a:pt x="13543" y="0"/>
                  </a:cubicBezTo>
                  <a:cubicBezTo>
                    <a:pt x="13452" y="0"/>
                    <a:pt x="13360" y="1"/>
                    <a:pt x="13269" y="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1800" dirty="0">
                <a:solidFill>
                  <a:srgbClr val="000000"/>
                </a:solidFill>
                <a:latin typeface="Calibri"/>
                <a:ea typeface="Calibri"/>
                <a:cs typeface="Calibri"/>
                <a:sym typeface="Calibri"/>
              </a:endParaRPr>
            </a:p>
          </p:txBody>
        </p:sp>
      </p:grpSp>
      <p:sp>
        <p:nvSpPr>
          <p:cNvPr id="45" name="Google Shape;89;p13"/>
          <p:cNvSpPr/>
          <p:nvPr/>
        </p:nvSpPr>
        <p:spPr>
          <a:xfrm>
            <a:off x="10704512" y="3926415"/>
            <a:ext cx="571355" cy="571355"/>
          </a:xfrm>
          <a:custGeom>
            <a:avLst/>
            <a:gdLst/>
            <a:ahLst/>
            <a:cxnLst/>
            <a:rect l="l" t="t" r="r" b="b"/>
            <a:pathLst>
              <a:path w="312180" h="312180" extrusionOk="0">
                <a:moveTo>
                  <a:pt x="314297" y="157148"/>
                </a:moveTo>
                <a:cubicBezTo>
                  <a:pt x="314297" y="243924"/>
                  <a:pt x="243924" y="314297"/>
                  <a:pt x="157148" y="314297"/>
                </a:cubicBezTo>
                <a:cubicBezTo>
                  <a:pt x="70373" y="314297"/>
                  <a:pt x="0" y="243924"/>
                  <a:pt x="0" y="157148"/>
                </a:cubicBezTo>
                <a:cubicBezTo>
                  <a:pt x="0" y="70373"/>
                  <a:pt x="70373" y="0"/>
                  <a:pt x="157148" y="0"/>
                </a:cubicBezTo>
                <a:cubicBezTo>
                  <a:pt x="189425" y="0"/>
                  <a:pt x="220643" y="9524"/>
                  <a:pt x="247099" y="28043"/>
                </a:cubicBezTo>
                <a:cubicBezTo>
                  <a:pt x="250273" y="30160"/>
                  <a:pt x="250803" y="33864"/>
                  <a:pt x="248686" y="37038"/>
                </a:cubicBezTo>
                <a:cubicBezTo>
                  <a:pt x="246570" y="40213"/>
                  <a:pt x="242866" y="40742"/>
                  <a:pt x="239691" y="38626"/>
                </a:cubicBezTo>
                <a:cubicBezTo>
                  <a:pt x="215352" y="21694"/>
                  <a:pt x="186779" y="12699"/>
                  <a:pt x="157148" y="12699"/>
                </a:cubicBezTo>
                <a:cubicBezTo>
                  <a:pt x="77781" y="12699"/>
                  <a:pt x="12699" y="77251"/>
                  <a:pt x="12699" y="157148"/>
                </a:cubicBezTo>
                <a:cubicBezTo>
                  <a:pt x="12699" y="236516"/>
                  <a:pt x="77252" y="301598"/>
                  <a:pt x="157148" y="301598"/>
                </a:cubicBezTo>
                <a:cubicBezTo>
                  <a:pt x="236516" y="301598"/>
                  <a:pt x="301598" y="237045"/>
                  <a:pt x="301598" y="157148"/>
                </a:cubicBezTo>
                <a:cubicBezTo>
                  <a:pt x="301598" y="127518"/>
                  <a:pt x="292603" y="98945"/>
                  <a:pt x="275671" y="74606"/>
                </a:cubicBezTo>
                <a:cubicBezTo>
                  <a:pt x="273555" y="71431"/>
                  <a:pt x="274084" y="67727"/>
                  <a:pt x="277259" y="65611"/>
                </a:cubicBezTo>
                <a:cubicBezTo>
                  <a:pt x="280433" y="63494"/>
                  <a:pt x="284137" y="64552"/>
                  <a:pt x="286254" y="67198"/>
                </a:cubicBezTo>
                <a:cubicBezTo>
                  <a:pt x="304773" y="94183"/>
                  <a:pt x="314297" y="124872"/>
                  <a:pt x="314297" y="157148"/>
                </a:cubicBezTo>
                <a:close/>
                <a:moveTo>
                  <a:pt x="157148" y="118523"/>
                </a:moveTo>
                <a:cubicBezTo>
                  <a:pt x="161381" y="118523"/>
                  <a:pt x="165614" y="119052"/>
                  <a:pt x="169847" y="121168"/>
                </a:cubicBezTo>
                <a:cubicBezTo>
                  <a:pt x="173022" y="122227"/>
                  <a:pt x="176726" y="120639"/>
                  <a:pt x="178313" y="117464"/>
                </a:cubicBezTo>
                <a:cubicBezTo>
                  <a:pt x="179371" y="114290"/>
                  <a:pt x="177784" y="110586"/>
                  <a:pt x="174609" y="108999"/>
                </a:cubicBezTo>
                <a:cubicBezTo>
                  <a:pt x="138629" y="96300"/>
                  <a:pt x="105824" y="123285"/>
                  <a:pt x="105824" y="157677"/>
                </a:cubicBezTo>
                <a:cubicBezTo>
                  <a:pt x="105824" y="186250"/>
                  <a:pt x="129105" y="209531"/>
                  <a:pt x="157677" y="209531"/>
                </a:cubicBezTo>
                <a:cubicBezTo>
                  <a:pt x="186250" y="209531"/>
                  <a:pt x="209531" y="186250"/>
                  <a:pt x="209531" y="157677"/>
                </a:cubicBezTo>
                <a:cubicBezTo>
                  <a:pt x="209531" y="151857"/>
                  <a:pt x="208473" y="146566"/>
                  <a:pt x="206356" y="140217"/>
                </a:cubicBezTo>
                <a:cubicBezTo>
                  <a:pt x="205298" y="137042"/>
                  <a:pt x="201595" y="134925"/>
                  <a:pt x="197891" y="136513"/>
                </a:cubicBezTo>
                <a:cubicBezTo>
                  <a:pt x="194716" y="137571"/>
                  <a:pt x="192599" y="141275"/>
                  <a:pt x="194187" y="144979"/>
                </a:cubicBezTo>
                <a:cubicBezTo>
                  <a:pt x="195774" y="149741"/>
                  <a:pt x="196832" y="153974"/>
                  <a:pt x="196832" y="157677"/>
                </a:cubicBezTo>
                <a:cubicBezTo>
                  <a:pt x="196832" y="178842"/>
                  <a:pt x="179371" y="196303"/>
                  <a:pt x="158207" y="196303"/>
                </a:cubicBezTo>
                <a:cubicBezTo>
                  <a:pt x="137042" y="196303"/>
                  <a:pt x="119581" y="178842"/>
                  <a:pt x="119581" y="157677"/>
                </a:cubicBezTo>
                <a:cubicBezTo>
                  <a:pt x="118523" y="135983"/>
                  <a:pt x="135984" y="118523"/>
                  <a:pt x="157148" y="118523"/>
                </a:cubicBezTo>
                <a:close/>
                <a:moveTo>
                  <a:pt x="222230" y="74077"/>
                </a:moveTo>
                <a:cubicBezTo>
                  <a:pt x="224347" y="70902"/>
                  <a:pt x="223288" y="67198"/>
                  <a:pt x="220643" y="65082"/>
                </a:cubicBezTo>
                <a:cubicBezTo>
                  <a:pt x="202124" y="52383"/>
                  <a:pt x="179900" y="45504"/>
                  <a:pt x="157148" y="45504"/>
                </a:cubicBezTo>
                <a:cubicBezTo>
                  <a:pt x="95241" y="45504"/>
                  <a:pt x="44975" y="95771"/>
                  <a:pt x="44975" y="157677"/>
                </a:cubicBezTo>
                <a:cubicBezTo>
                  <a:pt x="44975" y="219584"/>
                  <a:pt x="95241" y="269851"/>
                  <a:pt x="157148" y="269851"/>
                </a:cubicBezTo>
                <a:cubicBezTo>
                  <a:pt x="219055" y="269851"/>
                  <a:pt x="269322" y="219584"/>
                  <a:pt x="269322" y="157677"/>
                </a:cubicBezTo>
                <a:cubicBezTo>
                  <a:pt x="269322" y="134925"/>
                  <a:pt x="262443" y="113231"/>
                  <a:pt x="249744" y="94183"/>
                </a:cubicBezTo>
                <a:cubicBezTo>
                  <a:pt x="247628" y="91008"/>
                  <a:pt x="243924" y="90479"/>
                  <a:pt x="240749" y="92596"/>
                </a:cubicBezTo>
                <a:cubicBezTo>
                  <a:pt x="237575" y="94712"/>
                  <a:pt x="237045" y="98416"/>
                  <a:pt x="239162" y="101591"/>
                </a:cubicBezTo>
                <a:cubicBezTo>
                  <a:pt x="250273" y="117993"/>
                  <a:pt x="256623" y="137571"/>
                  <a:pt x="256623" y="157677"/>
                </a:cubicBezTo>
                <a:cubicBezTo>
                  <a:pt x="256623" y="212177"/>
                  <a:pt x="212177" y="256623"/>
                  <a:pt x="157677" y="256623"/>
                </a:cubicBezTo>
                <a:cubicBezTo>
                  <a:pt x="103178" y="256623"/>
                  <a:pt x="58732" y="212177"/>
                  <a:pt x="58732" y="157677"/>
                </a:cubicBezTo>
                <a:cubicBezTo>
                  <a:pt x="58732" y="103178"/>
                  <a:pt x="103178" y="58732"/>
                  <a:pt x="157677" y="58732"/>
                </a:cubicBezTo>
                <a:cubicBezTo>
                  <a:pt x="177784" y="58732"/>
                  <a:pt x="196832" y="64552"/>
                  <a:pt x="213764" y="76193"/>
                </a:cubicBezTo>
                <a:cubicBezTo>
                  <a:pt x="216410" y="77780"/>
                  <a:pt x="220114" y="76722"/>
                  <a:pt x="222230" y="74077"/>
                </a:cubicBezTo>
                <a:close/>
                <a:moveTo>
                  <a:pt x="152916" y="152915"/>
                </a:moveTo>
                <a:lnTo>
                  <a:pt x="256623" y="49208"/>
                </a:lnTo>
                <a:lnTo>
                  <a:pt x="256623" y="21694"/>
                </a:lnTo>
                <a:cubicBezTo>
                  <a:pt x="256623" y="21694"/>
                  <a:pt x="256623" y="21694"/>
                  <a:pt x="256623" y="21694"/>
                </a:cubicBezTo>
                <a:cubicBezTo>
                  <a:pt x="256623" y="20636"/>
                  <a:pt x="256623" y="20106"/>
                  <a:pt x="257152" y="19048"/>
                </a:cubicBezTo>
                <a:cubicBezTo>
                  <a:pt x="257681" y="18519"/>
                  <a:pt x="257681" y="17461"/>
                  <a:pt x="258739" y="16932"/>
                </a:cubicBezTo>
                <a:lnTo>
                  <a:pt x="258739" y="16932"/>
                </a:lnTo>
                <a:lnTo>
                  <a:pt x="273555" y="2116"/>
                </a:lnTo>
                <a:cubicBezTo>
                  <a:pt x="275142" y="529"/>
                  <a:pt x="277787" y="0"/>
                  <a:pt x="279904" y="529"/>
                </a:cubicBezTo>
                <a:cubicBezTo>
                  <a:pt x="282020" y="1058"/>
                  <a:pt x="284137" y="2646"/>
                  <a:pt x="284666" y="5291"/>
                </a:cubicBezTo>
                <a:lnTo>
                  <a:pt x="289957" y="24868"/>
                </a:lnTo>
                <a:lnTo>
                  <a:pt x="310593" y="30689"/>
                </a:lnTo>
                <a:cubicBezTo>
                  <a:pt x="312710" y="31218"/>
                  <a:pt x="314297" y="32805"/>
                  <a:pt x="314826" y="35451"/>
                </a:cubicBezTo>
                <a:cubicBezTo>
                  <a:pt x="315355" y="37567"/>
                  <a:pt x="314826" y="40213"/>
                  <a:pt x="313239" y="41800"/>
                </a:cubicBezTo>
                <a:lnTo>
                  <a:pt x="298423" y="56616"/>
                </a:lnTo>
                <a:lnTo>
                  <a:pt x="298423" y="56616"/>
                </a:lnTo>
                <a:cubicBezTo>
                  <a:pt x="297894" y="57145"/>
                  <a:pt x="296836" y="57674"/>
                  <a:pt x="296307" y="58203"/>
                </a:cubicBezTo>
                <a:cubicBezTo>
                  <a:pt x="295778" y="58732"/>
                  <a:pt x="294719" y="58732"/>
                  <a:pt x="293661" y="58732"/>
                </a:cubicBezTo>
                <a:lnTo>
                  <a:pt x="266147" y="58732"/>
                </a:lnTo>
                <a:lnTo>
                  <a:pt x="237045" y="87834"/>
                </a:lnTo>
                <a:lnTo>
                  <a:pt x="162440" y="162439"/>
                </a:lnTo>
                <a:cubicBezTo>
                  <a:pt x="161381" y="163498"/>
                  <a:pt x="159265" y="164556"/>
                  <a:pt x="157677" y="164556"/>
                </a:cubicBezTo>
                <a:cubicBezTo>
                  <a:pt x="156090" y="164556"/>
                  <a:pt x="154503" y="164027"/>
                  <a:pt x="152916" y="162439"/>
                </a:cubicBezTo>
                <a:cubicBezTo>
                  <a:pt x="150270" y="159265"/>
                  <a:pt x="150270" y="155561"/>
                  <a:pt x="152916" y="152915"/>
                </a:cubicBezTo>
                <a:close/>
                <a:moveTo>
                  <a:pt x="269322" y="24340"/>
                </a:moveTo>
                <a:lnTo>
                  <a:pt x="269322" y="45504"/>
                </a:lnTo>
                <a:lnTo>
                  <a:pt x="290486" y="45504"/>
                </a:lnTo>
                <a:lnTo>
                  <a:pt x="295778" y="40213"/>
                </a:lnTo>
                <a:lnTo>
                  <a:pt x="282550" y="36509"/>
                </a:lnTo>
                <a:cubicBezTo>
                  <a:pt x="280433" y="35980"/>
                  <a:pt x="278846" y="34393"/>
                  <a:pt x="278317" y="31747"/>
                </a:cubicBezTo>
                <a:lnTo>
                  <a:pt x="275142" y="19048"/>
                </a:lnTo>
                <a:lnTo>
                  <a:pt x="269322" y="24340"/>
                </a:lnTo>
                <a:close/>
              </a:path>
            </a:pathLst>
          </a:custGeom>
          <a:solidFill>
            <a:srgbClr val="2882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it-CH" sz="800" dirty="0">
              <a:solidFill>
                <a:schemeClr val="dk1"/>
              </a:solidFill>
              <a:latin typeface="Calibri"/>
              <a:ea typeface="Calibri"/>
              <a:cs typeface="Calibri"/>
              <a:sym typeface="Calibri"/>
            </a:endParaRPr>
          </a:p>
        </p:txBody>
      </p:sp>
      <p:sp>
        <p:nvSpPr>
          <p:cNvPr id="2" name="Textfeld 1">
            <a:extLst>
              <a:ext uri="{FF2B5EF4-FFF2-40B4-BE49-F238E27FC236}">
                <a16:creationId xmlns:a16="http://schemas.microsoft.com/office/drawing/2014/main" id="{5562BF86-B62E-4E9C-AC10-AF637E66B129}"/>
              </a:ext>
            </a:extLst>
          </p:cNvPr>
          <p:cNvSpPr txBox="1"/>
          <p:nvPr/>
        </p:nvSpPr>
        <p:spPr bwMode="auto">
          <a:xfrm>
            <a:off x="8376896" y="3068960"/>
            <a:ext cx="2824632" cy="2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0" i="0" u="none" strike="noStrike" cap="none" normalizeH="0" baseline="0" noProof="0" dirty="0">
                <a:ln>
                  <a:noFill/>
                </a:ln>
                <a:solidFill>
                  <a:srgbClr val="868689"/>
                </a:solidFill>
                <a:effectLst/>
                <a:uLnTx/>
                <a:uFillTx/>
                <a:latin typeface="HelveticaNeueLT Com 55 Roman"/>
                <a:ea typeface="+mn-ea"/>
                <a:cs typeface="+mn-cs"/>
              </a:rPr>
              <a:t>Offerta starter</a:t>
            </a:r>
            <a:br>
              <a:rPr kumimoji="0" lang="it-CH" sz="1800" b="0" i="0" u="none" strike="noStrike" cap="none" normalizeH="0" baseline="0" noProof="0" dirty="0">
                <a:ln>
                  <a:noFill/>
                </a:ln>
                <a:solidFill>
                  <a:srgbClr val="868689"/>
                </a:solidFill>
                <a:effectLst/>
                <a:uLnTx/>
                <a:uFillTx/>
                <a:latin typeface="HelveticaNeueLT Com 55 Roman"/>
                <a:ea typeface="+mn-ea"/>
                <a:cs typeface="+mn-cs"/>
              </a:rPr>
            </a:br>
            <a:r>
              <a:rPr lang="it-CH" dirty="0">
                <a:solidFill>
                  <a:srgbClr val="868689"/>
                </a:solidFill>
                <a:latin typeface="HelveticaNeueLT Com 55 Roman"/>
                <a:ea typeface="+mn-ea"/>
                <a:cs typeface="+mn-cs"/>
              </a:rPr>
              <a:t>gratuita</a:t>
            </a:r>
          </a:p>
        </p:txBody>
      </p:sp>
      <p:sp>
        <p:nvSpPr>
          <p:cNvPr id="29" name="Textfeld 28">
            <a:extLst>
              <a:ext uri="{FF2B5EF4-FFF2-40B4-BE49-F238E27FC236}">
                <a16:creationId xmlns:a16="http://schemas.microsoft.com/office/drawing/2014/main" id="{A325D698-7CAA-4780-A290-9B45559CEFE4}"/>
              </a:ext>
            </a:extLst>
          </p:cNvPr>
          <p:cNvSpPr txBox="1"/>
          <p:nvPr/>
        </p:nvSpPr>
        <p:spPr bwMode="auto">
          <a:xfrm>
            <a:off x="8376896" y="3892809"/>
            <a:ext cx="2824632" cy="2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it-CH" sz="1800" b="0" i="0" u="none" strike="noStrike" cap="none" normalizeH="0" baseline="0" noProof="0" dirty="0">
                <a:ln>
                  <a:noFill/>
                </a:ln>
                <a:solidFill>
                  <a:srgbClr val="868689"/>
                </a:solidFill>
                <a:effectLst/>
                <a:uLnTx/>
                <a:uFillTx/>
                <a:latin typeface="HelveticaNeueLT Com 55 Roman"/>
                <a:ea typeface="+mn-ea"/>
                <a:cs typeface="+mn-cs"/>
              </a:rPr>
              <a:t>Possibile l’attivazione </a:t>
            </a:r>
            <a:br>
              <a:rPr kumimoji="0" lang="it-CH" sz="1800" b="0" i="0" u="none" strike="noStrike" cap="none" normalizeH="0" baseline="0" noProof="0" dirty="0">
                <a:ln>
                  <a:noFill/>
                </a:ln>
                <a:solidFill>
                  <a:srgbClr val="868689"/>
                </a:solidFill>
                <a:effectLst/>
                <a:uLnTx/>
                <a:uFillTx/>
                <a:latin typeface="HelveticaNeueLT Com 55 Roman"/>
                <a:ea typeface="+mn-ea"/>
                <a:cs typeface="+mn-cs"/>
              </a:rPr>
            </a:br>
            <a:r>
              <a:rPr kumimoji="0" lang="it-CH" sz="1800" b="0" i="0" u="none" strike="noStrike" cap="none" normalizeH="0" baseline="0" noProof="0" dirty="0" err="1">
                <a:ln>
                  <a:noFill/>
                </a:ln>
                <a:solidFill>
                  <a:srgbClr val="868689"/>
                </a:solidFill>
                <a:effectLst/>
                <a:uLnTx/>
                <a:uFillTx/>
                <a:latin typeface="HelveticaNeueLT Com 55 Roman"/>
                <a:ea typeface="+mn-ea"/>
                <a:cs typeface="+mn-cs"/>
              </a:rPr>
              <a:t>direttaper</a:t>
            </a:r>
            <a:r>
              <a:rPr kumimoji="0" lang="it-CH" sz="1800" b="0" i="0" u="none" strike="noStrike" cap="none" normalizeH="0" baseline="0" noProof="0" dirty="0">
                <a:ln>
                  <a:noFill/>
                </a:ln>
                <a:solidFill>
                  <a:srgbClr val="868689"/>
                </a:solidFill>
                <a:effectLst/>
                <a:uLnTx/>
                <a:uFillTx/>
                <a:latin typeface="HelveticaNeueLT Com 55 Roman"/>
                <a:ea typeface="+mn-ea"/>
                <a:cs typeface="+mn-cs"/>
              </a:rPr>
              <a:t> l’avvio </a:t>
            </a:r>
            <a:br>
              <a:rPr kumimoji="0" lang="it-CH" sz="1800" b="0" i="0" u="none" strike="noStrike" cap="none" normalizeH="0" baseline="0" noProof="0" dirty="0">
                <a:ln>
                  <a:noFill/>
                </a:ln>
                <a:solidFill>
                  <a:srgbClr val="868689"/>
                </a:solidFill>
                <a:effectLst/>
                <a:uLnTx/>
                <a:uFillTx/>
                <a:latin typeface="HelveticaNeueLT Com 55 Roman"/>
                <a:ea typeface="+mn-ea"/>
                <a:cs typeface="+mn-cs"/>
              </a:rPr>
            </a:br>
            <a:r>
              <a:rPr kumimoji="0" lang="it-CH" sz="1800" b="0" i="0" u="none" strike="noStrike" cap="none" normalizeH="0" baseline="0" noProof="0" dirty="0">
                <a:ln>
                  <a:noFill/>
                </a:ln>
                <a:solidFill>
                  <a:srgbClr val="868689"/>
                </a:solidFill>
                <a:effectLst/>
                <a:uLnTx/>
                <a:uFillTx/>
                <a:latin typeface="HelveticaNeueLT Com 55 Roman"/>
                <a:ea typeface="+mn-ea"/>
                <a:cs typeface="+mn-cs"/>
              </a:rPr>
              <a:t>immediato</a:t>
            </a:r>
          </a:p>
        </p:txBody>
      </p:sp>
      <p:pic>
        <p:nvPicPr>
          <p:cNvPr id="8" name="Grafik 7">
            <a:extLst>
              <a:ext uri="{FF2B5EF4-FFF2-40B4-BE49-F238E27FC236}">
                <a16:creationId xmlns:a16="http://schemas.microsoft.com/office/drawing/2014/main" id="{2923ED02-6B8D-46C3-966A-CF2A6A04590C}"/>
              </a:ext>
            </a:extLst>
          </p:cNvPr>
          <p:cNvPicPr>
            <a:picLocks noChangeAspect="1"/>
          </p:cNvPicPr>
          <p:nvPr/>
        </p:nvPicPr>
        <p:blipFill rotWithShape="1">
          <a:blip r:embed="rId9"/>
          <a:srcRect l="26304" t="6713" r="19544" b="14008"/>
          <a:stretch/>
        </p:blipFill>
        <p:spPr>
          <a:xfrm>
            <a:off x="4306594" y="2535461"/>
            <a:ext cx="3877890" cy="3193419"/>
          </a:xfrm>
          <a:prstGeom prst="rect">
            <a:avLst/>
          </a:prstGeom>
        </p:spPr>
      </p:pic>
      <p:sp>
        <p:nvSpPr>
          <p:cNvPr id="53" name="Rechteck 52">
            <a:extLst>
              <a:ext uri="{FF2B5EF4-FFF2-40B4-BE49-F238E27FC236}">
                <a16:creationId xmlns:a16="http://schemas.microsoft.com/office/drawing/2014/main" id="{ED28BAAF-1542-4DB2-BF1D-FB31A850C0B5}"/>
              </a:ext>
            </a:extLst>
          </p:cNvPr>
          <p:cNvSpPr/>
          <p:nvPr/>
        </p:nvSpPr>
        <p:spPr>
          <a:xfrm>
            <a:off x="8080700" y="2235184"/>
            <a:ext cx="1097146" cy="476212"/>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54" name="Textfeld 53">
            <a:extLst>
              <a:ext uri="{FF2B5EF4-FFF2-40B4-BE49-F238E27FC236}">
                <a16:creationId xmlns:a16="http://schemas.microsoft.com/office/drawing/2014/main" id="{E9F70964-B90B-48C3-BCDC-F310617D0568}"/>
              </a:ext>
            </a:extLst>
          </p:cNvPr>
          <p:cNvSpPr txBox="1"/>
          <p:nvPr/>
        </p:nvSpPr>
        <p:spPr>
          <a:xfrm>
            <a:off x="4431766" y="1592964"/>
            <a:ext cx="39451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it-CH" sz="1800" b="1" i="0" u="none" strike="noStrike" cap="none" normalizeH="0" baseline="0" noProof="0" dirty="0">
                <a:ln>
                  <a:noFill/>
                </a:ln>
                <a:solidFill>
                  <a:srgbClr val="28828B"/>
                </a:solidFill>
                <a:effectLst/>
                <a:uLnTx/>
                <a:uFillTx/>
                <a:latin typeface="HelveticaNeueLT Com 55 Roman"/>
                <a:ea typeface="+mn-ea"/>
                <a:cs typeface="Arial" pitchFamily="34" charset="0"/>
              </a:rPr>
              <a:t>Registri </a:t>
            </a: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la Sua azienda </a:t>
            </a:r>
            <a:r>
              <a:rPr kumimoji="0" lang="it-CH" sz="1800" b="1" i="0" u="none" strike="noStrike" cap="none" normalizeH="0" baseline="0" noProof="0" dirty="0">
                <a:ln>
                  <a:noFill/>
                </a:ln>
                <a:solidFill>
                  <a:srgbClr val="28828B"/>
                </a:solidFill>
                <a:effectLst/>
                <a:uLnTx/>
                <a:uFillTx/>
                <a:latin typeface="HelveticaNeueLT Com 55 Roman"/>
                <a:ea typeface="+mn-ea"/>
                <a:cs typeface="Arial" pitchFamily="34" charset="0"/>
              </a:rPr>
              <a:t>in soli 10 minuti </a:t>
            </a: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in modo completamente digitale!</a:t>
            </a:r>
          </a:p>
        </p:txBody>
      </p:sp>
      <p:sp>
        <p:nvSpPr>
          <p:cNvPr id="55" name="Textfeld 54">
            <a:extLst>
              <a:ext uri="{FF2B5EF4-FFF2-40B4-BE49-F238E27FC236}">
                <a16:creationId xmlns:a16="http://schemas.microsoft.com/office/drawing/2014/main" id="{96506D9E-AF4C-43FE-877E-392844E82F20}"/>
              </a:ext>
            </a:extLst>
          </p:cNvPr>
          <p:cNvSpPr txBox="1"/>
          <p:nvPr/>
        </p:nvSpPr>
        <p:spPr>
          <a:xfrm>
            <a:off x="461867" y="1597495"/>
            <a:ext cx="36275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Apra un conto demo e </a:t>
            </a:r>
            <a:b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br>
            <a:r>
              <a:rPr kumimoji="0" lang="it-CH" sz="1800" b="1" i="0" u="none" strike="noStrike" cap="none" normalizeH="0" baseline="0" noProof="0" dirty="0">
                <a:ln>
                  <a:noFill/>
                </a:ln>
                <a:solidFill>
                  <a:srgbClr val="28828B"/>
                </a:solidFill>
                <a:effectLst/>
                <a:uLnTx/>
                <a:uFillTx/>
                <a:latin typeface="HelveticaNeueLT Com 55 Roman"/>
                <a:ea typeface="+mn-ea"/>
                <a:cs typeface="Arial" pitchFamily="34" charset="0"/>
              </a:rPr>
              <a:t>faccia una prova</a:t>
            </a:r>
            <a:r>
              <a:rPr kumimoji="0" lang="it-CH" sz="1800" b="0" i="0" u="none" strike="noStrike" cap="none" normalizeH="0" baseline="0" noProof="0" dirty="0">
                <a:ln>
                  <a:noFill/>
                </a:ln>
                <a:solidFill>
                  <a:srgbClr val="868689"/>
                </a:solidFill>
                <a:effectLst/>
                <a:uLnTx/>
                <a:uFillTx/>
                <a:latin typeface="HelveticaNeueLT Com 55 Roman"/>
                <a:ea typeface="+mn-ea"/>
                <a:cs typeface="Arial" pitchFamily="34" charset="0"/>
              </a:rPr>
              <a:t>.</a:t>
            </a:r>
          </a:p>
        </p:txBody>
      </p:sp>
      <p:sp>
        <p:nvSpPr>
          <p:cNvPr id="56" name="Textfeld 55">
            <a:extLst>
              <a:ext uri="{FF2B5EF4-FFF2-40B4-BE49-F238E27FC236}">
                <a16:creationId xmlns:a16="http://schemas.microsoft.com/office/drawing/2014/main" id="{C6CA1AD9-C2C6-4666-96B1-031394B98414}"/>
              </a:ext>
            </a:extLst>
          </p:cNvPr>
          <p:cNvSpPr txBox="1"/>
          <p:nvPr/>
        </p:nvSpPr>
        <p:spPr bwMode="auto">
          <a:xfrm>
            <a:off x="335360" y="5960313"/>
            <a:ext cx="5015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CH" sz="1200" dirty="0">
                <a:hlinkClick r:id="rId10"/>
              </a:rPr>
              <a:t>https://app.amnistreasury.com/create-a-wir-account</a:t>
            </a:r>
            <a:endParaRPr lang="it-CH" sz="1200" dirty="0"/>
          </a:p>
        </p:txBody>
      </p:sp>
      <p:pic>
        <p:nvPicPr>
          <p:cNvPr id="6" name="Grafik 5">
            <a:extLst>
              <a:ext uri="{FF2B5EF4-FFF2-40B4-BE49-F238E27FC236}">
                <a16:creationId xmlns:a16="http://schemas.microsoft.com/office/drawing/2014/main" id="{EA6F8C54-9E8C-458F-9BFD-261D0208B721}"/>
              </a:ext>
            </a:extLst>
          </p:cNvPr>
          <p:cNvPicPr>
            <a:picLocks noChangeAspect="1"/>
          </p:cNvPicPr>
          <p:nvPr/>
        </p:nvPicPr>
        <p:blipFill rotWithShape="1">
          <a:blip r:embed="rId11"/>
          <a:srcRect b="11253"/>
          <a:stretch/>
        </p:blipFill>
        <p:spPr>
          <a:xfrm>
            <a:off x="4415340" y="2679106"/>
            <a:ext cx="3608822" cy="2130037"/>
          </a:xfrm>
          <a:prstGeom prst="rect">
            <a:avLst/>
          </a:prstGeom>
        </p:spPr>
      </p:pic>
      <p:sp>
        <p:nvSpPr>
          <p:cNvPr id="10" name="Rechteck 9">
            <a:extLst>
              <a:ext uri="{FF2B5EF4-FFF2-40B4-BE49-F238E27FC236}">
                <a16:creationId xmlns:a16="http://schemas.microsoft.com/office/drawing/2014/main" id="{FFF49FC7-C896-4FBD-841C-28A36D65F85A}"/>
              </a:ext>
            </a:extLst>
          </p:cNvPr>
          <p:cNvSpPr/>
          <p:nvPr/>
        </p:nvSpPr>
        <p:spPr>
          <a:xfrm>
            <a:off x="6946239" y="2716251"/>
            <a:ext cx="341795" cy="192595"/>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sp>
        <p:nvSpPr>
          <p:cNvPr id="52" name="Ellipse 51">
            <a:extLst>
              <a:ext uri="{FF2B5EF4-FFF2-40B4-BE49-F238E27FC236}">
                <a16:creationId xmlns:a16="http://schemas.microsoft.com/office/drawing/2014/main" id="{CD503D23-5432-4506-BA9A-2DF825E9907E}"/>
              </a:ext>
            </a:extLst>
          </p:cNvPr>
          <p:cNvSpPr/>
          <p:nvPr/>
        </p:nvSpPr>
        <p:spPr>
          <a:xfrm>
            <a:off x="4168867" y="2430172"/>
            <a:ext cx="476212" cy="47621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spcAft>
                <a:spcPts val="600"/>
              </a:spcAft>
            </a:pPr>
            <a:r>
              <a:rPr lang="it-CH" sz="1600" b="1" dirty="0">
                <a:solidFill>
                  <a:schemeClr val="bg1"/>
                </a:solidFill>
                <a:latin typeface="+mj-lt"/>
              </a:rPr>
              <a:t>2</a:t>
            </a:r>
          </a:p>
        </p:txBody>
      </p:sp>
      <p:pic>
        <p:nvPicPr>
          <p:cNvPr id="11" name="Grafik 10">
            <a:extLst>
              <a:ext uri="{FF2B5EF4-FFF2-40B4-BE49-F238E27FC236}">
                <a16:creationId xmlns:a16="http://schemas.microsoft.com/office/drawing/2014/main" id="{BA4A95D3-6D8F-4641-823B-EC1D46B6DDAD}"/>
              </a:ext>
            </a:extLst>
          </p:cNvPr>
          <p:cNvPicPr>
            <a:picLocks noChangeAspect="1"/>
          </p:cNvPicPr>
          <p:nvPr/>
        </p:nvPicPr>
        <p:blipFill rotWithShape="1">
          <a:blip r:embed="rId12"/>
          <a:srcRect r="-2045"/>
          <a:stretch/>
        </p:blipFill>
        <p:spPr>
          <a:xfrm>
            <a:off x="578216" y="2695355"/>
            <a:ext cx="3185146" cy="2099875"/>
          </a:xfrm>
          <a:prstGeom prst="rect">
            <a:avLst/>
          </a:prstGeom>
        </p:spPr>
      </p:pic>
      <p:sp>
        <p:nvSpPr>
          <p:cNvPr id="9" name="Ellipse 8">
            <a:extLst>
              <a:ext uri="{FF2B5EF4-FFF2-40B4-BE49-F238E27FC236}">
                <a16:creationId xmlns:a16="http://schemas.microsoft.com/office/drawing/2014/main" id="{B6D9B2A7-382E-499C-B916-FD010D0C55E3}"/>
              </a:ext>
            </a:extLst>
          </p:cNvPr>
          <p:cNvSpPr/>
          <p:nvPr/>
        </p:nvSpPr>
        <p:spPr>
          <a:xfrm>
            <a:off x="369274" y="2399430"/>
            <a:ext cx="476212" cy="476212"/>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algn="ctr">
              <a:spcAft>
                <a:spcPts val="600"/>
              </a:spcAft>
            </a:pPr>
            <a:r>
              <a:rPr lang="it-CH" sz="1600" b="1" dirty="0">
                <a:solidFill>
                  <a:schemeClr val="bg1"/>
                </a:solidFill>
                <a:latin typeface="+mj-lt"/>
              </a:rPr>
              <a:t>1</a:t>
            </a:r>
          </a:p>
        </p:txBody>
      </p:sp>
      <p:pic>
        <p:nvPicPr>
          <p:cNvPr id="4" name="Grafik 3">
            <a:extLst>
              <a:ext uri="{FF2B5EF4-FFF2-40B4-BE49-F238E27FC236}">
                <a16:creationId xmlns:a16="http://schemas.microsoft.com/office/drawing/2014/main" id="{24A38763-2437-4C73-B584-1F7370A6AE7E}"/>
              </a:ext>
            </a:extLst>
          </p:cNvPr>
          <p:cNvPicPr>
            <a:picLocks noChangeAspect="1"/>
          </p:cNvPicPr>
          <p:nvPr/>
        </p:nvPicPr>
        <p:blipFill>
          <a:blip r:embed="rId13"/>
          <a:stretch>
            <a:fillRect/>
          </a:stretch>
        </p:blipFill>
        <p:spPr>
          <a:xfrm>
            <a:off x="8136912" y="2280898"/>
            <a:ext cx="990600" cy="400050"/>
          </a:xfrm>
          <a:prstGeom prst="rect">
            <a:avLst/>
          </a:prstGeom>
        </p:spPr>
      </p:pic>
      <p:sp>
        <p:nvSpPr>
          <p:cNvPr id="12" name="Pfeil: nach rechts 11">
            <a:extLst>
              <a:ext uri="{FF2B5EF4-FFF2-40B4-BE49-F238E27FC236}">
                <a16:creationId xmlns:a16="http://schemas.microsoft.com/office/drawing/2014/main" id="{7448F26B-6797-8E99-DE6B-3CF792393E40}"/>
              </a:ext>
            </a:extLst>
          </p:cNvPr>
          <p:cNvSpPr/>
          <p:nvPr/>
        </p:nvSpPr>
        <p:spPr>
          <a:xfrm rot="19800000">
            <a:off x="7568567" y="2608968"/>
            <a:ext cx="620228" cy="289302"/>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Tree>
    <p:extLst>
      <p:ext uri="{BB962C8B-B14F-4D97-AF65-F5344CB8AC3E}">
        <p14:creationId xmlns:p14="http://schemas.microsoft.com/office/powerpoint/2010/main" val="10559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810EC-9D85-4A14-AE6F-275D1C8F33F5}"/>
              </a:ext>
            </a:extLst>
          </p:cNvPr>
          <p:cNvSpPr>
            <a:spLocks noGrp="1"/>
          </p:cNvSpPr>
          <p:nvPr>
            <p:ph type="title"/>
          </p:nvPr>
        </p:nvSpPr>
        <p:spPr>
          <a:xfrm>
            <a:off x="479376" y="476672"/>
            <a:ext cx="11161240" cy="1008112"/>
          </a:xfrm>
        </p:spPr>
        <p:txBody>
          <a:bodyPr/>
          <a:lstStyle/>
          <a:p>
            <a:r>
              <a:rPr lang="it-CH" dirty="0"/>
              <a:t>Il nostro approccio consulenziale</a:t>
            </a:r>
          </a:p>
        </p:txBody>
      </p:sp>
      <p:sp>
        <p:nvSpPr>
          <p:cNvPr id="27" name="Textfeld 26">
            <a:extLst>
              <a:ext uri="{FF2B5EF4-FFF2-40B4-BE49-F238E27FC236}">
                <a16:creationId xmlns:a16="http://schemas.microsoft.com/office/drawing/2014/main" id="{CB02892F-EDAE-47D7-928B-4094A2662535}"/>
              </a:ext>
            </a:extLst>
          </p:cNvPr>
          <p:cNvSpPr txBox="1">
            <a:spLocks/>
          </p:cNvSpPr>
          <p:nvPr/>
        </p:nvSpPr>
        <p:spPr>
          <a:xfrm>
            <a:off x="1993686" y="1460484"/>
            <a:ext cx="3612027" cy="769441"/>
          </a:xfrm>
          <a:prstGeom prst="rect">
            <a:avLst/>
          </a:prstGeom>
          <a:noFill/>
        </p:spPr>
        <p:txBody>
          <a:bodyPr wrap="square" lIns="91440" tIns="45720" rIns="91440" bIns="45720" rtlCol="0">
            <a:spAutoFit/>
          </a:bodyPr>
          <a:lstStyle/>
          <a:p>
            <a:pPr defTabSz="914194"/>
            <a:r>
              <a:rPr lang="it-CH" sz="2000" b="1" dirty="0">
                <a:solidFill>
                  <a:schemeClr val="bg1">
                    <a:lumMod val="50000"/>
                  </a:schemeClr>
                </a:solidFill>
                <a:latin typeface="HelveticaNeueLT Com 55 Roman" pitchFamily="34" charset="0"/>
              </a:rPr>
              <a:t>Verificare l’efficacia</a:t>
            </a:r>
          </a:p>
          <a:p>
            <a:pPr defTabSz="914194"/>
            <a:r>
              <a:rPr lang="it-CH" sz="1200" dirty="0">
                <a:solidFill>
                  <a:schemeClr val="bg1">
                    <a:lumMod val="50000"/>
                  </a:schemeClr>
                </a:solidFill>
                <a:latin typeface="HelveticaNeueLT Com 55 Roman" pitchFamily="34" charset="0"/>
              </a:rPr>
              <a:t>Le nostre soluzioni producono l</a:t>
            </a:r>
          </a:p>
          <a:p>
            <a:pPr defTabSz="914194"/>
            <a:r>
              <a:rPr lang="it-CH" sz="1200" dirty="0">
                <a:solidFill>
                  <a:schemeClr val="bg1">
                    <a:lumMod val="50000"/>
                  </a:schemeClr>
                </a:solidFill>
                <a:latin typeface="HelveticaNeueLT Com 55 Roman" pitchFamily="34" charset="0"/>
              </a:rPr>
              <a:t>’efficacia attesa?</a:t>
            </a:r>
          </a:p>
        </p:txBody>
      </p:sp>
      <p:sp>
        <p:nvSpPr>
          <p:cNvPr id="28" name="Textfeld 27">
            <a:extLst>
              <a:ext uri="{FF2B5EF4-FFF2-40B4-BE49-F238E27FC236}">
                <a16:creationId xmlns:a16="http://schemas.microsoft.com/office/drawing/2014/main" id="{637C5D52-6EB9-4858-B7E2-B7E0E311CD96}"/>
              </a:ext>
            </a:extLst>
          </p:cNvPr>
          <p:cNvSpPr txBox="1">
            <a:spLocks/>
          </p:cNvSpPr>
          <p:nvPr/>
        </p:nvSpPr>
        <p:spPr>
          <a:xfrm>
            <a:off x="1234343" y="4908931"/>
            <a:ext cx="3168352" cy="738664"/>
          </a:xfrm>
          <a:prstGeom prst="rect">
            <a:avLst/>
          </a:prstGeom>
          <a:noFill/>
        </p:spPr>
        <p:txBody>
          <a:bodyPr wrap="square" lIns="91440" tIns="45720" rIns="91440" bIns="45720" rtlCol="0">
            <a:spAutoFit/>
          </a:bodyPr>
          <a:lstStyle/>
          <a:p>
            <a:pPr defTabSz="914194"/>
            <a:r>
              <a:rPr lang="it-CH" b="1" dirty="0">
                <a:solidFill>
                  <a:schemeClr val="bg1">
                    <a:lumMod val="50000"/>
                  </a:schemeClr>
                </a:solidFill>
                <a:latin typeface="HelveticaNeueLT Com 55 Roman" pitchFamily="34" charset="0"/>
              </a:rPr>
              <a:t>Prendere decisioni</a:t>
            </a:r>
          </a:p>
          <a:p>
            <a:pPr defTabSz="914194"/>
            <a:r>
              <a:rPr lang="it-CH" sz="1200" dirty="0">
                <a:solidFill>
                  <a:schemeClr val="bg1">
                    <a:lumMod val="50000"/>
                  </a:schemeClr>
                </a:solidFill>
                <a:latin typeface="HelveticaNeueLT Com 55 Roman" pitchFamily="34" charset="0"/>
              </a:rPr>
              <a:t>La nostra proposta di soluzione </a:t>
            </a:r>
            <a:br>
              <a:rPr lang="it-CH" sz="1200" dirty="0">
                <a:solidFill>
                  <a:schemeClr val="bg1">
                    <a:lumMod val="50000"/>
                  </a:schemeClr>
                </a:solidFill>
                <a:latin typeface="HelveticaNeueLT Com 55 Roman" pitchFamily="34" charset="0"/>
              </a:rPr>
            </a:br>
            <a:r>
              <a:rPr lang="it-CH" sz="1200" dirty="0">
                <a:solidFill>
                  <a:schemeClr val="bg1">
                    <a:lumMod val="50000"/>
                  </a:schemeClr>
                </a:solidFill>
                <a:latin typeface="HelveticaNeueLT Com 55 Roman" pitchFamily="34" charset="0"/>
              </a:rPr>
              <a:t>– la vostra decisione</a:t>
            </a:r>
          </a:p>
        </p:txBody>
      </p:sp>
      <p:sp>
        <p:nvSpPr>
          <p:cNvPr id="29" name="Textfeld 28">
            <a:extLst>
              <a:ext uri="{FF2B5EF4-FFF2-40B4-BE49-F238E27FC236}">
                <a16:creationId xmlns:a16="http://schemas.microsoft.com/office/drawing/2014/main" id="{E9D63BC3-B3C2-416F-99CE-2D5238AADB67}"/>
              </a:ext>
            </a:extLst>
          </p:cNvPr>
          <p:cNvSpPr txBox="1">
            <a:spLocks/>
          </p:cNvSpPr>
          <p:nvPr/>
        </p:nvSpPr>
        <p:spPr>
          <a:xfrm>
            <a:off x="7584165" y="4004544"/>
            <a:ext cx="3408379" cy="769441"/>
          </a:xfrm>
          <a:prstGeom prst="rect">
            <a:avLst/>
          </a:prstGeom>
          <a:noFill/>
        </p:spPr>
        <p:txBody>
          <a:bodyPr wrap="square" lIns="91440" tIns="45720" rIns="91440" bIns="45720" rtlCol="0">
            <a:spAutoFit/>
          </a:bodyPr>
          <a:lstStyle/>
          <a:p>
            <a:pPr defTabSz="914194"/>
            <a:r>
              <a:rPr lang="it-CH" sz="2000" b="1" dirty="0">
                <a:solidFill>
                  <a:schemeClr val="bg1">
                    <a:lumMod val="50000"/>
                  </a:schemeClr>
                </a:solidFill>
                <a:latin typeface="HelveticaNeueLT Com 55 Roman" pitchFamily="34" charset="0"/>
              </a:rPr>
              <a:t>Fissare gli obiettivi</a:t>
            </a:r>
          </a:p>
          <a:p>
            <a:pPr defTabSz="914194"/>
            <a:r>
              <a:rPr lang="it-CH" sz="1200" dirty="0">
                <a:solidFill>
                  <a:schemeClr val="bg1">
                    <a:lumMod val="50000"/>
                  </a:schemeClr>
                </a:solidFill>
                <a:latin typeface="HelveticaNeueLT Com 55 Roman" pitchFamily="34" charset="0"/>
              </a:rPr>
              <a:t>I vostri obiettivi sono il nostro punto </a:t>
            </a:r>
          </a:p>
          <a:p>
            <a:pPr defTabSz="914194"/>
            <a:r>
              <a:rPr lang="it-CH" sz="1200" dirty="0">
                <a:solidFill>
                  <a:schemeClr val="bg1">
                    <a:lumMod val="50000"/>
                  </a:schemeClr>
                </a:solidFill>
                <a:latin typeface="HelveticaNeueLT Com 55 Roman" pitchFamily="34" charset="0"/>
              </a:rPr>
              <a:t>di partenza</a:t>
            </a:r>
          </a:p>
        </p:txBody>
      </p:sp>
      <p:grpSp>
        <p:nvGrpSpPr>
          <p:cNvPr id="30" name="Gruppieren 29">
            <a:extLst>
              <a:ext uri="{FF2B5EF4-FFF2-40B4-BE49-F238E27FC236}">
                <a16:creationId xmlns:a16="http://schemas.microsoft.com/office/drawing/2014/main" id="{67347F33-583B-4E20-B384-AFCB9EDC7290}"/>
              </a:ext>
            </a:extLst>
          </p:cNvPr>
          <p:cNvGrpSpPr/>
          <p:nvPr/>
        </p:nvGrpSpPr>
        <p:grpSpPr>
          <a:xfrm>
            <a:off x="4319802" y="2579676"/>
            <a:ext cx="3072341" cy="2801237"/>
            <a:chOff x="3491880" y="2283718"/>
            <a:chExt cx="2304256" cy="2100928"/>
          </a:xfrm>
          <a:solidFill>
            <a:srgbClr val="28828B"/>
          </a:solidFill>
        </p:grpSpPr>
        <p:sp>
          <p:nvSpPr>
            <p:cNvPr id="31" name="Gebogener Pfeil 2">
              <a:extLst>
                <a:ext uri="{FF2B5EF4-FFF2-40B4-BE49-F238E27FC236}">
                  <a16:creationId xmlns:a16="http://schemas.microsoft.com/office/drawing/2014/main" id="{0C339AC3-941A-468F-869A-1D9C6AA16BD7}"/>
                </a:ext>
              </a:extLst>
            </p:cNvPr>
            <p:cNvSpPr/>
            <p:nvPr/>
          </p:nvSpPr>
          <p:spPr>
            <a:xfrm>
              <a:off x="3491880" y="2283718"/>
              <a:ext cx="2160240" cy="2100928"/>
            </a:xfrm>
            <a:prstGeom prst="circularArrow">
              <a:avLst>
                <a:gd name="adj1" fmla="val 20022"/>
                <a:gd name="adj2" fmla="val 341678"/>
                <a:gd name="adj3" fmla="val 1036600"/>
                <a:gd name="adj4" fmla="val 16176032"/>
                <a:gd name="adj5" fmla="val 100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sz="2400" dirty="0">
                <a:solidFill>
                  <a:schemeClr val="tx1"/>
                </a:solidFill>
              </a:endParaRPr>
            </a:p>
          </p:txBody>
        </p:sp>
        <p:sp>
          <p:nvSpPr>
            <p:cNvPr id="32" name="Textfeld 31">
              <a:extLst>
                <a:ext uri="{FF2B5EF4-FFF2-40B4-BE49-F238E27FC236}">
                  <a16:creationId xmlns:a16="http://schemas.microsoft.com/office/drawing/2014/main" id="{DC7C2522-A87B-4A12-B474-7AF364BDC0D3}"/>
                </a:ext>
              </a:extLst>
            </p:cNvPr>
            <p:cNvSpPr txBox="1">
              <a:spLocks/>
            </p:cNvSpPr>
            <p:nvPr/>
          </p:nvSpPr>
          <p:spPr>
            <a:xfrm rot="2934611">
              <a:off x="4903159" y="2760404"/>
              <a:ext cx="720080" cy="207749"/>
            </a:xfrm>
            <a:prstGeom prst="rect">
              <a:avLst/>
            </a:prstGeom>
            <a:grpFill/>
          </p:spPr>
          <p:txBody>
            <a:bodyPr wrap="square" lIns="91440" tIns="45720" rIns="91440" bIns="45720" rtlCol="0">
              <a:spAutoFit/>
            </a:bodyPr>
            <a:lstStyle/>
            <a:p>
              <a:pPr defTabSz="914194"/>
              <a:r>
                <a:rPr lang="it-CH" sz="1200" b="1" dirty="0">
                  <a:solidFill>
                    <a:schemeClr val="bg1"/>
                  </a:solidFill>
                  <a:latin typeface="HelveticaNeueLT Com 55 Roman" pitchFamily="34" charset="0"/>
                </a:rPr>
                <a:t>Capire</a:t>
              </a:r>
            </a:p>
          </p:txBody>
        </p:sp>
        <p:sp>
          <p:nvSpPr>
            <p:cNvPr id="33" name="Rechteck 32">
              <a:extLst>
                <a:ext uri="{FF2B5EF4-FFF2-40B4-BE49-F238E27FC236}">
                  <a16:creationId xmlns:a16="http://schemas.microsoft.com/office/drawing/2014/main" id="{4608D6C4-F175-4613-8B6F-EEDF6B9A1FB8}"/>
                </a:ext>
              </a:extLst>
            </p:cNvPr>
            <p:cNvSpPr/>
            <p:nvPr/>
          </p:nvSpPr>
          <p:spPr>
            <a:xfrm>
              <a:off x="5368850" y="3550712"/>
              <a:ext cx="427286" cy="123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sz="2400" dirty="0"/>
            </a:p>
          </p:txBody>
        </p:sp>
      </p:grpSp>
      <p:grpSp>
        <p:nvGrpSpPr>
          <p:cNvPr id="34" name="Gruppieren 33">
            <a:extLst>
              <a:ext uri="{FF2B5EF4-FFF2-40B4-BE49-F238E27FC236}">
                <a16:creationId xmlns:a16="http://schemas.microsoft.com/office/drawing/2014/main" id="{E609918E-7BD7-45C2-ADEB-A4CFABCF06B1}"/>
              </a:ext>
            </a:extLst>
          </p:cNvPr>
          <p:cNvGrpSpPr/>
          <p:nvPr/>
        </p:nvGrpSpPr>
        <p:grpSpPr>
          <a:xfrm>
            <a:off x="4388928" y="2560773"/>
            <a:ext cx="2801237" cy="2880320"/>
            <a:chOff x="3543724" y="2269541"/>
            <a:chExt cx="2100928" cy="2160240"/>
          </a:xfrm>
        </p:grpSpPr>
        <p:sp>
          <p:nvSpPr>
            <p:cNvPr id="35" name="Gebogener Pfeil 29">
              <a:extLst>
                <a:ext uri="{FF2B5EF4-FFF2-40B4-BE49-F238E27FC236}">
                  <a16:creationId xmlns:a16="http://schemas.microsoft.com/office/drawing/2014/main" id="{23237FF7-6446-4671-BC8F-71F59F6E76E4}"/>
                </a:ext>
              </a:extLst>
            </p:cNvPr>
            <p:cNvSpPr/>
            <p:nvPr/>
          </p:nvSpPr>
          <p:spPr>
            <a:xfrm rot="7192272">
              <a:off x="3514068" y="2299197"/>
              <a:ext cx="2160240" cy="2100928"/>
            </a:xfrm>
            <a:prstGeom prst="circularArrow">
              <a:avLst>
                <a:gd name="adj1" fmla="val 20022"/>
                <a:gd name="adj2" fmla="val 379941"/>
                <a:gd name="adj3" fmla="val 1036484"/>
                <a:gd name="adj4" fmla="val 16157119"/>
                <a:gd name="adj5" fmla="val 10011"/>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sz="2400" dirty="0">
                <a:solidFill>
                  <a:schemeClr val="tx1"/>
                </a:solidFill>
              </a:endParaRPr>
            </a:p>
          </p:txBody>
        </p:sp>
        <p:sp>
          <p:nvSpPr>
            <p:cNvPr id="36" name="Textfeld 35">
              <a:extLst>
                <a:ext uri="{FF2B5EF4-FFF2-40B4-BE49-F238E27FC236}">
                  <a16:creationId xmlns:a16="http://schemas.microsoft.com/office/drawing/2014/main" id="{821C1E13-4D28-4759-BB66-BC7253220D9C}"/>
                </a:ext>
              </a:extLst>
            </p:cNvPr>
            <p:cNvSpPr txBox="1">
              <a:spLocks/>
            </p:cNvSpPr>
            <p:nvPr/>
          </p:nvSpPr>
          <p:spPr>
            <a:xfrm rot="21282340">
              <a:off x="4246312" y="4068569"/>
              <a:ext cx="831284" cy="207749"/>
            </a:xfrm>
            <a:prstGeom prst="rect">
              <a:avLst/>
            </a:prstGeom>
            <a:noFill/>
          </p:spPr>
          <p:txBody>
            <a:bodyPr wrap="square" lIns="91440" tIns="45720" rIns="91440" bIns="45720" rtlCol="0">
              <a:spAutoFit/>
            </a:bodyPr>
            <a:lstStyle/>
            <a:p>
              <a:pPr defTabSz="914194"/>
              <a:r>
                <a:rPr lang="it-CH" sz="1200" b="1" dirty="0">
                  <a:solidFill>
                    <a:schemeClr val="bg1"/>
                  </a:solidFill>
                  <a:latin typeface="HelveticaNeueLT Com 55 Roman" pitchFamily="34" charset="0"/>
                </a:rPr>
                <a:t>Proporre</a:t>
              </a:r>
            </a:p>
          </p:txBody>
        </p:sp>
        <p:sp>
          <p:nvSpPr>
            <p:cNvPr id="37" name="Rechteck 36">
              <a:extLst>
                <a:ext uri="{FF2B5EF4-FFF2-40B4-BE49-F238E27FC236}">
                  <a16:creationId xmlns:a16="http://schemas.microsoft.com/office/drawing/2014/main" id="{11A9B748-DFE4-4109-8634-CFB31852D48B}"/>
                </a:ext>
              </a:extLst>
            </p:cNvPr>
            <p:cNvSpPr/>
            <p:nvPr/>
          </p:nvSpPr>
          <p:spPr>
            <a:xfrm rot="7204194">
              <a:off x="3628062" y="4033218"/>
              <a:ext cx="427286" cy="123222"/>
            </a:xfrm>
            <a:prstGeom prst="rect">
              <a:avLst/>
            </a:prstGeom>
            <a:solidFill>
              <a:srgbClr val="288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sz="2400" dirty="0"/>
            </a:p>
          </p:txBody>
        </p:sp>
      </p:grpSp>
      <p:grpSp>
        <p:nvGrpSpPr>
          <p:cNvPr id="38" name="Gruppieren 37">
            <a:extLst>
              <a:ext uri="{FF2B5EF4-FFF2-40B4-BE49-F238E27FC236}">
                <a16:creationId xmlns:a16="http://schemas.microsoft.com/office/drawing/2014/main" id="{C2739937-A07E-4D4D-876B-BA05FFE09D14}"/>
              </a:ext>
            </a:extLst>
          </p:cNvPr>
          <p:cNvGrpSpPr/>
          <p:nvPr/>
        </p:nvGrpSpPr>
        <p:grpSpPr>
          <a:xfrm>
            <a:off x="4362728" y="2385744"/>
            <a:ext cx="2801237" cy="3079092"/>
            <a:chOff x="3524074" y="2138269"/>
            <a:chExt cx="2100928" cy="2309319"/>
          </a:xfrm>
          <a:solidFill>
            <a:srgbClr val="28828B"/>
          </a:solidFill>
        </p:grpSpPr>
        <p:sp>
          <p:nvSpPr>
            <p:cNvPr id="39" name="Gebogener Pfeil 30">
              <a:extLst>
                <a:ext uri="{FF2B5EF4-FFF2-40B4-BE49-F238E27FC236}">
                  <a16:creationId xmlns:a16="http://schemas.microsoft.com/office/drawing/2014/main" id="{6FA7EBF9-CB63-4FA1-AF88-DEE70F89B1F0}"/>
                </a:ext>
              </a:extLst>
            </p:cNvPr>
            <p:cNvSpPr/>
            <p:nvPr/>
          </p:nvSpPr>
          <p:spPr>
            <a:xfrm rot="14402916">
              <a:off x="3494418" y="2317004"/>
              <a:ext cx="2160240" cy="2100928"/>
            </a:xfrm>
            <a:prstGeom prst="circularArrow">
              <a:avLst>
                <a:gd name="adj1" fmla="val 20022"/>
                <a:gd name="adj2" fmla="val 326926"/>
                <a:gd name="adj3" fmla="val 1010803"/>
                <a:gd name="adj4" fmla="val 16222024"/>
                <a:gd name="adj5" fmla="val 100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sz="2400" dirty="0">
                <a:solidFill>
                  <a:schemeClr val="tx1"/>
                </a:solidFill>
              </a:endParaRPr>
            </a:p>
          </p:txBody>
        </p:sp>
        <p:sp>
          <p:nvSpPr>
            <p:cNvPr id="40" name="Textfeld 39">
              <a:extLst>
                <a:ext uri="{FF2B5EF4-FFF2-40B4-BE49-F238E27FC236}">
                  <a16:creationId xmlns:a16="http://schemas.microsoft.com/office/drawing/2014/main" id="{39A10167-5E09-4FCD-B2A6-C6E986289EF8}"/>
                </a:ext>
              </a:extLst>
            </p:cNvPr>
            <p:cNvSpPr txBox="1">
              <a:spLocks/>
            </p:cNvSpPr>
            <p:nvPr/>
          </p:nvSpPr>
          <p:spPr>
            <a:xfrm rot="17815783">
              <a:off x="3435236" y="2830498"/>
              <a:ext cx="831284" cy="207749"/>
            </a:xfrm>
            <a:prstGeom prst="rect">
              <a:avLst/>
            </a:prstGeom>
            <a:grpFill/>
          </p:spPr>
          <p:txBody>
            <a:bodyPr wrap="square" lIns="91440" tIns="45720" rIns="91440" bIns="45720" rtlCol="0">
              <a:spAutoFit/>
            </a:bodyPr>
            <a:lstStyle/>
            <a:p>
              <a:pPr defTabSz="914194"/>
              <a:r>
                <a:rPr lang="it-CH" sz="1200" b="1" dirty="0">
                  <a:solidFill>
                    <a:schemeClr val="bg1"/>
                  </a:solidFill>
                  <a:latin typeface="HelveticaNeueLT Com 55 Roman" pitchFamily="34" charset="0"/>
                </a:rPr>
                <a:t>Attuare</a:t>
              </a:r>
            </a:p>
          </p:txBody>
        </p:sp>
        <p:sp>
          <p:nvSpPr>
            <p:cNvPr id="41" name="Rechteck 40">
              <a:extLst>
                <a:ext uri="{FF2B5EF4-FFF2-40B4-BE49-F238E27FC236}">
                  <a16:creationId xmlns:a16="http://schemas.microsoft.com/office/drawing/2014/main" id="{1CB9B598-C225-459C-B587-2B39C4FD44E1}"/>
                </a:ext>
              </a:extLst>
            </p:cNvPr>
            <p:cNvSpPr/>
            <p:nvPr/>
          </p:nvSpPr>
          <p:spPr>
            <a:xfrm rot="3675841">
              <a:off x="4085932" y="2290301"/>
              <a:ext cx="427286" cy="123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sz="2400" dirty="0"/>
            </a:p>
          </p:txBody>
        </p:sp>
      </p:grpSp>
      <p:sp>
        <p:nvSpPr>
          <p:cNvPr id="42" name="Bogen 41">
            <a:extLst>
              <a:ext uri="{FF2B5EF4-FFF2-40B4-BE49-F238E27FC236}">
                <a16:creationId xmlns:a16="http://schemas.microsoft.com/office/drawing/2014/main" id="{31C1FC8D-B423-476D-8684-5131FEADCC6A}"/>
              </a:ext>
            </a:extLst>
          </p:cNvPr>
          <p:cNvSpPr/>
          <p:nvPr/>
        </p:nvSpPr>
        <p:spPr>
          <a:xfrm>
            <a:off x="3996011" y="2155516"/>
            <a:ext cx="3587071" cy="3308583"/>
          </a:xfrm>
          <a:prstGeom prst="arc">
            <a:avLst>
              <a:gd name="adj1" fmla="val 16199031"/>
              <a:gd name="adj2" fmla="val 236929"/>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sz="2400" dirty="0"/>
          </a:p>
        </p:txBody>
      </p:sp>
      <p:sp>
        <p:nvSpPr>
          <p:cNvPr id="43" name="Bogen 42">
            <a:extLst>
              <a:ext uri="{FF2B5EF4-FFF2-40B4-BE49-F238E27FC236}">
                <a16:creationId xmlns:a16="http://schemas.microsoft.com/office/drawing/2014/main" id="{2AD7F1B1-6FC9-402A-9F75-6E6C46AFD2F8}"/>
              </a:ext>
            </a:extLst>
          </p:cNvPr>
          <p:cNvSpPr/>
          <p:nvPr/>
        </p:nvSpPr>
        <p:spPr>
          <a:xfrm rot="7152436">
            <a:off x="3946557" y="2195067"/>
            <a:ext cx="3748860" cy="3524469"/>
          </a:xfrm>
          <a:prstGeom prst="arc">
            <a:avLst>
              <a:gd name="adj1" fmla="val 16199031"/>
              <a:gd name="adj2" fmla="val 236929"/>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sz="2400" dirty="0"/>
          </a:p>
        </p:txBody>
      </p:sp>
      <p:sp>
        <p:nvSpPr>
          <p:cNvPr id="44" name="Bogen 43">
            <a:extLst>
              <a:ext uri="{FF2B5EF4-FFF2-40B4-BE49-F238E27FC236}">
                <a16:creationId xmlns:a16="http://schemas.microsoft.com/office/drawing/2014/main" id="{CAEBA27A-5C9E-4B0B-A5D5-B43B7F8A06F0}"/>
              </a:ext>
            </a:extLst>
          </p:cNvPr>
          <p:cNvSpPr/>
          <p:nvPr/>
        </p:nvSpPr>
        <p:spPr>
          <a:xfrm rot="14150435">
            <a:off x="3872916" y="2212752"/>
            <a:ext cx="3406599" cy="3360013"/>
          </a:xfrm>
          <a:prstGeom prst="arc">
            <a:avLst>
              <a:gd name="adj1" fmla="val 16199031"/>
              <a:gd name="adj2" fmla="val 236929"/>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CH" sz="2400" dirty="0"/>
          </a:p>
        </p:txBody>
      </p:sp>
      <p:sp>
        <p:nvSpPr>
          <p:cNvPr id="45" name="Textfeld 44">
            <a:extLst>
              <a:ext uri="{FF2B5EF4-FFF2-40B4-BE49-F238E27FC236}">
                <a16:creationId xmlns:a16="http://schemas.microsoft.com/office/drawing/2014/main" id="{547FF2DB-766E-46CB-968B-707299645AD9}"/>
              </a:ext>
            </a:extLst>
          </p:cNvPr>
          <p:cNvSpPr txBox="1">
            <a:spLocks/>
          </p:cNvSpPr>
          <p:nvPr/>
        </p:nvSpPr>
        <p:spPr>
          <a:xfrm>
            <a:off x="4895866" y="3443772"/>
            <a:ext cx="1821768" cy="954300"/>
          </a:xfrm>
          <a:prstGeom prst="rect">
            <a:avLst/>
          </a:prstGeom>
          <a:noFill/>
        </p:spPr>
        <p:txBody>
          <a:bodyPr wrap="square" rtlCol="0">
            <a:spAutoFit/>
          </a:bodyPr>
          <a:lstStyle/>
          <a:p>
            <a:pPr algn="ctr"/>
            <a:r>
              <a:rPr lang="it-CH" sz="1867" b="1" dirty="0">
                <a:solidFill>
                  <a:schemeClr val="bg1">
                    <a:lumMod val="65000"/>
                  </a:schemeClr>
                </a:solidFill>
                <a:latin typeface="HelveticaNeueLT Com 55 Roman" pitchFamily="34" charset="0"/>
              </a:rPr>
              <a:t>I vostri bisogni </a:t>
            </a:r>
          </a:p>
          <a:p>
            <a:pPr algn="ctr"/>
            <a:r>
              <a:rPr lang="it-CH" sz="1867" b="1" dirty="0">
                <a:solidFill>
                  <a:schemeClr val="bg1">
                    <a:lumMod val="65000"/>
                  </a:schemeClr>
                </a:solidFill>
                <a:latin typeface="HelveticaNeueLT Com 55 Roman" pitchFamily="34" charset="0"/>
              </a:rPr>
              <a:t>e valori</a:t>
            </a:r>
          </a:p>
        </p:txBody>
      </p:sp>
    </p:spTree>
    <p:extLst>
      <p:ext uri="{BB962C8B-B14F-4D97-AF65-F5344CB8AC3E}">
        <p14:creationId xmlns:p14="http://schemas.microsoft.com/office/powerpoint/2010/main" val="1239904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C372332-1589-8765-2B7C-68C8C157ED1D}"/>
              </a:ext>
            </a:extLst>
          </p:cNvPr>
          <p:cNvPicPr>
            <a:picLocks noChangeAspect="1"/>
          </p:cNvPicPr>
          <p:nvPr/>
        </p:nvPicPr>
        <p:blipFill rotWithShape="1">
          <a:blip r:embed="rId3"/>
          <a:srcRect l="19226"/>
          <a:stretch/>
        </p:blipFill>
        <p:spPr>
          <a:xfrm>
            <a:off x="0" y="374064"/>
            <a:ext cx="5605592" cy="6360290"/>
          </a:xfrm>
          <a:prstGeom prst="rect">
            <a:avLst/>
          </a:prstGeom>
        </p:spPr>
      </p:pic>
      <p:sp>
        <p:nvSpPr>
          <p:cNvPr id="11" name="Textfeld 10">
            <a:extLst>
              <a:ext uri="{FF2B5EF4-FFF2-40B4-BE49-F238E27FC236}">
                <a16:creationId xmlns:a16="http://schemas.microsoft.com/office/drawing/2014/main" id="{AC75097F-8014-4F0E-A977-201FFDB0B36D}"/>
              </a:ext>
            </a:extLst>
          </p:cNvPr>
          <p:cNvSpPr txBox="1"/>
          <p:nvPr/>
        </p:nvSpPr>
        <p:spPr bwMode="auto">
          <a:xfrm>
            <a:off x="4397483" y="1161000"/>
            <a:ext cx="7239721" cy="4536000"/>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144000" tIns="72000" rIns="72000" bIns="72000" numCol="1" rtlCol="0" anchor="t" anchorCtr="0" compatLnSpc="1">
            <a:prstTxWarp prst="textNoShape">
              <a:avLst/>
            </a:prstTxWarp>
            <a:noAutofit/>
          </a:bodyPr>
          <a:lstStyle/>
          <a:p>
            <a:pPr algn="l">
              <a:lnSpc>
                <a:spcPct val="150000"/>
              </a:lnSpc>
            </a:pPr>
            <a:r>
              <a:rPr lang="it-CH" sz="1600" b="1" i="0" dirty="0">
                <a:solidFill>
                  <a:schemeClr val="bg1">
                    <a:lumMod val="50000"/>
                  </a:schemeClr>
                </a:solidFill>
                <a:effectLst/>
                <a:latin typeface="+mj-lt"/>
              </a:rPr>
              <a:t>Previdenza non burocratica</a:t>
            </a:r>
          </a:p>
          <a:p>
            <a:pPr algn="l">
              <a:lnSpc>
                <a:spcPct val="150000"/>
              </a:lnSpc>
            </a:pPr>
            <a:r>
              <a:rPr lang="it-CH" sz="1600" b="0" i="0" dirty="0">
                <a:solidFill>
                  <a:schemeClr val="bg1">
                    <a:lumMod val="50000"/>
                  </a:schemeClr>
                </a:solidFill>
                <a:effectLst/>
                <a:latin typeface="+mj-lt"/>
              </a:rPr>
              <a:t>Facile da gestire e accessibile anche ai non esperti.</a:t>
            </a:r>
          </a:p>
          <a:p>
            <a:pPr algn="l">
              <a:lnSpc>
                <a:spcPct val="150000"/>
              </a:lnSpc>
            </a:pPr>
            <a:endParaRPr lang="it-CH" sz="1600" b="0" i="0" dirty="0">
              <a:solidFill>
                <a:schemeClr val="bg1">
                  <a:lumMod val="50000"/>
                </a:schemeClr>
              </a:solidFill>
              <a:effectLst/>
              <a:latin typeface="+mj-lt"/>
            </a:endParaRPr>
          </a:p>
          <a:p>
            <a:pPr algn="l">
              <a:lnSpc>
                <a:spcPct val="150000"/>
              </a:lnSpc>
            </a:pPr>
            <a:r>
              <a:rPr lang="it-CH" sz="1600" b="1" i="0" dirty="0">
                <a:solidFill>
                  <a:schemeClr val="bg1">
                    <a:lumMod val="50000"/>
                  </a:schemeClr>
                </a:solidFill>
                <a:effectLst/>
                <a:latin typeface="+mj-lt"/>
              </a:rPr>
              <a:t>Basta 1 CHF per cominciare</a:t>
            </a:r>
          </a:p>
          <a:p>
            <a:pPr algn="l">
              <a:lnSpc>
                <a:spcPct val="150000"/>
              </a:lnSpc>
            </a:pPr>
            <a:r>
              <a:rPr lang="it-CH" sz="1600" b="0" i="0" dirty="0">
                <a:solidFill>
                  <a:schemeClr val="bg1">
                    <a:lumMod val="50000"/>
                  </a:schemeClr>
                </a:solidFill>
                <a:effectLst/>
                <a:latin typeface="+mj-lt"/>
              </a:rPr>
              <a:t>Investire – nessun importo minimo, nessuna tassa minima, nessuna durata minima.</a:t>
            </a:r>
          </a:p>
          <a:p>
            <a:pPr algn="l">
              <a:lnSpc>
                <a:spcPct val="150000"/>
              </a:lnSpc>
            </a:pPr>
            <a:endParaRPr lang="it-CH" sz="1600" b="0" i="0" dirty="0">
              <a:solidFill>
                <a:schemeClr val="bg1">
                  <a:lumMod val="50000"/>
                </a:schemeClr>
              </a:solidFill>
              <a:effectLst/>
              <a:latin typeface="+mj-lt"/>
            </a:endParaRPr>
          </a:p>
          <a:p>
            <a:pPr algn="l">
              <a:lnSpc>
                <a:spcPct val="150000"/>
              </a:lnSpc>
            </a:pPr>
            <a:r>
              <a:rPr lang="it-CH" sz="1600" b="1" i="0" dirty="0">
                <a:solidFill>
                  <a:schemeClr val="bg1">
                    <a:lumMod val="50000"/>
                  </a:schemeClr>
                </a:solidFill>
                <a:effectLst/>
                <a:latin typeface="+mj-lt"/>
              </a:rPr>
              <a:t>Massima sicurezza</a:t>
            </a:r>
          </a:p>
          <a:p>
            <a:pPr algn="l">
              <a:lnSpc>
                <a:spcPct val="150000"/>
              </a:lnSpc>
            </a:pPr>
            <a:r>
              <a:rPr lang="it-CH" sz="1600" b="0" i="0" dirty="0">
                <a:solidFill>
                  <a:schemeClr val="bg1">
                    <a:lumMod val="50000"/>
                  </a:schemeClr>
                </a:solidFill>
                <a:effectLst/>
                <a:latin typeface="+mj-lt"/>
              </a:rPr>
              <a:t>Il vostro avere è depositato in modo sicuro presso la Fondazione di previdenza Terzo della Banca WIR.</a:t>
            </a:r>
          </a:p>
          <a:p>
            <a:pPr algn="l">
              <a:lnSpc>
                <a:spcPct val="150000"/>
              </a:lnSpc>
            </a:pPr>
            <a:endParaRPr lang="it-CH" sz="1600" b="0" i="0" dirty="0">
              <a:solidFill>
                <a:schemeClr val="bg1">
                  <a:lumMod val="50000"/>
                </a:schemeClr>
              </a:solidFill>
              <a:effectLst/>
              <a:latin typeface="+mj-lt"/>
            </a:endParaRPr>
          </a:p>
          <a:p>
            <a:pPr algn="l">
              <a:lnSpc>
                <a:spcPct val="150000"/>
              </a:lnSpc>
            </a:pPr>
            <a:r>
              <a:rPr lang="it-CH" sz="1600" b="1" i="0" dirty="0">
                <a:solidFill>
                  <a:schemeClr val="bg1">
                    <a:lumMod val="50000"/>
                  </a:schemeClr>
                </a:solidFill>
                <a:effectLst/>
                <a:latin typeface="+mj-lt"/>
              </a:rPr>
              <a:t>Prezzo imbattibile</a:t>
            </a:r>
          </a:p>
          <a:p>
            <a:pPr algn="l">
              <a:lnSpc>
                <a:spcPct val="150000"/>
              </a:lnSpc>
            </a:pPr>
            <a:r>
              <a:rPr lang="it-CH" sz="1600" b="0" i="0" dirty="0">
                <a:solidFill>
                  <a:schemeClr val="bg1">
                    <a:lumMod val="50000"/>
                  </a:schemeClr>
                </a:solidFill>
                <a:effectLst/>
                <a:latin typeface="+mj-lt"/>
              </a:rPr>
              <a:t>La tassa di gestione copre tutte le transazioni, la tenuta del deposito e l’amministrazione della fondazione.</a:t>
            </a:r>
          </a:p>
        </p:txBody>
      </p:sp>
      <p:sp>
        <p:nvSpPr>
          <p:cNvPr id="8" name="Titel 7">
            <a:extLst>
              <a:ext uri="{FF2B5EF4-FFF2-40B4-BE49-F238E27FC236}">
                <a16:creationId xmlns:a16="http://schemas.microsoft.com/office/drawing/2014/main" id="{29C7B0E4-14A4-4234-A2FB-D7F26BB48761}"/>
              </a:ext>
            </a:extLst>
          </p:cNvPr>
          <p:cNvSpPr>
            <a:spLocks noGrp="1"/>
          </p:cNvSpPr>
          <p:nvPr>
            <p:ph type="title"/>
          </p:nvPr>
        </p:nvSpPr>
        <p:spPr/>
        <p:txBody>
          <a:bodyPr/>
          <a:lstStyle/>
          <a:p>
            <a:r>
              <a:rPr lang="it-CH" dirty="0"/>
              <a:t>Previdenza semplice – completamente digitale</a:t>
            </a:r>
          </a:p>
        </p:txBody>
      </p:sp>
      <p:pic>
        <p:nvPicPr>
          <p:cNvPr id="2" name="Grafik 1">
            <a:extLst>
              <a:ext uri="{FF2B5EF4-FFF2-40B4-BE49-F238E27FC236}">
                <a16:creationId xmlns:a16="http://schemas.microsoft.com/office/drawing/2014/main" id="{899D05A9-CB5A-827B-6450-B63AC1E7708B}"/>
              </a:ext>
            </a:extLst>
          </p:cNvPr>
          <p:cNvPicPr>
            <a:picLocks noChangeAspect="1"/>
          </p:cNvPicPr>
          <p:nvPr/>
        </p:nvPicPr>
        <p:blipFill>
          <a:blip r:embed="rId4"/>
          <a:srcRect/>
          <a:stretch/>
        </p:blipFill>
        <p:spPr>
          <a:xfrm>
            <a:off x="10731808" y="404664"/>
            <a:ext cx="1268848" cy="393780"/>
          </a:xfrm>
          <a:prstGeom prst="rect">
            <a:avLst/>
          </a:prstGeom>
        </p:spPr>
      </p:pic>
    </p:spTree>
    <p:extLst>
      <p:ext uri="{BB962C8B-B14F-4D97-AF65-F5344CB8AC3E}">
        <p14:creationId xmlns:p14="http://schemas.microsoft.com/office/powerpoint/2010/main" val="1625248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FAC2E94-E761-D310-DF33-12EA9210B9F0}"/>
              </a:ext>
            </a:extLst>
          </p:cNvPr>
          <p:cNvPicPr>
            <a:picLocks noChangeAspect="1"/>
          </p:cNvPicPr>
          <p:nvPr/>
        </p:nvPicPr>
        <p:blipFill>
          <a:blip r:embed="rId3"/>
          <a:stretch>
            <a:fillRect/>
          </a:stretch>
        </p:blipFill>
        <p:spPr>
          <a:xfrm>
            <a:off x="485775" y="1290414"/>
            <a:ext cx="11220450" cy="4514850"/>
          </a:xfrm>
          <a:prstGeom prst="rect">
            <a:avLst/>
          </a:prstGeom>
        </p:spPr>
      </p:pic>
      <p:sp>
        <p:nvSpPr>
          <p:cNvPr id="8" name="Titel 7">
            <a:extLst>
              <a:ext uri="{FF2B5EF4-FFF2-40B4-BE49-F238E27FC236}">
                <a16:creationId xmlns:a16="http://schemas.microsoft.com/office/drawing/2014/main" id="{29C7B0E4-14A4-4234-A2FB-D7F26BB48761}"/>
              </a:ext>
            </a:extLst>
          </p:cNvPr>
          <p:cNvSpPr>
            <a:spLocks noGrp="1"/>
          </p:cNvSpPr>
          <p:nvPr>
            <p:ph type="title"/>
          </p:nvPr>
        </p:nvSpPr>
        <p:spPr/>
        <p:txBody>
          <a:bodyPr/>
          <a:lstStyle/>
          <a:p>
            <a:r>
              <a:rPr lang="it-CH" dirty="0"/>
              <a:t>Life </a:t>
            </a:r>
            <a:r>
              <a:rPr lang="it-CH" dirty="0" err="1"/>
              <a:t>basic</a:t>
            </a:r>
            <a:endParaRPr lang="it-CH" dirty="0"/>
          </a:p>
        </p:txBody>
      </p:sp>
      <p:pic>
        <p:nvPicPr>
          <p:cNvPr id="2" name="Grafik 1">
            <a:extLst>
              <a:ext uri="{FF2B5EF4-FFF2-40B4-BE49-F238E27FC236}">
                <a16:creationId xmlns:a16="http://schemas.microsoft.com/office/drawing/2014/main" id="{8ED52DD9-4F84-B85A-57A5-796A792CB423}"/>
              </a:ext>
            </a:extLst>
          </p:cNvPr>
          <p:cNvPicPr>
            <a:picLocks noChangeAspect="1"/>
          </p:cNvPicPr>
          <p:nvPr/>
        </p:nvPicPr>
        <p:blipFill>
          <a:blip r:embed="rId4"/>
          <a:srcRect/>
          <a:stretch/>
        </p:blipFill>
        <p:spPr>
          <a:xfrm>
            <a:off x="10731808" y="404664"/>
            <a:ext cx="1268848" cy="393780"/>
          </a:xfrm>
          <a:prstGeom prst="rect">
            <a:avLst/>
          </a:prstGeom>
        </p:spPr>
      </p:pic>
      <p:pic>
        <p:nvPicPr>
          <p:cNvPr id="7" name="Grafik 6">
            <a:extLst>
              <a:ext uri="{FF2B5EF4-FFF2-40B4-BE49-F238E27FC236}">
                <a16:creationId xmlns:a16="http://schemas.microsoft.com/office/drawing/2014/main" id="{16B62269-7CFB-F5FF-4C43-FCA0F96A8D7E}"/>
              </a:ext>
            </a:extLst>
          </p:cNvPr>
          <p:cNvPicPr>
            <a:picLocks noChangeAspect="1"/>
          </p:cNvPicPr>
          <p:nvPr/>
        </p:nvPicPr>
        <p:blipFill>
          <a:blip r:embed="rId5"/>
          <a:stretch>
            <a:fillRect/>
          </a:stretch>
        </p:blipFill>
        <p:spPr>
          <a:xfrm>
            <a:off x="4641582" y="1290415"/>
            <a:ext cx="6934506" cy="4154810"/>
          </a:xfrm>
          <a:prstGeom prst="rect">
            <a:avLst/>
          </a:prstGeom>
        </p:spPr>
      </p:pic>
    </p:spTree>
    <p:extLst>
      <p:ext uri="{BB962C8B-B14F-4D97-AF65-F5344CB8AC3E}">
        <p14:creationId xmlns:p14="http://schemas.microsoft.com/office/powerpoint/2010/main" val="345722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C541493-C987-4AEB-9379-91EB8C9BE4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CC541493-C987-4AEB-9379-91EB8C9BE4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feld 9">
            <a:extLst>
              <a:ext uri="{FF2B5EF4-FFF2-40B4-BE49-F238E27FC236}">
                <a16:creationId xmlns:a16="http://schemas.microsoft.com/office/drawing/2014/main" id="{297490E9-28A6-4CD4-9D6E-791442BF5976}"/>
              </a:ext>
            </a:extLst>
          </p:cNvPr>
          <p:cNvSpPr txBox="1"/>
          <p:nvPr/>
        </p:nvSpPr>
        <p:spPr bwMode="auto">
          <a:xfrm>
            <a:off x="1940589" y="1616102"/>
            <a:ext cx="3816424" cy="2208618"/>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144000" tIns="72000" rIns="72000" bIns="72000" numCol="1" rtlCol="0" anchor="t" anchorCtr="0" compatLnSpc="1">
            <a:prstTxWarp prst="textNoShape">
              <a:avLst/>
            </a:prstTxWarp>
            <a:noAutofit/>
          </a:bodyPr>
          <a:lstStyle/>
          <a:p>
            <a:pPr algn="l" fontAlgn="auto"/>
            <a:r>
              <a:rPr lang="de-CH" sz="1600" b="1" i="0" dirty="0" err="1">
                <a:solidFill>
                  <a:schemeClr val="bg1">
                    <a:lumMod val="50000"/>
                  </a:schemeClr>
                </a:solidFill>
                <a:effectLst/>
                <a:latin typeface="+mj-lt"/>
              </a:rPr>
              <a:t>Meno</a:t>
            </a:r>
            <a:r>
              <a:rPr lang="de-CH" sz="1600" b="1" i="0" dirty="0">
                <a:solidFill>
                  <a:schemeClr val="bg1">
                    <a:lumMod val="50000"/>
                  </a:schemeClr>
                </a:solidFill>
                <a:effectLst/>
                <a:latin typeface="+mj-lt"/>
              </a:rPr>
              <a:t> </a:t>
            </a:r>
            <a:r>
              <a:rPr lang="de-CH" sz="1600" b="1" i="0" dirty="0" err="1">
                <a:solidFill>
                  <a:schemeClr val="bg1">
                    <a:lumMod val="50000"/>
                  </a:schemeClr>
                </a:solidFill>
                <a:effectLst/>
                <a:latin typeface="+mj-lt"/>
              </a:rPr>
              <a:t>tasse</a:t>
            </a:r>
            <a:r>
              <a:rPr lang="de-CH" sz="1600" b="1" i="0" dirty="0">
                <a:solidFill>
                  <a:schemeClr val="bg1">
                    <a:lumMod val="50000"/>
                  </a:schemeClr>
                </a:solidFill>
                <a:effectLst/>
                <a:latin typeface="+mj-lt"/>
              </a:rPr>
              <a:t>, più </a:t>
            </a:r>
            <a:r>
              <a:rPr lang="de-CH" sz="1600" b="1" i="0" dirty="0" err="1">
                <a:solidFill>
                  <a:schemeClr val="bg1">
                    <a:lumMod val="50000"/>
                  </a:schemeClr>
                </a:solidFill>
                <a:effectLst/>
                <a:latin typeface="+mj-lt"/>
              </a:rPr>
              <a:t>servizi</a:t>
            </a:r>
            <a:endParaRPr lang="de-CH" sz="1600" b="1" i="0" dirty="0">
              <a:solidFill>
                <a:schemeClr val="bg1">
                  <a:lumMod val="50000"/>
                </a:schemeClr>
              </a:solidFill>
              <a:effectLst/>
              <a:latin typeface="+mj-lt"/>
            </a:endParaRPr>
          </a:p>
          <a:p>
            <a:pPr algn="l" fontAlgn="auto"/>
            <a:r>
              <a:rPr lang="it-IT" sz="1600" b="0" i="0" dirty="0">
                <a:solidFill>
                  <a:schemeClr val="bg1">
                    <a:lumMod val="50000"/>
                  </a:schemeClr>
                </a:solidFill>
                <a:effectLst/>
                <a:latin typeface="+mj-lt"/>
              </a:rPr>
              <a:t>VIAC ti offre i costi più bassi – in media il 65% in meno rispetto alle offerte comparabili – e allo stesso tempo ti offre i massimi benefici.</a:t>
            </a:r>
            <a:endParaRPr lang="de-CH" sz="1600" b="1" i="0" dirty="0">
              <a:solidFill>
                <a:schemeClr val="bg1">
                  <a:lumMod val="50000"/>
                </a:schemeClr>
              </a:solidFill>
              <a:effectLst/>
              <a:latin typeface="+mj-lt"/>
            </a:endParaRPr>
          </a:p>
          <a:p>
            <a:pPr algn="l" fontAlgn="auto"/>
            <a:endParaRPr lang="de-CH" sz="1600" b="1" dirty="0">
              <a:solidFill>
                <a:schemeClr val="bg1">
                  <a:lumMod val="50000"/>
                </a:schemeClr>
              </a:solidFill>
              <a:latin typeface="+mj-lt"/>
            </a:endParaRPr>
          </a:p>
          <a:p>
            <a:pPr algn="l" fontAlgn="auto"/>
            <a:r>
              <a:rPr lang="de-CH" sz="1600" b="1" i="0" dirty="0" err="1">
                <a:solidFill>
                  <a:schemeClr val="bg1">
                    <a:lumMod val="50000"/>
                  </a:schemeClr>
                </a:solidFill>
                <a:effectLst/>
                <a:latin typeface="+mj-lt"/>
              </a:rPr>
              <a:t>Applicazione</a:t>
            </a:r>
            <a:r>
              <a:rPr lang="de-CH" sz="1600" b="1" i="0" dirty="0">
                <a:solidFill>
                  <a:schemeClr val="bg1">
                    <a:lumMod val="50000"/>
                  </a:schemeClr>
                </a:solidFill>
                <a:effectLst/>
                <a:latin typeface="+mj-lt"/>
              </a:rPr>
              <a:t> </a:t>
            </a:r>
            <a:r>
              <a:rPr lang="de-CH" sz="1600" b="1" i="0" dirty="0" err="1">
                <a:solidFill>
                  <a:schemeClr val="bg1">
                    <a:lumMod val="50000"/>
                  </a:schemeClr>
                </a:solidFill>
                <a:effectLst/>
                <a:latin typeface="+mj-lt"/>
              </a:rPr>
              <a:t>intuitiva</a:t>
            </a:r>
            <a:endParaRPr lang="de-CH" sz="1600" b="1" i="0" dirty="0">
              <a:solidFill>
                <a:schemeClr val="bg1">
                  <a:lumMod val="50000"/>
                </a:schemeClr>
              </a:solidFill>
              <a:effectLst/>
              <a:latin typeface="+mj-lt"/>
            </a:endParaRPr>
          </a:p>
          <a:p>
            <a:pPr algn="l" fontAlgn="auto"/>
            <a:r>
              <a:rPr lang="it-IT" sz="1600" b="0" i="0" dirty="0">
                <a:solidFill>
                  <a:schemeClr val="bg1">
                    <a:lumMod val="50000"/>
                  </a:schemeClr>
                </a:solidFill>
                <a:effectLst/>
                <a:latin typeface="+mj-lt"/>
              </a:rPr>
              <a:t>La nostra piattaforma è facile da usare e da navigare, in modo che tu possa definire con precisione i tuoi obiettivi previdenziali e la tua tolleranza al rischio.</a:t>
            </a:r>
            <a:endParaRPr lang="de-CH" sz="1600" b="1" i="0" dirty="0">
              <a:solidFill>
                <a:schemeClr val="bg1">
                  <a:lumMod val="50000"/>
                </a:schemeClr>
              </a:solidFill>
              <a:effectLst/>
              <a:latin typeface="+mj-lt"/>
            </a:endParaRPr>
          </a:p>
          <a:p>
            <a:pPr algn="l" fontAlgn="auto"/>
            <a:endParaRPr lang="de-CH" sz="1600" b="1" dirty="0">
              <a:solidFill>
                <a:schemeClr val="bg1">
                  <a:lumMod val="50000"/>
                </a:schemeClr>
              </a:solidFill>
              <a:latin typeface="+mj-lt"/>
            </a:endParaRPr>
          </a:p>
          <a:p>
            <a:pPr algn="l" fontAlgn="auto"/>
            <a:r>
              <a:rPr lang="it-IT" sz="1600" b="1" i="0" dirty="0">
                <a:solidFill>
                  <a:schemeClr val="bg1">
                    <a:lumMod val="50000"/>
                  </a:schemeClr>
                </a:solidFill>
                <a:effectLst/>
                <a:latin typeface="+mj-lt"/>
              </a:rPr>
              <a:t>Vincitore di serie nel confronto dei fondi 3a della </a:t>
            </a:r>
            <a:r>
              <a:rPr lang="it-IT" sz="1600" b="1" i="0" dirty="0" err="1">
                <a:solidFill>
                  <a:schemeClr val="bg1">
                    <a:lumMod val="50000"/>
                  </a:schemeClr>
                </a:solidFill>
                <a:effectLst/>
                <a:latin typeface="+mj-lt"/>
              </a:rPr>
              <a:t>Handelszeitung</a:t>
            </a:r>
            <a:endParaRPr lang="it-IT" sz="1600" b="1" i="0" dirty="0">
              <a:solidFill>
                <a:schemeClr val="bg1">
                  <a:lumMod val="50000"/>
                </a:schemeClr>
              </a:solidFill>
              <a:effectLst/>
              <a:latin typeface="+mj-lt"/>
            </a:endParaRPr>
          </a:p>
          <a:p>
            <a:pPr algn="l" fontAlgn="auto"/>
            <a:r>
              <a:rPr lang="it-IT" sz="1600" b="0" i="0">
                <a:solidFill>
                  <a:schemeClr val="bg1">
                    <a:lumMod val="50000"/>
                  </a:schemeClr>
                </a:solidFill>
                <a:effectLst/>
                <a:latin typeface="+mj-lt"/>
              </a:rPr>
              <a:t>Già 5 </a:t>
            </a:r>
            <a:r>
              <a:rPr lang="it-IT" sz="1600" b="0" i="0" dirty="0">
                <a:solidFill>
                  <a:schemeClr val="bg1">
                    <a:lumMod val="50000"/>
                  </a:schemeClr>
                </a:solidFill>
                <a:effectLst/>
                <a:latin typeface="+mj-lt"/>
              </a:rPr>
              <a:t>volte di seguito le strategie di investimento VIAC sono state premiate come vincitrici del test.</a:t>
            </a:r>
            <a:endParaRPr lang="de-CH" sz="1600" b="1" i="0" dirty="0">
              <a:solidFill>
                <a:schemeClr val="bg1">
                  <a:lumMod val="50000"/>
                </a:schemeClr>
              </a:solidFill>
              <a:effectLst/>
              <a:latin typeface="+mj-lt"/>
            </a:endParaRPr>
          </a:p>
          <a:p>
            <a:pPr algn="l" fontAlgn="auto"/>
            <a:endParaRPr lang="de-CH" sz="1600" b="1" dirty="0">
              <a:solidFill>
                <a:schemeClr val="bg1">
                  <a:lumMod val="50000"/>
                </a:schemeClr>
              </a:solidFill>
              <a:latin typeface="+mj-lt"/>
            </a:endParaRPr>
          </a:p>
          <a:p>
            <a:pPr algn="l" fontAlgn="auto"/>
            <a:endParaRPr lang="de-CH" sz="1600" b="1" dirty="0">
              <a:solidFill>
                <a:schemeClr val="bg1">
                  <a:lumMod val="50000"/>
                </a:schemeClr>
              </a:solidFill>
              <a:latin typeface="+mj-lt"/>
            </a:endParaRPr>
          </a:p>
          <a:p>
            <a:pPr algn="l" fontAlgn="auto"/>
            <a:endParaRPr lang="de-CH" sz="1600" b="1" i="0" dirty="0">
              <a:solidFill>
                <a:schemeClr val="bg1">
                  <a:lumMod val="50000"/>
                </a:schemeClr>
              </a:solidFill>
              <a:effectLst/>
              <a:latin typeface="+mj-lt"/>
            </a:endParaRPr>
          </a:p>
          <a:p>
            <a:pPr algn="l" fontAlgn="auto"/>
            <a:endParaRPr lang="de-CH" sz="1600" b="1" dirty="0">
              <a:solidFill>
                <a:schemeClr val="bg1">
                  <a:lumMod val="50000"/>
                </a:schemeClr>
              </a:solidFill>
              <a:latin typeface="+mj-lt"/>
            </a:endParaRPr>
          </a:p>
        </p:txBody>
      </p:sp>
      <p:sp>
        <p:nvSpPr>
          <p:cNvPr id="11" name="Titel 7">
            <a:extLst>
              <a:ext uri="{FF2B5EF4-FFF2-40B4-BE49-F238E27FC236}">
                <a16:creationId xmlns:a16="http://schemas.microsoft.com/office/drawing/2014/main" id="{F63637C5-3FAD-4C59-B4C7-C11CA8B544AC}"/>
              </a:ext>
            </a:extLst>
          </p:cNvPr>
          <p:cNvSpPr>
            <a:spLocks noGrp="1"/>
          </p:cNvSpPr>
          <p:nvPr>
            <p:ph type="title"/>
          </p:nvPr>
        </p:nvSpPr>
        <p:spPr>
          <a:xfrm>
            <a:off x="479376" y="476672"/>
            <a:ext cx="11161240" cy="1008112"/>
          </a:xfrm>
        </p:spPr>
        <p:txBody>
          <a:bodyPr/>
          <a:lstStyle/>
          <a:p>
            <a:r>
              <a:rPr lang="de-CH" dirty="0"/>
              <a:t>Warum VIAC?</a:t>
            </a:r>
          </a:p>
        </p:txBody>
      </p:sp>
      <p:pic>
        <p:nvPicPr>
          <p:cNvPr id="2" name="Grafik 1">
            <a:extLst>
              <a:ext uri="{FF2B5EF4-FFF2-40B4-BE49-F238E27FC236}">
                <a16:creationId xmlns:a16="http://schemas.microsoft.com/office/drawing/2014/main" id="{9661B7F9-9A67-4B54-6827-71FCB76894E0}"/>
              </a:ext>
            </a:extLst>
          </p:cNvPr>
          <p:cNvPicPr>
            <a:picLocks noChangeAspect="1"/>
          </p:cNvPicPr>
          <p:nvPr/>
        </p:nvPicPr>
        <p:blipFill>
          <a:blip r:embed="rId6"/>
          <a:srcRect/>
          <a:stretch/>
        </p:blipFill>
        <p:spPr>
          <a:xfrm>
            <a:off x="10731808" y="404664"/>
            <a:ext cx="1268848" cy="393780"/>
          </a:xfrm>
          <a:prstGeom prst="rect">
            <a:avLst/>
          </a:prstGeom>
        </p:spPr>
      </p:pic>
      <p:sp>
        <p:nvSpPr>
          <p:cNvPr id="3" name="Textfeld 2">
            <a:extLst>
              <a:ext uri="{FF2B5EF4-FFF2-40B4-BE49-F238E27FC236}">
                <a16:creationId xmlns:a16="http://schemas.microsoft.com/office/drawing/2014/main" id="{50184DB8-9436-33DF-273E-293F0962C6F4}"/>
              </a:ext>
            </a:extLst>
          </p:cNvPr>
          <p:cNvSpPr txBox="1"/>
          <p:nvPr/>
        </p:nvSpPr>
        <p:spPr bwMode="auto">
          <a:xfrm>
            <a:off x="7536160" y="1580422"/>
            <a:ext cx="4464496" cy="2208618"/>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144000" tIns="72000" rIns="72000" bIns="72000" numCol="1" rtlCol="0" anchor="t" anchorCtr="0" compatLnSpc="1">
            <a:prstTxWarp prst="textNoShape">
              <a:avLst/>
            </a:prstTxWarp>
            <a:noAutofit/>
          </a:bodyPr>
          <a:lstStyle/>
          <a:p>
            <a:r>
              <a:rPr lang="de-CH" sz="1600" b="1" i="0" dirty="0" err="1">
                <a:solidFill>
                  <a:schemeClr val="bg1">
                    <a:lumMod val="50000"/>
                  </a:schemeClr>
                </a:solidFill>
                <a:effectLst/>
                <a:latin typeface="+mj-lt"/>
              </a:rPr>
              <a:t>Investire</a:t>
            </a:r>
            <a:r>
              <a:rPr lang="de-CH" sz="1600" b="1" i="0" dirty="0">
                <a:solidFill>
                  <a:schemeClr val="bg1">
                    <a:lumMod val="50000"/>
                  </a:schemeClr>
                </a:solidFill>
                <a:effectLst/>
                <a:latin typeface="+mj-lt"/>
              </a:rPr>
              <a:t> senza </a:t>
            </a:r>
            <a:r>
              <a:rPr lang="de-CH" sz="1600" b="1" i="0" dirty="0" err="1">
                <a:solidFill>
                  <a:schemeClr val="bg1">
                    <a:lumMod val="50000"/>
                  </a:schemeClr>
                </a:solidFill>
                <a:effectLst/>
                <a:latin typeface="+mj-lt"/>
              </a:rPr>
              <a:t>obbligo</a:t>
            </a:r>
            <a:endParaRPr lang="de-CH" sz="1600" b="1" i="0" dirty="0">
              <a:solidFill>
                <a:schemeClr val="bg1">
                  <a:lumMod val="50000"/>
                </a:schemeClr>
              </a:solidFill>
              <a:effectLst/>
              <a:latin typeface="+mj-lt"/>
            </a:endParaRPr>
          </a:p>
          <a:p>
            <a:r>
              <a:rPr lang="it-IT" sz="1600" b="0" i="0" dirty="0">
                <a:solidFill>
                  <a:schemeClr val="bg1">
                    <a:lumMod val="50000"/>
                  </a:schemeClr>
                </a:solidFill>
                <a:effectLst/>
                <a:latin typeface="+mj-lt"/>
              </a:rPr>
              <a:t>La soluzione previdenziale di VIAC è semplice e comprensibile, anche per i meno esperti – puoi investire già a partire da CHF 1!</a:t>
            </a:r>
          </a:p>
          <a:p>
            <a:endParaRPr lang="de-CH" sz="1600" b="1" dirty="0">
              <a:solidFill>
                <a:schemeClr val="bg1">
                  <a:lumMod val="50000"/>
                </a:schemeClr>
              </a:solidFill>
              <a:latin typeface="+mj-lt"/>
            </a:endParaRPr>
          </a:p>
          <a:p>
            <a:endParaRPr lang="de-CH" sz="1600" b="1" i="0" dirty="0">
              <a:solidFill>
                <a:schemeClr val="bg1">
                  <a:lumMod val="50000"/>
                </a:schemeClr>
              </a:solidFill>
              <a:effectLst/>
              <a:latin typeface="+mj-lt"/>
            </a:endParaRPr>
          </a:p>
          <a:p>
            <a:r>
              <a:rPr lang="it-IT" sz="1600" b="1" i="0" dirty="0">
                <a:solidFill>
                  <a:schemeClr val="bg1">
                    <a:lumMod val="50000"/>
                  </a:schemeClr>
                </a:solidFill>
                <a:effectLst/>
                <a:latin typeface="+mj-lt"/>
              </a:rPr>
              <a:t>Crediamo nella trasparenza e nella comunicazione aperta.</a:t>
            </a:r>
          </a:p>
          <a:p>
            <a:r>
              <a:rPr lang="it-IT" sz="1600" b="0" i="0" dirty="0">
                <a:solidFill>
                  <a:schemeClr val="bg1">
                    <a:lumMod val="50000"/>
                  </a:schemeClr>
                </a:solidFill>
                <a:effectLst/>
                <a:latin typeface="+mj-lt"/>
              </a:rPr>
              <a:t>Per questo motivo pubblichiamo costantemente i risultati degli investimenti e le commissioni sul nostro sito web.</a:t>
            </a:r>
          </a:p>
          <a:p>
            <a:pPr algn="l" fontAlgn="auto"/>
            <a:endParaRPr lang="de-CH" sz="1600" b="1" i="0" dirty="0">
              <a:solidFill>
                <a:schemeClr val="bg1">
                  <a:lumMod val="50000"/>
                </a:schemeClr>
              </a:solidFill>
              <a:effectLst/>
              <a:latin typeface="+mj-lt"/>
            </a:endParaRPr>
          </a:p>
          <a:p>
            <a:pPr algn="l" fontAlgn="auto"/>
            <a:endParaRPr lang="de-CH" sz="1600" b="1" dirty="0">
              <a:solidFill>
                <a:schemeClr val="bg1">
                  <a:lumMod val="50000"/>
                </a:schemeClr>
              </a:solidFill>
              <a:latin typeface="+mj-lt"/>
            </a:endParaRPr>
          </a:p>
          <a:p>
            <a:pPr algn="l" fontAlgn="auto"/>
            <a:r>
              <a:rPr lang="it-IT" sz="1600" b="1" i="0" dirty="0">
                <a:solidFill>
                  <a:schemeClr val="bg1">
                    <a:lumMod val="50000"/>
                  </a:schemeClr>
                </a:solidFill>
                <a:effectLst/>
                <a:latin typeface="+mj-lt"/>
              </a:rPr>
              <a:t>Strategia personale per i professionisti</a:t>
            </a:r>
          </a:p>
          <a:p>
            <a:pPr algn="l" fontAlgn="auto"/>
            <a:r>
              <a:rPr lang="it-IT" sz="1600" b="0" i="0" dirty="0">
                <a:solidFill>
                  <a:schemeClr val="bg1">
                    <a:lumMod val="50000"/>
                  </a:schemeClr>
                </a:solidFill>
                <a:effectLst/>
                <a:latin typeface="+mj-lt"/>
              </a:rPr>
              <a:t>Con VIAC puoi creare la tua propria strategia. Scegli tra oltre 70 fondi indicizzati ed ETF.</a:t>
            </a:r>
            <a:endParaRPr lang="de-CH" sz="1600" b="1" dirty="0">
              <a:solidFill>
                <a:schemeClr val="bg1">
                  <a:lumMod val="50000"/>
                </a:schemeClr>
              </a:solidFill>
              <a:latin typeface="+mj-lt"/>
            </a:endParaRPr>
          </a:p>
          <a:p>
            <a:pPr algn="l" fontAlgn="auto"/>
            <a:endParaRPr lang="de-CH" sz="1600" b="1" i="0" dirty="0">
              <a:solidFill>
                <a:schemeClr val="bg1">
                  <a:lumMod val="50000"/>
                </a:schemeClr>
              </a:solidFill>
              <a:effectLst/>
              <a:latin typeface="+mj-lt"/>
            </a:endParaRPr>
          </a:p>
          <a:p>
            <a:pPr algn="l" fontAlgn="auto"/>
            <a:endParaRPr lang="de-CH" sz="1600" b="1" i="0" dirty="0">
              <a:solidFill>
                <a:schemeClr val="bg1">
                  <a:lumMod val="50000"/>
                </a:schemeClr>
              </a:solidFill>
              <a:effectLst/>
              <a:latin typeface="+mj-lt"/>
            </a:endParaRPr>
          </a:p>
        </p:txBody>
      </p:sp>
      <p:pic>
        <p:nvPicPr>
          <p:cNvPr id="8" name="Grafik 7">
            <a:extLst>
              <a:ext uri="{FF2B5EF4-FFF2-40B4-BE49-F238E27FC236}">
                <a16:creationId xmlns:a16="http://schemas.microsoft.com/office/drawing/2014/main" id="{7B2211A1-F82C-42E3-E4BF-5BE3FD420E76}"/>
              </a:ext>
            </a:extLst>
          </p:cNvPr>
          <p:cNvPicPr>
            <a:picLocks noChangeAspect="1"/>
          </p:cNvPicPr>
          <p:nvPr/>
        </p:nvPicPr>
        <p:blipFill>
          <a:blip r:embed="rId7"/>
          <a:stretch>
            <a:fillRect/>
          </a:stretch>
        </p:blipFill>
        <p:spPr>
          <a:xfrm>
            <a:off x="445495" y="1196752"/>
            <a:ext cx="1402033" cy="1629669"/>
          </a:xfrm>
          <a:prstGeom prst="rect">
            <a:avLst/>
          </a:prstGeom>
        </p:spPr>
      </p:pic>
      <p:pic>
        <p:nvPicPr>
          <p:cNvPr id="14" name="Grafik 13">
            <a:extLst>
              <a:ext uri="{FF2B5EF4-FFF2-40B4-BE49-F238E27FC236}">
                <a16:creationId xmlns:a16="http://schemas.microsoft.com/office/drawing/2014/main" id="{8049045E-247C-C785-B835-5DAF059CDD81}"/>
              </a:ext>
            </a:extLst>
          </p:cNvPr>
          <p:cNvPicPr>
            <a:picLocks noChangeAspect="1"/>
          </p:cNvPicPr>
          <p:nvPr/>
        </p:nvPicPr>
        <p:blipFill>
          <a:blip r:embed="rId8"/>
          <a:stretch>
            <a:fillRect/>
          </a:stretch>
        </p:blipFill>
        <p:spPr>
          <a:xfrm>
            <a:off x="559313" y="2996952"/>
            <a:ext cx="1288215" cy="1655537"/>
          </a:xfrm>
          <a:prstGeom prst="rect">
            <a:avLst/>
          </a:prstGeom>
        </p:spPr>
      </p:pic>
      <p:pic>
        <p:nvPicPr>
          <p:cNvPr id="16" name="Grafik 15">
            <a:extLst>
              <a:ext uri="{FF2B5EF4-FFF2-40B4-BE49-F238E27FC236}">
                <a16:creationId xmlns:a16="http://schemas.microsoft.com/office/drawing/2014/main" id="{0EB35234-1C2E-4B4F-5833-D07D5B7B8265}"/>
              </a:ext>
            </a:extLst>
          </p:cNvPr>
          <p:cNvPicPr>
            <a:picLocks noChangeAspect="1"/>
          </p:cNvPicPr>
          <p:nvPr/>
        </p:nvPicPr>
        <p:blipFill>
          <a:blip r:embed="rId9"/>
          <a:stretch>
            <a:fillRect/>
          </a:stretch>
        </p:blipFill>
        <p:spPr>
          <a:xfrm>
            <a:off x="626148" y="4725144"/>
            <a:ext cx="1293388" cy="1577933"/>
          </a:xfrm>
          <a:prstGeom prst="rect">
            <a:avLst/>
          </a:prstGeom>
        </p:spPr>
      </p:pic>
      <p:pic>
        <p:nvPicPr>
          <p:cNvPr id="18" name="Grafik 17">
            <a:extLst>
              <a:ext uri="{FF2B5EF4-FFF2-40B4-BE49-F238E27FC236}">
                <a16:creationId xmlns:a16="http://schemas.microsoft.com/office/drawing/2014/main" id="{89EB32DD-9680-4305-0C5B-7D9EA60928C0}"/>
              </a:ext>
            </a:extLst>
          </p:cNvPr>
          <p:cNvPicPr>
            <a:picLocks noChangeAspect="1"/>
          </p:cNvPicPr>
          <p:nvPr/>
        </p:nvPicPr>
        <p:blipFill>
          <a:blip r:embed="rId10"/>
          <a:stretch>
            <a:fillRect/>
          </a:stretch>
        </p:blipFill>
        <p:spPr>
          <a:xfrm>
            <a:off x="6104225" y="1377630"/>
            <a:ext cx="1365818" cy="1593454"/>
          </a:xfrm>
          <a:prstGeom prst="rect">
            <a:avLst/>
          </a:prstGeom>
        </p:spPr>
      </p:pic>
      <p:pic>
        <p:nvPicPr>
          <p:cNvPr id="20" name="Grafik 19">
            <a:extLst>
              <a:ext uri="{FF2B5EF4-FFF2-40B4-BE49-F238E27FC236}">
                <a16:creationId xmlns:a16="http://schemas.microsoft.com/office/drawing/2014/main" id="{4735E469-0B56-8E4B-729F-9484521BA433}"/>
              </a:ext>
            </a:extLst>
          </p:cNvPr>
          <p:cNvPicPr>
            <a:picLocks noChangeAspect="1"/>
          </p:cNvPicPr>
          <p:nvPr/>
        </p:nvPicPr>
        <p:blipFill>
          <a:blip r:embed="rId11"/>
          <a:stretch>
            <a:fillRect/>
          </a:stretch>
        </p:blipFill>
        <p:spPr>
          <a:xfrm>
            <a:off x="6075010" y="2863930"/>
            <a:ext cx="1308909" cy="1645190"/>
          </a:xfrm>
          <a:prstGeom prst="rect">
            <a:avLst/>
          </a:prstGeom>
        </p:spPr>
      </p:pic>
      <p:pic>
        <p:nvPicPr>
          <p:cNvPr id="22" name="Grafik 21">
            <a:extLst>
              <a:ext uri="{FF2B5EF4-FFF2-40B4-BE49-F238E27FC236}">
                <a16:creationId xmlns:a16="http://schemas.microsoft.com/office/drawing/2014/main" id="{7B659E51-DF61-4E7E-1A36-54A1BCD34505}"/>
              </a:ext>
            </a:extLst>
          </p:cNvPr>
          <p:cNvPicPr>
            <a:picLocks noChangeAspect="1"/>
          </p:cNvPicPr>
          <p:nvPr/>
        </p:nvPicPr>
        <p:blipFill>
          <a:blip r:embed="rId12"/>
          <a:stretch>
            <a:fillRect/>
          </a:stretch>
        </p:blipFill>
        <p:spPr>
          <a:xfrm>
            <a:off x="6123358" y="4494133"/>
            <a:ext cx="1484810" cy="1614149"/>
          </a:xfrm>
          <a:prstGeom prst="rect">
            <a:avLst/>
          </a:prstGeom>
        </p:spPr>
      </p:pic>
    </p:spTree>
    <p:extLst>
      <p:ext uri="{BB962C8B-B14F-4D97-AF65-F5344CB8AC3E}">
        <p14:creationId xmlns:p14="http://schemas.microsoft.com/office/powerpoint/2010/main" val="2125421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0F7C957-20A9-CF30-99DC-8C15B66812CE}"/>
              </a:ext>
            </a:extLst>
          </p:cNvPr>
          <p:cNvPicPr>
            <a:picLocks noChangeAspect="1"/>
          </p:cNvPicPr>
          <p:nvPr/>
        </p:nvPicPr>
        <p:blipFill rotWithShape="1">
          <a:blip r:embed="rId3"/>
          <a:srcRect l="2176" t="2041" r="3729"/>
          <a:stretch/>
        </p:blipFill>
        <p:spPr>
          <a:xfrm>
            <a:off x="-24680" y="-24278"/>
            <a:ext cx="12216680" cy="6909662"/>
          </a:xfrm>
          <a:prstGeom prst="rect">
            <a:avLst/>
          </a:prstGeom>
        </p:spPr>
      </p:pic>
    </p:spTree>
    <p:extLst>
      <p:ext uri="{BB962C8B-B14F-4D97-AF65-F5344CB8AC3E}">
        <p14:creationId xmlns:p14="http://schemas.microsoft.com/office/powerpoint/2010/main" val="170189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BDA118-80B6-4221-BCD0-03284CAC9FC8}"/>
              </a:ext>
            </a:extLst>
          </p:cNvPr>
          <p:cNvPicPr>
            <a:picLocks noChangeAspect="1"/>
          </p:cNvPicPr>
          <p:nvPr/>
        </p:nvPicPr>
        <p:blipFill>
          <a:blip r:embed="rId3"/>
          <a:srcRect/>
          <a:stretch/>
        </p:blipFill>
        <p:spPr>
          <a:xfrm>
            <a:off x="0" y="0"/>
            <a:ext cx="6096000" cy="6858000"/>
          </a:xfrm>
          <a:prstGeom prst="rect">
            <a:avLst/>
          </a:prstGeom>
        </p:spPr>
      </p:pic>
      <p:sp>
        <p:nvSpPr>
          <p:cNvPr id="7" name="Titel 6">
            <a:extLst>
              <a:ext uri="{FF2B5EF4-FFF2-40B4-BE49-F238E27FC236}">
                <a16:creationId xmlns:a16="http://schemas.microsoft.com/office/drawing/2014/main" id="{7BBF985B-1712-654C-BCC9-3230ACE61FBC}"/>
              </a:ext>
            </a:extLst>
          </p:cNvPr>
          <p:cNvSpPr>
            <a:spLocks noGrp="1"/>
          </p:cNvSpPr>
          <p:nvPr>
            <p:ph type="title"/>
          </p:nvPr>
        </p:nvSpPr>
        <p:spPr>
          <a:xfrm>
            <a:off x="6384032" y="2061112"/>
            <a:ext cx="5256000" cy="2376000"/>
          </a:xfrm>
        </p:spPr>
        <p:txBody>
          <a:bodyPr/>
          <a:lstStyle/>
          <a:p>
            <a:r>
              <a:rPr lang="it-CH" dirty="0"/>
              <a:t>Mission</a:t>
            </a:r>
          </a:p>
        </p:txBody>
      </p:sp>
      <p:sp>
        <p:nvSpPr>
          <p:cNvPr id="13" name="Textplatzhalter 1">
            <a:extLst>
              <a:ext uri="{FF2B5EF4-FFF2-40B4-BE49-F238E27FC236}">
                <a16:creationId xmlns:a16="http://schemas.microsoft.com/office/drawing/2014/main" id="{A356F80A-D64B-4F26-9125-7461EC751724}"/>
              </a:ext>
            </a:extLst>
          </p:cNvPr>
          <p:cNvSpPr txBox="1">
            <a:spLocks noGrp="1"/>
          </p:cNvSpPr>
          <p:nvPr>
            <p:ph type="body" sz="quarter" idx="12"/>
          </p:nvPr>
        </p:nvSpPr>
        <p:spPr bwMode="auto">
          <a:xfrm>
            <a:off x="6383338" y="4869135"/>
            <a:ext cx="52562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n-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dirty="0"/>
              <a:t>«</a:t>
            </a:r>
            <a:r>
              <a:rPr lang="it-IT" dirty="0"/>
              <a:t>In quanto banca cooperativa con i piedi </a:t>
            </a:r>
            <a:br>
              <a:rPr lang="it-IT" dirty="0"/>
            </a:br>
            <a:r>
              <a:rPr lang="it-IT" dirty="0"/>
              <a:t>per terra, promuoviamo il successo delle PMI, suscitiamo l’entusiasmo della clientela privata e delle imprese e contribuiamo al costante rafforzamento del ceto medio svizzero. Ciò a livello locale, regionale e nazionale.»</a:t>
            </a:r>
            <a:endParaRPr lang="it-CH" dirty="0"/>
          </a:p>
        </p:txBody>
      </p:sp>
      <p:sp>
        <p:nvSpPr>
          <p:cNvPr id="14" name="Textplatzhalter 1">
            <a:extLst>
              <a:ext uri="{FF2B5EF4-FFF2-40B4-BE49-F238E27FC236}">
                <a16:creationId xmlns:a16="http://schemas.microsoft.com/office/drawing/2014/main" id="{0B242F3D-434B-4336-8C87-BDD43EF2D03D}"/>
              </a:ext>
            </a:extLst>
          </p:cNvPr>
          <p:cNvSpPr txBox="1">
            <a:spLocks/>
          </p:cNvSpPr>
          <p:nvPr/>
        </p:nvSpPr>
        <p:spPr bwMode="auto">
          <a:xfrm>
            <a:off x="6384032" y="908720"/>
            <a:ext cx="5255951" cy="18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n-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3200" dirty="0"/>
              <a:t>Dalla Svizzera </a:t>
            </a:r>
          </a:p>
          <a:p>
            <a:r>
              <a:rPr lang="it-CH" sz="3200" dirty="0"/>
              <a:t>per la Svizzera. </a:t>
            </a:r>
          </a:p>
          <a:p>
            <a:r>
              <a:rPr lang="it-CH" sz="3200" dirty="0"/>
              <a:t>Dal 1934.</a:t>
            </a:r>
          </a:p>
        </p:txBody>
      </p:sp>
      <p:sp>
        <p:nvSpPr>
          <p:cNvPr id="11" name="Textfeld 10">
            <a:extLst>
              <a:ext uri="{FF2B5EF4-FFF2-40B4-BE49-F238E27FC236}">
                <a16:creationId xmlns:a16="http://schemas.microsoft.com/office/drawing/2014/main" id="{F8CBEAC3-A99D-4ED7-AE84-74A6409215B1}"/>
              </a:ext>
            </a:extLst>
          </p:cNvPr>
          <p:cNvSpPr txBox="1"/>
          <p:nvPr/>
        </p:nvSpPr>
        <p:spPr bwMode="auto">
          <a:xfrm>
            <a:off x="623392" y="6084004"/>
            <a:ext cx="6123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CH" sz="1800" b="1" dirty="0">
                <a:solidFill>
                  <a:schemeClr val="bg1"/>
                </a:solidFill>
                <a:latin typeface="+mj-lt"/>
              </a:rPr>
              <a:t>Comunità. Valore aggiunto. Svizzera.</a:t>
            </a:r>
          </a:p>
        </p:txBody>
      </p:sp>
      <p:grpSp>
        <p:nvGrpSpPr>
          <p:cNvPr id="12" name="Gruppieren 11">
            <a:extLst>
              <a:ext uri="{FF2B5EF4-FFF2-40B4-BE49-F238E27FC236}">
                <a16:creationId xmlns:a16="http://schemas.microsoft.com/office/drawing/2014/main" id="{77445CC5-7DF3-410D-A11D-3BF1ABDE6B77}"/>
              </a:ext>
            </a:extLst>
          </p:cNvPr>
          <p:cNvGrpSpPr/>
          <p:nvPr/>
        </p:nvGrpSpPr>
        <p:grpSpPr>
          <a:xfrm>
            <a:off x="-1" y="578218"/>
            <a:ext cx="1847527" cy="798612"/>
            <a:chOff x="1" y="575692"/>
            <a:chExt cx="1847527" cy="798612"/>
          </a:xfrm>
        </p:grpSpPr>
        <p:pic>
          <p:nvPicPr>
            <p:cNvPr id="15" name="Picture 11" descr="tile_paper_medgray">
              <a:extLst>
                <a:ext uri="{FF2B5EF4-FFF2-40B4-BE49-F238E27FC236}">
                  <a16:creationId xmlns:a16="http://schemas.microsoft.com/office/drawing/2014/main" id="{806A9F84-98FD-479E-9AA2-5810C66122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37" r="-1"/>
            <a:stretch/>
          </p:blipFill>
          <p:spPr bwMode="auto">
            <a:xfrm>
              <a:off x="1" y="575692"/>
              <a:ext cx="1847527" cy="7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5">
              <a:extLst>
                <a:ext uri="{FF2B5EF4-FFF2-40B4-BE49-F238E27FC236}">
                  <a16:creationId xmlns:a16="http://schemas.microsoft.com/office/drawing/2014/main" id="{F963E548-5700-4388-A4AF-E365B83ECD19}"/>
                </a:ext>
              </a:extLst>
            </p:cNvPr>
            <p:cNvPicPr>
              <a:picLocks noChangeAspect="1"/>
            </p:cNvPicPr>
            <p:nvPr/>
          </p:nvPicPr>
          <p:blipFill>
            <a:blip r:embed="rId5"/>
            <a:srcRect/>
            <a:stretch/>
          </p:blipFill>
          <p:spPr bwMode="auto">
            <a:xfrm>
              <a:off x="358922" y="698961"/>
              <a:ext cx="1344590" cy="5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1316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71B9BA7-D383-4896-AA4E-B0B59FB1B2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5" name="Objekt 4" hidden="1">
                        <a:extLst>
                          <a:ext uri="{FF2B5EF4-FFF2-40B4-BE49-F238E27FC236}">
                            <a16:creationId xmlns:a16="http://schemas.microsoft.com/office/drawing/2014/main" id="{671B9BA7-D383-4896-AA4E-B0B59FB1B2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EB92E2B-F067-42CA-9A9C-68A69CC388CC}"/>
              </a:ext>
            </a:extLst>
          </p:cNvPr>
          <p:cNvSpPr>
            <a:spLocks noGrp="1"/>
          </p:cNvSpPr>
          <p:nvPr>
            <p:ph type="title"/>
          </p:nvPr>
        </p:nvSpPr>
        <p:spPr>
          <a:xfrm>
            <a:off x="469234" y="476672"/>
            <a:ext cx="11161240" cy="861994"/>
          </a:xfrm>
        </p:spPr>
        <p:txBody>
          <a:bodyPr vert="horz"/>
          <a:lstStyle/>
          <a:p>
            <a:r>
              <a:rPr lang="it-CH" dirty="0">
                <a:ea typeface="MS PGothic"/>
                <a:cs typeface="Segoe UI"/>
              </a:rPr>
              <a:t>Cifre e fatti</a:t>
            </a:r>
            <a:br>
              <a:rPr lang="it-CH" dirty="0"/>
            </a:br>
            <a:r>
              <a:rPr lang="it-CH" sz="2000" b="0" dirty="0">
                <a:latin typeface="Corona LT"/>
                <a:ea typeface="MS PGothic"/>
                <a:cs typeface="Segoe UI"/>
              </a:rPr>
              <a:t>Esperienza per la Svizzera e le sue PMI dal 1934</a:t>
            </a:r>
            <a:endParaRPr lang="it-CH" sz="2000" b="0">
              <a:latin typeface="Corona LT"/>
            </a:endParaRPr>
          </a:p>
        </p:txBody>
      </p:sp>
      <p:sp>
        <p:nvSpPr>
          <p:cNvPr id="7" name="TextBox 6">
            <a:extLst>
              <a:ext uri="{FF2B5EF4-FFF2-40B4-BE49-F238E27FC236}">
                <a16:creationId xmlns:a16="http://schemas.microsoft.com/office/drawing/2014/main" id="{34FA6A7D-5205-4771-B026-C37D7F21E277}"/>
              </a:ext>
            </a:extLst>
          </p:cNvPr>
          <p:cNvSpPr txBox="1"/>
          <p:nvPr/>
        </p:nvSpPr>
        <p:spPr>
          <a:xfrm>
            <a:off x="1391477" y="3722441"/>
            <a:ext cx="2047551" cy="1815241"/>
          </a:xfrm>
          <a:prstGeom prst="rect">
            <a:avLst/>
          </a:prstGeom>
          <a:noFill/>
        </p:spPr>
        <p:txBody>
          <a:bodyPr wrap="square" rtlCol="0">
            <a:spAutoFit/>
          </a:bodyPr>
          <a:lstStyle/>
          <a:p>
            <a:pPr defTabSz="914194"/>
            <a:r>
              <a:rPr lang="it-CH" sz="133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Bilancio</a:t>
            </a:r>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 </a:t>
            </a:r>
            <a:b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br>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6,22 miliardi</a:t>
            </a:r>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a:p>
            <a:pPr defTabSz="914194"/>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a:p>
            <a:pPr defTabSz="914194"/>
            <a:r>
              <a:rPr lang="it-CH" sz="133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Mezzi propri </a:t>
            </a:r>
          </a:p>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576,5 milioni </a:t>
            </a:r>
          </a:p>
          <a:p>
            <a:pPr algn="ctr" defTabSz="914194"/>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p:txBody>
      </p:sp>
      <p:cxnSp>
        <p:nvCxnSpPr>
          <p:cNvPr id="8" name="Straight Connector 12">
            <a:extLst>
              <a:ext uri="{FF2B5EF4-FFF2-40B4-BE49-F238E27FC236}">
                <a16:creationId xmlns:a16="http://schemas.microsoft.com/office/drawing/2014/main" id="{3AF59FC4-1EBD-4274-BB04-3556736B570C}"/>
              </a:ext>
            </a:extLst>
          </p:cNvPr>
          <p:cNvCxnSpPr>
            <a:cxnSpLocks/>
          </p:cNvCxnSpPr>
          <p:nvPr/>
        </p:nvCxnSpPr>
        <p:spPr>
          <a:xfrm>
            <a:off x="3384843" y="2160648"/>
            <a:ext cx="0" cy="3572608"/>
          </a:xfrm>
          <a:prstGeom prst="line">
            <a:avLst/>
          </a:prstGeom>
          <a:noFill/>
          <a:ln w="38100" cap="flat" cmpd="sng" algn="ctr">
            <a:solidFill>
              <a:srgbClr val="FFFFFF">
                <a:lumMod val="50000"/>
                <a:alpha val="20000"/>
              </a:srgbClr>
            </a:solidFill>
            <a:prstDash val="solid"/>
            <a:miter lim="800000"/>
          </a:ln>
          <a:effectLst/>
        </p:spPr>
      </p:cxnSp>
      <p:cxnSp>
        <p:nvCxnSpPr>
          <p:cNvPr id="9" name="Straight Connector 13">
            <a:extLst>
              <a:ext uri="{FF2B5EF4-FFF2-40B4-BE49-F238E27FC236}">
                <a16:creationId xmlns:a16="http://schemas.microsoft.com/office/drawing/2014/main" id="{C86E254E-80EE-437C-B9C4-A774254AB35D}"/>
              </a:ext>
            </a:extLst>
          </p:cNvPr>
          <p:cNvCxnSpPr>
            <a:cxnSpLocks/>
          </p:cNvCxnSpPr>
          <p:nvPr/>
        </p:nvCxnSpPr>
        <p:spPr>
          <a:xfrm>
            <a:off x="6098547" y="2160648"/>
            <a:ext cx="0" cy="3572608"/>
          </a:xfrm>
          <a:prstGeom prst="line">
            <a:avLst/>
          </a:prstGeom>
          <a:noFill/>
          <a:ln w="38100" cap="flat" cmpd="sng" algn="ctr">
            <a:solidFill>
              <a:srgbClr val="FFFFFF">
                <a:lumMod val="50000"/>
                <a:alpha val="20000"/>
              </a:srgbClr>
            </a:solidFill>
            <a:prstDash val="solid"/>
            <a:miter lim="800000"/>
          </a:ln>
          <a:effectLst/>
        </p:spPr>
      </p:cxnSp>
      <p:cxnSp>
        <p:nvCxnSpPr>
          <p:cNvPr id="10" name="Straight Connector 14">
            <a:extLst>
              <a:ext uri="{FF2B5EF4-FFF2-40B4-BE49-F238E27FC236}">
                <a16:creationId xmlns:a16="http://schemas.microsoft.com/office/drawing/2014/main" id="{7FF85174-2D45-4EE0-9D49-E1F2458B00A6}"/>
              </a:ext>
            </a:extLst>
          </p:cNvPr>
          <p:cNvCxnSpPr>
            <a:cxnSpLocks/>
          </p:cNvCxnSpPr>
          <p:nvPr/>
        </p:nvCxnSpPr>
        <p:spPr>
          <a:xfrm>
            <a:off x="8797500" y="2160648"/>
            <a:ext cx="0" cy="3572608"/>
          </a:xfrm>
          <a:prstGeom prst="line">
            <a:avLst/>
          </a:prstGeom>
          <a:noFill/>
          <a:ln w="38100" cap="flat" cmpd="sng" algn="ctr">
            <a:solidFill>
              <a:srgbClr val="FFFFFF">
                <a:lumMod val="50000"/>
                <a:alpha val="20000"/>
              </a:srgbClr>
            </a:solidFill>
            <a:prstDash val="solid"/>
            <a:miter lim="800000"/>
          </a:ln>
          <a:effectLst/>
        </p:spPr>
      </p:cxnSp>
      <p:sp>
        <p:nvSpPr>
          <p:cNvPr id="11" name="TextBox 6">
            <a:extLst>
              <a:ext uri="{FF2B5EF4-FFF2-40B4-BE49-F238E27FC236}">
                <a16:creationId xmlns:a16="http://schemas.microsoft.com/office/drawing/2014/main" id="{C0382277-93AD-4507-B0A0-89E02140637E}"/>
              </a:ext>
            </a:extLst>
          </p:cNvPr>
          <p:cNvSpPr txBox="1"/>
          <p:nvPr/>
        </p:nvSpPr>
        <p:spPr>
          <a:xfrm>
            <a:off x="3791760" y="2160648"/>
            <a:ext cx="2092611" cy="1651478"/>
          </a:xfrm>
          <a:prstGeom prst="rect">
            <a:avLst/>
          </a:prstGeom>
          <a:noFill/>
        </p:spPr>
        <p:txBody>
          <a:bodyPr wrap="square" rtlCol="0">
            <a:spAutoFit/>
          </a:bodyPr>
          <a:lstStyle/>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3</a:t>
            </a:r>
            <a:r>
              <a:rPr lang="it-CH" sz="10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 </a:t>
            </a:r>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900</a:t>
            </a:r>
          </a:p>
          <a:p>
            <a:pPr defTabSz="914194"/>
            <a:r>
              <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cooperatori</a:t>
            </a:r>
          </a:p>
          <a:p>
            <a:pPr defTabSz="914194"/>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250</a:t>
            </a:r>
          </a:p>
          <a:p>
            <a:pPr defTabSz="914194"/>
            <a:r>
              <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collaboratori</a:t>
            </a:r>
          </a:p>
          <a:p>
            <a:pPr algn="ctr" defTabSz="914194"/>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p:txBody>
      </p:sp>
      <p:grpSp>
        <p:nvGrpSpPr>
          <p:cNvPr id="12" name="Google Shape;12260;p136">
            <a:extLst>
              <a:ext uri="{FF2B5EF4-FFF2-40B4-BE49-F238E27FC236}">
                <a16:creationId xmlns:a16="http://schemas.microsoft.com/office/drawing/2014/main" id="{634FD0C0-2B9C-4791-AF60-4E4B5477C775}"/>
              </a:ext>
            </a:extLst>
          </p:cNvPr>
          <p:cNvGrpSpPr/>
          <p:nvPr/>
        </p:nvGrpSpPr>
        <p:grpSpPr>
          <a:xfrm>
            <a:off x="4220806" y="4108004"/>
            <a:ext cx="1247844" cy="1296185"/>
            <a:chOff x="59596" y="5418101"/>
            <a:chExt cx="561909" cy="565648"/>
          </a:xfrm>
          <a:solidFill>
            <a:schemeClr val="bg1">
              <a:lumMod val="50000"/>
            </a:schemeClr>
          </a:solidFill>
        </p:grpSpPr>
        <p:sp>
          <p:nvSpPr>
            <p:cNvPr id="13" name="Google Shape;12261;p136">
              <a:extLst>
                <a:ext uri="{FF2B5EF4-FFF2-40B4-BE49-F238E27FC236}">
                  <a16:creationId xmlns:a16="http://schemas.microsoft.com/office/drawing/2014/main" id="{5326F747-B4AC-4271-A104-4109F44DF416}"/>
                </a:ext>
              </a:extLst>
            </p:cNvPr>
            <p:cNvSpPr/>
            <p:nvPr/>
          </p:nvSpPr>
          <p:spPr>
            <a:xfrm>
              <a:off x="99327" y="5418101"/>
              <a:ext cx="181627" cy="181007"/>
            </a:xfrm>
            <a:custGeom>
              <a:avLst/>
              <a:gdLst/>
              <a:ahLst/>
              <a:cxnLst/>
              <a:rect l="l" t="t" r="r" b="b"/>
              <a:pathLst>
                <a:path w="181627" h="181007" extrusionOk="0">
                  <a:moveTo>
                    <a:pt x="90814" y="181008"/>
                  </a:moveTo>
                  <a:cubicBezTo>
                    <a:pt x="39731" y="181008"/>
                    <a:pt x="0" y="141412"/>
                    <a:pt x="0" y="90504"/>
                  </a:cubicBezTo>
                  <a:cubicBezTo>
                    <a:pt x="0" y="39596"/>
                    <a:pt x="39731" y="0"/>
                    <a:pt x="90814" y="0"/>
                  </a:cubicBezTo>
                  <a:cubicBezTo>
                    <a:pt x="141896" y="0"/>
                    <a:pt x="181627" y="39596"/>
                    <a:pt x="181627" y="90504"/>
                  </a:cubicBezTo>
                  <a:cubicBezTo>
                    <a:pt x="181627" y="141412"/>
                    <a:pt x="141896" y="181008"/>
                    <a:pt x="90814" y="181008"/>
                  </a:cubicBezTo>
                  <a:close/>
                  <a:moveTo>
                    <a:pt x="90814" y="28282"/>
                  </a:moveTo>
                  <a:cubicBezTo>
                    <a:pt x="56759" y="28282"/>
                    <a:pt x="28379" y="56565"/>
                    <a:pt x="28379" y="90504"/>
                  </a:cubicBezTo>
                  <a:cubicBezTo>
                    <a:pt x="28379" y="124443"/>
                    <a:pt x="56759" y="152725"/>
                    <a:pt x="90814" y="152725"/>
                  </a:cubicBezTo>
                  <a:cubicBezTo>
                    <a:pt x="124869" y="152725"/>
                    <a:pt x="153248" y="124443"/>
                    <a:pt x="153248" y="90504"/>
                  </a:cubicBezTo>
                  <a:cubicBezTo>
                    <a:pt x="153248" y="56565"/>
                    <a:pt x="124869" y="28282"/>
                    <a:pt x="90814" y="28282"/>
                  </a:cubicBez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14" name="Google Shape;12262;p136">
              <a:extLst>
                <a:ext uri="{FF2B5EF4-FFF2-40B4-BE49-F238E27FC236}">
                  <a16:creationId xmlns:a16="http://schemas.microsoft.com/office/drawing/2014/main" id="{F8739A8F-E29C-4C30-868B-F0E59569E3C5}"/>
                </a:ext>
              </a:extLst>
            </p:cNvPr>
            <p:cNvSpPr/>
            <p:nvPr/>
          </p:nvSpPr>
          <p:spPr>
            <a:xfrm>
              <a:off x="59596" y="5544262"/>
              <a:ext cx="184465" cy="184945"/>
            </a:xfrm>
            <a:custGeom>
              <a:avLst/>
              <a:gdLst/>
              <a:ahLst/>
              <a:cxnLst/>
              <a:rect l="l" t="t" r="r" b="b"/>
              <a:pathLst>
                <a:path w="184465" h="184945" extrusionOk="0">
                  <a:moveTo>
                    <a:pt x="167438" y="184945"/>
                  </a:moveTo>
                  <a:lnTo>
                    <a:pt x="14190" y="184945"/>
                  </a:lnTo>
                  <a:cubicBezTo>
                    <a:pt x="5676" y="184945"/>
                    <a:pt x="0" y="179289"/>
                    <a:pt x="0" y="170804"/>
                  </a:cubicBezTo>
                  <a:lnTo>
                    <a:pt x="0" y="117068"/>
                  </a:lnTo>
                  <a:cubicBezTo>
                    <a:pt x="0" y="68987"/>
                    <a:pt x="25541" y="26564"/>
                    <a:pt x="68110" y="1109"/>
                  </a:cubicBezTo>
                  <a:cubicBezTo>
                    <a:pt x="73786" y="-1719"/>
                    <a:pt x="82300" y="1109"/>
                    <a:pt x="87976" y="6766"/>
                  </a:cubicBezTo>
                  <a:cubicBezTo>
                    <a:pt x="90814" y="12423"/>
                    <a:pt x="87976" y="20907"/>
                    <a:pt x="82300" y="26564"/>
                  </a:cubicBezTo>
                  <a:cubicBezTo>
                    <a:pt x="48245" y="43533"/>
                    <a:pt x="28379" y="80300"/>
                    <a:pt x="28379" y="117068"/>
                  </a:cubicBezTo>
                  <a:lnTo>
                    <a:pt x="28379" y="156663"/>
                  </a:lnTo>
                  <a:lnTo>
                    <a:pt x="170276" y="156663"/>
                  </a:lnTo>
                  <a:cubicBezTo>
                    <a:pt x="178789" y="156663"/>
                    <a:pt x="184465" y="162320"/>
                    <a:pt x="184465" y="170804"/>
                  </a:cubicBezTo>
                  <a:cubicBezTo>
                    <a:pt x="184465" y="179289"/>
                    <a:pt x="175952" y="184945"/>
                    <a:pt x="167438" y="184945"/>
                  </a:cubicBez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15" name="Google Shape;12263;p136">
              <a:extLst>
                <a:ext uri="{FF2B5EF4-FFF2-40B4-BE49-F238E27FC236}">
                  <a16:creationId xmlns:a16="http://schemas.microsoft.com/office/drawing/2014/main" id="{3771CC1B-0168-4DD2-9F4F-3CA72112D5BB}"/>
                </a:ext>
              </a:extLst>
            </p:cNvPr>
            <p:cNvSpPr/>
            <p:nvPr/>
          </p:nvSpPr>
          <p:spPr>
            <a:xfrm>
              <a:off x="231596" y="5547090"/>
              <a:ext cx="70920" cy="68987"/>
            </a:xfrm>
            <a:custGeom>
              <a:avLst/>
              <a:gdLst/>
              <a:ahLst/>
              <a:cxnLst/>
              <a:rect l="l" t="t" r="r" b="b"/>
              <a:pathLst>
                <a:path w="70920" h="68987" extrusionOk="0">
                  <a:moveTo>
                    <a:pt x="57872" y="68987"/>
                  </a:moveTo>
                  <a:cubicBezTo>
                    <a:pt x="52196" y="68987"/>
                    <a:pt x="49358" y="66159"/>
                    <a:pt x="46520" y="63331"/>
                  </a:cubicBezTo>
                  <a:cubicBezTo>
                    <a:pt x="38006" y="49190"/>
                    <a:pt x="23817" y="35048"/>
                    <a:pt x="6789" y="26564"/>
                  </a:cubicBezTo>
                  <a:cubicBezTo>
                    <a:pt x="1113" y="23736"/>
                    <a:pt x="-1725" y="15251"/>
                    <a:pt x="1113" y="6766"/>
                  </a:cubicBezTo>
                  <a:cubicBezTo>
                    <a:pt x="3951" y="1110"/>
                    <a:pt x="12465" y="-1719"/>
                    <a:pt x="20979" y="1110"/>
                  </a:cubicBezTo>
                  <a:cubicBezTo>
                    <a:pt x="40844" y="12422"/>
                    <a:pt x="57872" y="29392"/>
                    <a:pt x="69224" y="49190"/>
                  </a:cubicBezTo>
                  <a:cubicBezTo>
                    <a:pt x="72062" y="54846"/>
                    <a:pt x="72062" y="63331"/>
                    <a:pt x="63548" y="68987"/>
                  </a:cubicBezTo>
                  <a:cubicBezTo>
                    <a:pt x="63548" y="68987"/>
                    <a:pt x="60710" y="68987"/>
                    <a:pt x="57872" y="68987"/>
                  </a:cubicBez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16" name="Google Shape;12264;p136">
              <a:extLst>
                <a:ext uri="{FF2B5EF4-FFF2-40B4-BE49-F238E27FC236}">
                  <a16:creationId xmlns:a16="http://schemas.microsoft.com/office/drawing/2014/main" id="{A510C06E-AE57-42DB-ABD9-318748A4698F}"/>
                </a:ext>
              </a:extLst>
            </p:cNvPr>
            <p:cNvSpPr/>
            <p:nvPr/>
          </p:nvSpPr>
          <p:spPr>
            <a:xfrm>
              <a:off x="241223" y="5604765"/>
              <a:ext cx="380282" cy="378984"/>
            </a:xfrm>
            <a:custGeom>
              <a:avLst/>
              <a:gdLst/>
              <a:ahLst/>
              <a:cxnLst/>
              <a:rect l="l" t="t" r="r" b="b"/>
              <a:pathLst>
                <a:path w="380282" h="378984" extrusionOk="0">
                  <a:moveTo>
                    <a:pt x="190141" y="378984"/>
                  </a:moveTo>
                  <a:cubicBezTo>
                    <a:pt x="85138" y="378984"/>
                    <a:pt x="0" y="294137"/>
                    <a:pt x="0" y="189492"/>
                  </a:cubicBezTo>
                  <a:cubicBezTo>
                    <a:pt x="0" y="84847"/>
                    <a:pt x="85138" y="0"/>
                    <a:pt x="190141" y="0"/>
                  </a:cubicBezTo>
                  <a:cubicBezTo>
                    <a:pt x="295145" y="0"/>
                    <a:pt x="380282" y="84847"/>
                    <a:pt x="380282" y="189492"/>
                  </a:cubicBezTo>
                  <a:cubicBezTo>
                    <a:pt x="380282" y="294137"/>
                    <a:pt x="295145" y="378984"/>
                    <a:pt x="190141" y="378984"/>
                  </a:cubicBezTo>
                  <a:close/>
                  <a:moveTo>
                    <a:pt x="190141" y="25454"/>
                  </a:moveTo>
                  <a:cubicBezTo>
                    <a:pt x="99327" y="25454"/>
                    <a:pt x="28379" y="98988"/>
                    <a:pt x="28379" y="186664"/>
                  </a:cubicBezTo>
                  <a:cubicBezTo>
                    <a:pt x="28379" y="274339"/>
                    <a:pt x="102165" y="347874"/>
                    <a:pt x="190141" y="347874"/>
                  </a:cubicBezTo>
                  <a:cubicBezTo>
                    <a:pt x="278117" y="347874"/>
                    <a:pt x="351903" y="274339"/>
                    <a:pt x="351903" y="186664"/>
                  </a:cubicBezTo>
                  <a:cubicBezTo>
                    <a:pt x="351903" y="98988"/>
                    <a:pt x="280955" y="25454"/>
                    <a:pt x="190141" y="25454"/>
                  </a:cubicBez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17" name="Google Shape;12265;p136">
              <a:extLst>
                <a:ext uri="{FF2B5EF4-FFF2-40B4-BE49-F238E27FC236}">
                  <a16:creationId xmlns:a16="http://schemas.microsoft.com/office/drawing/2014/main" id="{999974BA-38CA-4E19-8040-44544A58549F}"/>
                </a:ext>
              </a:extLst>
            </p:cNvPr>
            <p:cNvSpPr/>
            <p:nvPr/>
          </p:nvSpPr>
          <p:spPr>
            <a:xfrm>
              <a:off x="326361" y="5689612"/>
              <a:ext cx="210006" cy="209289"/>
            </a:xfrm>
            <a:custGeom>
              <a:avLst/>
              <a:gdLst/>
              <a:ahLst/>
              <a:cxnLst/>
              <a:rect l="l" t="t" r="r" b="b"/>
              <a:pathLst>
                <a:path w="210006" h="209289" extrusionOk="0">
                  <a:moveTo>
                    <a:pt x="105003" y="209290"/>
                  </a:moveTo>
                  <a:lnTo>
                    <a:pt x="105003" y="209290"/>
                  </a:lnTo>
                  <a:cubicBezTo>
                    <a:pt x="99327" y="209290"/>
                    <a:pt x="96490" y="206462"/>
                    <a:pt x="93652" y="203633"/>
                  </a:cubicBezTo>
                  <a:lnTo>
                    <a:pt x="14190" y="101817"/>
                  </a:lnTo>
                  <a:cubicBezTo>
                    <a:pt x="14190" y="101817"/>
                    <a:pt x="14190" y="101817"/>
                    <a:pt x="14190" y="101817"/>
                  </a:cubicBezTo>
                  <a:cubicBezTo>
                    <a:pt x="5676" y="90504"/>
                    <a:pt x="0" y="76362"/>
                    <a:pt x="0" y="62221"/>
                  </a:cubicBezTo>
                  <a:cubicBezTo>
                    <a:pt x="0" y="28282"/>
                    <a:pt x="28379" y="0"/>
                    <a:pt x="62434" y="0"/>
                  </a:cubicBezTo>
                  <a:cubicBezTo>
                    <a:pt x="79462" y="0"/>
                    <a:pt x="93652" y="5656"/>
                    <a:pt x="105003" y="16970"/>
                  </a:cubicBezTo>
                  <a:cubicBezTo>
                    <a:pt x="116355" y="5656"/>
                    <a:pt x="130545" y="0"/>
                    <a:pt x="147572" y="0"/>
                  </a:cubicBezTo>
                  <a:cubicBezTo>
                    <a:pt x="181627" y="0"/>
                    <a:pt x="210007" y="28282"/>
                    <a:pt x="210007" y="62221"/>
                  </a:cubicBezTo>
                  <a:cubicBezTo>
                    <a:pt x="210007" y="76362"/>
                    <a:pt x="207169" y="87676"/>
                    <a:pt x="198655" y="98988"/>
                  </a:cubicBezTo>
                  <a:lnTo>
                    <a:pt x="116355" y="206462"/>
                  </a:lnTo>
                  <a:cubicBezTo>
                    <a:pt x="113517" y="206462"/>
                    <a:pt x="110679" y="209290"/>
                    <a:pt x="105003" y="209290"/>
                  </a:cubicBezTo>
                  <a:close/>
                  <a:moveTo>
                    <a:pt x="36893" y="84847"/>
                  </a:moveTo>
                  <a:lnTo>
                    <a:pt x="105003" y="172523"/>
                  </a:lnTo>
                  <a:lnTo>
                    <a:pt x="175952" y="82019"/>
                  </a:lnTo>
                  <a:cubicBezTo>
                    <a:pt x="178789" y="76362"/>
                    <a:pt x="181627" y="70706"/>
                    <a:pt x="181627" y="62221"/>
                  </a:cubicBezTo>
                  <a:cubicBezTo>
                    <a:pt x="181627" y="42424"/>
                    <a:pt x="164600" y="28282"/>
                    <a:pt x="147572" y="28282"/>
                  </a:cubicBezTo>
                  <a:cubicBezTo>
                    <a:pt x="136221" y="28282"/>
                    <a:pt x="124869" y="33939"/>
                    <a:pt x="116355" y="45252"/>
                  </a:cubicBezTo>
                  <a:cubicBezTo>
                    <a:pt x="110679" y="53736"/>
                    <a:pt x="96490" y="53736"/>
                    <a:pt x="90814" y="45252"/>
                  </a:cubicBezTo>
                  <a:cubicBezTo>
                    <a:pt x="85138" y="33939"/>
                    <a:pt x="73786" y="28282"/>
                    <a:pt x="59597" y="28282"/>
                  </a:cubicBezTo>
                  <a:cubicBezTo>
                    <a:pt x="39731" y="28282"/>
                    <a:pt x="25541" y="45252"/>
                    <a:pt x="25541" y="62221"/>
                  </a:cubicBezTo>
                  <a:cubicBezTo>
                    <a:pt x="28379" y="70706"/>
                    <a:pt x="31217" y="79191"/>
                    <a:pt x="36893" y="84847"/>
                  </a:cubicBezTo>
                  <a:cubicBezTo>
                    <a:pt x="36893" y="84847"/>
                    <a:pt x="36893" y="84847"/>
                    <a:pt x="36893" y="84847"/>
                  </a:cubicBez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grpSp>
      <p:sp>
        <p:nvSpPr>
          <p:cNvPr id="18" name="TextBox 6">
            <a:extLst>
              <a:ext uri="{FF2B5EF4-FFF2-40B4-BE49-F238E27FC236}">
                <a16:creationId xmlns:a16="http://schemas.microsoft.com/office/drawing/2014/main" id="{CAC8B4EF-266F-489C-9FE3-368B369C8DCC}"/>
              </a:ext>
            </a:extLst>
          </p:cNvPr>
          <p:cNvSpPr txBox="1"/>
          <p:nvPr/>
        </p:nvSpPr>
        <p:spPr>
          <a:xfrm>
            <a:off x="6420640" y="3469647"/>
            <a:ext cx="2391610" cy="2060564"/>
          </a:xfrm>
          <a:prstGeom prst="rect">
            <a:avLst/>
          </a:prstGeom>
          <a:noFill/>
        </p:spPr>
        <p:txBody>
          <a:bodyPr wrap="square" rtlCol="0">
            <a:spAutoFit/>
          </a:bodyPr>
          <a:lstStyle/>
          <a:p>
            <a:pPr defTabSz="914194"/>
            <a:r>
              <a:rPr lang="it-CH" sz="133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PMI e loro collaboratori</a:t>
            </a:r>
          </a:p>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29 000 </a:t>
            </a:r>
          </a:p>
          <a:p>
            <a:pPr defTabSz="914194"/>
            <a:endParaRPr lang="it-CH" sz="8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a:p>
            <a:pPr defTabSz="914194"/>
            <a:r>
              <a:rPr lang="it-CH" sz="133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Fatturato WIR</a:t>
            </a:r>
          </a:p>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404 milioni</a:t>
            </a:r>
          </a:p>
          <a:p>
            <a:pPr defTabSz="914194"/>
            <a:endParaRPr lang="it-CH" sz="8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a:p>
            <a:pPr defTabSz="914194"/>
            <a:r>
              <a:rPr lang="it-CH" sz="133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Valore aggiunto legato a WIR</a:t>
            </a:r>
          </a:p>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~6 miliardi </a:t>
            </a:r>
          </a:p>
        </p:txBody>
      </p:sp>
      <p:sp>
        <p:nvSpPr>
          <p:cNvPr id="19" name="Google Shape;2642;p34">
            <a:extLst>
              <a:ext uri="{FF2B5EF4-FFF2-40B4-BE49-F238E27FC236}">
                <a16:creationId xmlns:a16="http://schemas.microsoft.com/office/drawing/2014/main" id="{F66631FA-4F14-44E5-B24D-E2D5C5E46A1E}"/>
              </a:ext>
            </a:extLst>
          </p:cNvPr>
          <p:cNvSpPr/>
          <p:nvPr/>
        </p:nvSpPr>
        <p:spPr>
          <a:xfrm>
            <a:off x="6968557" y="2213118"/>
            <a:ext cx="1047644" cy="1077777"/>
          </a:xfrm>
          <a:custGeom>
            <a:avLst/>
            <a:gdLst/>
            <a:ahLst/>
            <a:cxnLst/>
            <a:rect l="l" t="t" r="r" b="b"/>
            <a:pathLst>
              <a:path w="736841" h="736841" extrusionOk="0">
                <a:moveTo>
                  <a:pt x="661887" y="575394"/>
                </a:moveTo>
                <a:cubicBezTo>
                  <a:pt x="644101" y="575394"/>
                  <a:pt x="626315" y="581746"/>
                  <a:pt x="612341" y="590638"/>
                </a:cubicBezTo>
                <a:lnTo>
                  <a:pt x="539927" y="519495"/>
                </a:lnTo>
                <a:cubicBezTo>
                  <a:pt x="574229" y="480113"/>
                  <a:pt x="594555" y="430566"/>
                  <a:pt x="594555" y="374668"/>
                </a:cubicBezTo>
                <a:cubicBezTo>
                  <a:pt x="594555" y="318770"/>
                  <a:pt x="574229" y="269224"/>
                  <a:pt x="539927" y="229841"/>
                </a:cubicBezTo>
                <a:lnTo>
                  <a:pt x="612341" y="157427"/>
                </a:lnTo>
                <a:cubicBezTo>
                  <a:pt x="626315" y="167591"/>
                  <a:pt x="642831" y="172673"/>
                  <a:pt x="661887" y="172673"/>
                </a:cubicBezTo>
                <a:cubicBezTo>
                  <a:pt x="666969" y="172673"/>
                  <a:pt x="672050" y="172673"/>
                  <a:pt x="677132" y="171401"/>
                </a:cubicBezTo>
                <a:cubicBezTo>
                  <a:pt x="724138" y="162509"/>
                  <a:pt x="754627" y="118044"/>
                  <a:pt x="747005" y="71039"/>
                </a:cubicBezTo>
                <a:lnTo>
                  <a:pt x="747005" y="71039"/>
                </a:lnTo>
                <a:cubicBezTo>
                  <a:pt x="738112" y="24033"/>
                  <a:pt x="693647" y="-6457"/>
                  <a:pt x="646642" y="1166"/>
                </a:cubicBezTo>
                <a:cubicBezTo>
                  <a:pt x="599637" y="10059"/>
                  <a:pt x="569147" y="54523"/>
                  <a:pt x="576769" y="101528"/>
                </a:cubicBezTo>
                <a:cubicBezTo>
                  <a:pt x="579310" y="114232"/>
                  <a:pt x="584392" y="125666"/>
                  <a:pt x="590744" y="134560"/>
                </a:cubicBezTo>
                <a:lnTo>
                  <a:pt x="518330" y="206973"/>
                </a:lnTo>
                <a:cubicBezTo>
                  <a:pt x="480217" y="173943"/>
                  <a:pt x="429401" y="153616"/>
                  <a:pt x="374773" y="153616"/>
                </a:cubicBezTo>
                <a:cubicBezTo>
                  <a:pt x="322685" y="153616"/>
                  <a:pt x="274410" y="171401"/>
                  <a:pt x="236297" y="203161"/>
                </a:cubicBezTo>
                <a:lnTo>
                  <a:pt x="160072" y="134560"/>
                </a:lnTo>
                <a:cubicBezTo>
                  <a:pt x="168965" y="120584"/>
                  <a:pt x="174047" y="105340"/>
                  <a:pt x="174047" y="87554"/>
                </a:cubicBezTo>
                <a:cubicBezTo>
                  <a:pt x="174047" y="40549"/>
                  <a:pt x="135935" y="1166"/>
                  <a:pt x="87658" y="1166"/>
                </a:cubicBezTo>
                <a:cubicBezTo>
                  <a:pt x="39383" y="1166"/>
                  <a:pt x="1270" y="39279"/>
                  <a:pt x="1270" y="87554"/>
                </a:cubicBezTo>
                <a:cubicBezTo>
                  <a:pt x="1270" y="135830"/>
                  <a:pt x="39383" y="173943"/>
                  <a:pt x="87658" y="173943"/>
                </a:cubicBezTo>
                <a:cubicBezTo>
                  <a:pt x="106715" y="173943"/>
                  <a:pt x="124501" y="167591"/>
                  <a:pt x="138475" y="156157"/>
                </a:cubicBezTo>
                <a:lnTo>
                  <a:pt x="213430" y="223489"/>
                </a:lnTo>
                <a:cubicBezTo>
                  <a:pt x="176587" y="262872"/>
                  <a:pt x="153720" y="316229"/>
                  <a:pt x="153720" y="373397"/>
                </a:cubicBezTo>
                <a:cubicBezTo>
                  <a:pt x="153720" y="428026"/>
                  <a:pt x="174047" y="478843"/>
                  <a:pt x="207078" y="516955"/>
                </a:cubicBezTo>
                <a:lnTo>
                  <a:pt x="135935" y="588098"/>
                </a:lnTo>
                <a:cubicBezTo>
                  <a:pt x="121960" y="577934"/>
                  <a:pt x="105444" y="572854"/>
                  <a:pt x="86388" y="572854"/>
                </a:cubicBezTo>
                <a:cubicBezTo>
                  <a:pt x="38113" y="572854"/>
                  <a:pt x="0" y="610966"/>
                  <a:pt x="0" y="659241"/>
                </a:cubicBezTo>
                <a:cubicBezTo>
                  <a:pt x="0" y="707518"/>
                  <a:pt x="38113" y="745630"/>
                  <a:pt x="86388" y="745630"/>
                </a:cubicBezTo>
                <a:cubicBezTo>
                  <a:pt x="133394" y="745630"/>
                  <a:pt x="172776" y="707518"/>
                  <a:pt x="172776" y="659241"/>
                </a:cubicBezTo>
                <a:cubicBezTo>
                  <a:pt x="172776" y="641455"/>
                  <a:pt x="166424" y="623670"/>
                  <a:pt x="157531" y="609695"/>
                </a:cubicBezTo>
                <a:lnTo>
                  <a:pt x="228675" y="538552"/>
                </a:lnTo>
                <a:cubicBezTo>
                  <a:pt x="268058" y="572854"/>
                  <a:pt x="317604" y="593180"/>
                  <a:pt x="373502" y="593180"/>
                </a:cubicBezTo>
                <a:cubicBezTo>
                  <a:pt x="428131" y="593180"/>
                  <a:pt x="478947" y="572854"/>
                  <a:pt x="517060" y="539822"/>
                </a:cubicBezTo>
                <a:lnTo>
                  <a:pt x="589473" y="612236"/>
                </a:lnTo>
                <a:cubicBezTo>
                  <a:pt x="579310" y="626211"/>
                  <a:pt x="574229" y="642727"/>
                  <a:pt x="574229" y="661783"/>
                </a:cubicBezTo>
                <a:cubicBezTo>
                  <a:pt x="574229" y="708788"/>
                  <a:pt x="612341" y="748170"/>
                  <a:pt x="660617" y="748170"/>
                </a:cubicBezTo>
                <a:cubicBezTo>
                  <a:pt x="708892" y="748170"/>
                  <a:pt x="747005" y="710058"/>
                  <a:pt x="747005" y="661783"/>
                </a:cubicBezTo>
                <a:cubicBezTo>
                  <a:pt x="748275" y="613507"/>
                  <a:pt x="710162" y="575394"/>
                  <a:pt x="661887" y="575394"/>
                </a:cubicBezTo>
                <a:close/>
                <a:moveTo>
                  <a:pt x="651724" y="31655"/>
                </a:moveTo>
                <a:cubicBezTo>
                  <a:pt x="655535" y="31655"/>
                  <a:pt x="658076" y="30385"/>
                  <a:pt x="661887" y="30385"/>
                </a:cubicBezTo>
                <a:cubicBezTo>
                  <a:pt x="688566" y="30385"/>
                  <a:pt x="711433" y="49441"/>
                  <a:pt x="716515" y="76120"/>
                </a:cubicBezTo>
                <a:cubicBezTo>
                  <a:pt x="721597" y="106610"/>
                  <a:pt x="702540" y="135830"/>
                  <a:pt x="672050" y="140912"/>
                </a:cubicBezTo>
                <a:cubicBezTo>
                  <a:pt x="641560" y="145993"/>
                  <a:pt x="612341" y="126936"/>
                  <a:pt x="607259" y="96448"/>
                </a:cubicBezTo>
                <a:cubicBezTo>
                  <a:pt x="602177" y="65957"/>
                  <a:pt x="622504" y="36737"/>
                  <a:pt x="651724" y="31655"/>
                </a:cubicBezTo>
                <a:close/>
                <a:moveTo>
                  <a:pt x="87658" y="143452"/>
                </a:moveTo>
                <a:cubicBezTo>
                  <a:pt x="57169" y="143452"/>
                  <a:pt x="31760" y="118044"/>
                  <a:pt x="31760" y="87554"/>
                </a:cubicBezTo>
                <a:cubicBezTo>
                  <a:pt x="31760" y="57063"/>
                  <a:pt x="57169" y="31655"/>
                  <a:pt x="87658" y="31655"/>
                </a:cubicBezTo>
                <a:cubicBezTo>
                  <a:pt x="118149" y="31655"/>
                  <a:pt x="143557" y="57063"/>
                  <a:pt x="143557" y="87554"/>
                </a:cubicBezTo>
                <a:cubicBezTo>
                  <a:pt x="143557" y="118044"/>
                  <a:pt x="118149" y="143452"/>
                  <a:pt x="87658" y="143452"/>
                </a:cubicBezTo>
                <a:close/>
                <a:moveTo>
                  <a:pt x="87658" y="716410"/>
                </a:moveTo>
                <a:cubicBezTo>
                  <a:pt x="57169" y="716410"/>
                  <a:pt x="31760" y="691002"/>
                  <a:pt x="31760" y="660511"/>
                </a:cubicBezTo>
                <a:cubicBezTo>
                  <a:pt x="31760" y="630023"/>
                  <a:pt x="57169" y="604614"/>
                  <a:pt x="87658" y="604614"/>
                </a:cubicBezTo>
                <a:cubicBezTo>
                  <a:pt x="118149" y="604614"/>
                  <a:pt x="143557" y="630023"/>
                  <a:pt x="143557" y="660511"/>
                </a:cubicBezTo>
                <a:cubicBezTo>
                  <a:pt x="143557" y="691002"/>
                  <a:pt x="118149" y="716410"/>
                  <a:pt x="87658" y="716410"/>
                </a:cubicBezTo>
                <a:close/>
                <a:moveTo>
                  <a:pt x="185481" y="374668"/>
                </a:moveTo>
                <a:cubicBezTo>
                  <a:pt x="185481" y="270494"/>
                  <a:pt x="270599" y="185377"/>
                  <a:pt x="374773" y="185377"/>
                </a:cubicBezTo>
                <a:cubicBezTo>
                  <a:pt x="478947" y="185377"/>
                  <a:pt x="564065" y="270494"/>
                  <a:pt x="564065" y="374668"/>
                </a:cubicBezTo>
                <a:cubicBezTo>
                  <a:pt x="564065" y="478843"/>
                  <a:pt x="478947" y="563960"/>
                  <a:pt x="374773" y="563960"/>
                </a:cubicBezTo>
                <a:cubicBezTo>
                  <a:pt x="270599" y="563960"/>
                  <a:pt x="185481" y="478843"/>
                  <a:pt x="185481" y="374668"/>
                </a:cubicBezTo>
                <a:close/>
                <a:moveTo>
                  <a:pt x="661887" y="717680"/>
                </a:moveTo>
                <a:cubicBezTo>
                  <a:pt x="631397" y="717680"/>
                  <a:pt x="605989" y="692272"/>
                  <a:pt x="605989" y="661783"/>
                </a:cubicBezTo>
                <a:cubicBezTo>
                  <a:pt x="605989" y="631293"/>
                  <a:pt x="631397" y="605884"/>
                  <a:pt x="661887" y="605884"/>
                </a:cubicBezTo>
                <a:cubicBezTo>
                  <a:pt x="692377" y="605884"/>
                  <a:pt x="717785" y="631293"/>
                  <a:pt x="717785" y="661783"/>
                </a:cubicBezTo>
                <a:cubicBezTo>
                  <a:pt x="717785" y="692272"/>
                  <a:pt x="693647" y="717680"/>
                  <a:pt x="661887" y="717680"/>
                </a:cubicBezTo>
                <a:close/>
                <a:moveTo>
                  <a:pt x="480217" y="359423"/>
                </a:moveTo>
                <a:cubicBezTo>
                  <a:pt x="473865" y="321311"/>
                  <a:pt x="440835" y="290820"/>
                  <a:pt x="400181" y="290820"/>
                </a:cubicBezTo>
                <a:cubicBezTo>
                  <a:pt x="381125" y="290820"/>
                  <a:pt x="362069" y="298443"/>
                  <a:pt x="346824" y="311147"/>
                </a:cubicBezTo>
                <a:cubicBezTo>
                  <a:pt x="339201" y="308607"/>
                  <a:pt x="332849" y="307336"/>
                  <a:pt x="325226" y="307336"/>
                </a:cubicBezTo>
                <a:cubicBezTo>
                  <a:pt x="290925" y="307336"/>
                  <a:pt x="264247" y="332745"/>
                  <a:pt x="260435" y="365775"/>
                </a:cubicBezTo>
                <a:cubicBezTo>
                  <a:pt x="242649" y="373397"/>
                  <a:pt x="229945" y="391184"/>
                  <a:pt x="229945" y="411510"/>
                </a:cubicBezTo>
                <a:cubicBezTo>
                  <a:pt x="229945" y="430566"/>
                  <a:pt x="240108" y="447082"/>
                  <a:pt x="256624" y="455975"/>
                </a:cubicBezTo>
                <a:cubicBezTo>
                  <a:pt x="259165" y="457245"/>
                  <a:pt x="261706" y="457245"/>
                  <a:pt x="264247" y="457245"/>
                </a:cubicBezTo>
                <a:cubicBezTo>
                  <a:pt x="264247" y="457245"/>
                  <a:pt x="264247" y="457245"/>
                  <a:pt x="264247" y="457245"/>
                </a:cubicBezTo>
                <a:lnTo>
                  <a:pt x="494192" y="455975"/>
                </a:lnTo>
                <a:cubicBezTo>
                  <a:pt x="498004" y="455975"/>
                  <a:pt x="501815" y="454704"/>
                  <a:pt x="505626" y="450893"/>
                </a:cubicBezTo>
                <a:cubicBezTo>
                  <a:pt x="514519" y="442000"/>
                  <a:pt x="520871" y="425484"/>
                  <a:pt x="520871" y="410240"/>
                </a:cubicBezTo>
                <a:cubicBezTo>
                  <a:pt x="519600" y="386102"/>
                  <a:pt x="503085" y="365775"/>
                  <a:pt x="480217" y="359423"/>
                </a:cubicBezTo>
                <a:close/>
                <a:moveTo>
                  <a:pt x="486569" y="426756"/>
                </a:moveTo>
                <a:lnTo>
                  <a:pt x="269329" y="428026"/>
                </a:lnTo>
                <a:cubicBezTo>
                  <a:pt x="264247" y="424214"/>
                  <a:pt x="261706" y="419132"/>
                  <a:pt x="261706" y="412780"/>
                </a:cubicBezTo>
                <a:cubicBezTo>
                  <a:pt x="261706" y="402618"/>
                  <a:pt x="269329" y="394995"/>
                  <a:pt x="278221" y="393724"/>
                </a:cubicBezTo>
                <a:cubicBezTo>
                  <a:pt x="285844" y="392454"/>
                  <a:pt x="290925" y="382291"/>
                  <a:pt x="290925" y="374668"/>
                </a:cubicBezTo>
                <a:cubicBezTo>
                  <a:pt x="290925" y="355611"/>
                  <a:pt x="306170" y="340367"/>
                  <a:pt x="325226" y="340367"/>
                </a:cubicBezTo>
                <a:cubicBezTo>
                  <a:pt x="331578" y="340367"/>
                  <a:pt x="336660" y="341637"/>
                  <a:pt x="343013" y="345449"/>
                </a:cubicBezTo>
                <a:cubicBezTo>
                  <a:pt x="349365" y="349259"/>
                  <a:pt x="356987" y="347989"/>
                  <a:pt x="362069" y="341637"/>
                </a:cubicBezTo>
                <a:cubicBezTo>
                  <a:pt x="372232" y="330203"/>
                  <a:pt x="386206" y="323851"/>
                  <a:pt x="400181" y="323851"/>
                </a:cubicBezTo>
                <a:cubicBezTo>
                  <a:pt x="428131" y="323851"/>
                  <a:pt x="450998" y="346719"/>
                  <a:pt x="450998" y="372127"/>
                </a:cubicBezTo>
                <a:cubicBezTo>
                  <a:pt x="450998" y="374668"/>
                  <a:pt x="450998" y="377209"/>
                  <a:pt x="452268" y="379750"/>
                </a:cubicBezTo>
                <a:cubicBezTo>
                  <a:pt x="454809" y="386102"/>
                  <a:pt x="459891" y="389913"/>
                  <a:pt x="466243" y="389913"/>
                </a:cubicBezTo>
                <a:cubicBezTo>
                  <a:pt x="478947" y="389913"/>
                  <a:pt x="490381" y="400076"/>
                  <a:pt x="490381" y="414052"/>
                </a:cubicBezTo>
                <a:cubicBezTo>
                  <a:pt x="489110" y="416592"/>
                  <a:pt x="487840" y="421674"/>
                  <a:pt x="486569" y="426756"/>
                </a:cubicBezTo>
                <a:close/>
              </a:path>
            </a:pathLst>
          </a:custGeom>
          <a:solidFill>
            <a:schemeClr val="bg1">
              <a:lumMod val="50000"/>
            </a:schemeClr>
          </a:solidFill>
          <a:ln>
            <a:noFill/>
          </a:ln>
        </p:spPr>
        <p:txBody>
          <a:bodyPr spcFirstLastPara="1" wrap="square" lIns="121900" tIns="60933" rIns="121900" bIns="60933" anchor="ctr" anchorCtr="0">
            <a:noAutofit/>
          </a:bodyPr>
          <a:lstStyle/>
          <a:p>
            <a:endParaRPr lang="it-CH" sz="1067" dirty="0">
              <a:solidFill>
                <a:schemeClr val="dk1"/>
              </a:solidFill>
              <a:latin typeface="Calibri"/>
              <a:ea typeface="Calibri"/>
              <a:cs typeface="Calibri"/>
              <a:sym typeface="Calibri"/>
            </a:endParaRPr>
          </a:p>
        </p:txBody>
      </p:sp>
      <p:pic>
        <p:nvPicPr>
          <p:cNvPr id="20" name="Grafik 19">
            <a:extLst>
              <a:ext uri="{FF2B5EF4-FFF2-40B4-BE49-F238E27FC236}">
                <a16:creationId xmlns:a16="http://schemas.microsoft.com/office/drawing/2014/main" id="{C74E444B-63D4-4EFE-8977-C8ADB469BEC9}"/>
              </a:ext>
            </a:extLst>
          </p:cNvPr>
          <p:cNvPicPr>
            <a:picLocks noChangeAspect="1"/>
          </p:cNvPicPr>
          <p:nvPr/>
        </p:nvPicPr>
        <p:blipFill rotWithShape="1">
          <a:blip r:embed="rId5"/>
          <a:srcRect t="6827" r="3449" b="2885"/>
          <a:stretch/>
        </p:blipFill>
        <p:spPr>
          <a:xfrm>
            <a:off x="7277199" y="2514100"/>
            <a:ext cx="465115" cy="458149"/>
          </a:xfrm>
          <a:prstGeom prst="flowChartConnector">
            <a:avLst/>
          </a:prstGeom>
        </p:spPr>
      </p:pic>
      <p:sp>
        <p:nvSpPr>
          <p:cNvPr id="21" name="TextBox 6">
            <a:extLst>
              <a:ext uri="{FF2B5EF4-FFF2-40B4-BE49-F238E27FC236}">
                <a16:creationId xmlns:a16="http://schemas.microsoft.com/office/drawing/2014/main" id="{6D465669-A02D-4727-9CD5-F0213DD79DC7}"/>
              </a:ext>
            </a:extLst>
          </p:cNvPr>
          <p:cNvSpPr txBox="1"/>
          <p:nvPr/>
        </p:nvSpPr>
        <p:spPr>
          <a:xfrm>
            <a:off x="9230539" y="2112065"/>
            <a:ext cx="2265915" cy="2471959"/>
          </a:xfrm>
          <a:prstGeom prst="rect">
            <a:avLst/>
          </a:prstGeom>
          <a:noFill/>
        </p:spPr>
        <p:txBody>
          <a:bodyPr wrap="square" rtlCol="0">
            <a:spAutoFit/>
          </a:bodyPr>
          <a:lstStyle/>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9 </a:t>
            </a:r>
          </a:p>
          <a:p>
            <a:pPr defTabSz="914194"/>
            <a:r>
              <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filiali in Svizzera</a:t>
            </a:r>
          </a:p>
          <a:p>
            <a:pPr defTabSz="914194"/>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a:p>
            <a:pPr defTabSz="914194"/>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156</a:t>
            </a:r>
            <a:r>
              <a:rPr lang="it-CH" sz="10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 </a:t>
            </a:r>
            <a:r>
              <a:rPr lang="it-CH" sz="2400"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000</a:t>
            </a:r>
          </a:p>
          <a:p>
            <a:pPr defTabSz="914194"/>
            <a:r>
              <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clienti </a:t>
            </a:r>
            <a:br>
              <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br>
            <a:r>
              <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(di cui circa 23 000 PMI</a:t>
            </a:r>
          </a:p>
          <a:p>
            <a:pPr defTabSz="914194"/>
            <a:r>
              <a:rPr lang="it-CH" sz="1333">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e 89 </a:t>
            </a:r>
            <a:r>
              <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rPr>
              <a:t>000 clienti di previdenza)</a:t>
            </a:r>
          </a:p>
          <a:p>
            <a:pPr defTabSz="914194"/>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a:p>
            <a:pPr algn="ctr" defTabSz="914194"/>
            <a:endParaRPr lang="it-CH" sz="1333" dirty="0">
              <a:solidFill>
                <a:srgbClr val="727173"/>
              </a:solidFill>
              <a:latin typeface="HelveticaNeueLT Com 55 Roman" panose="020B0604020202020204" pitchFamily="34" charset="0"/>
              <a:ea typeface="Lato Light" panose="020F0502020204030203" pitchFamily="34" charset="0"/>
              <a:cs typeface="Lato Light" panose="020F0502020204030203" pitchFamily="34" charset="0"/>
            </a:endParaRPr>
          </a:p>
        </p:txBody>
      </p:sp>
      <p:grpSp>
        <p:nvGrpSpPr>
          <p:cNvPr id="22" name="Google Shape;14286;p145">
            <a:extLst>
              <a:ext uri="{FF2B5EF4-FFF2-40B4-BE49-F238E27FC236}">
                <a16:creationId xmlns:a16="http://schemas.microsoft.com/office/drawing/2014/main" id="{0DCE1D77-4092-4924-B30A-31B04BDD7074}"/>
              </a:ext>
            </a:extLst>
          </p:cNvPr>
          <p:cNvGrpSpPr/>
          <p:nvPr/>
        </p:nvGrpSpPr>
        <p:grpSpPr>
          <a:xfrm>
            <a:off x="1584358" y="2181188"/>
            <a:ext cx="1019185" cy="1109707"/>
            <a:chOff x="408523" y="3158192"/>
            <a:chExt cx="541612" cy="541613"/>
          </a:xfrm>
          <a:solidFill>
            <a:schemeClr val="bg1">
              <a:lumMod val="50000"/>
            </a:schemeClr>
          </a:solidFill>
        </p:grpSpPr>
        <p:sp>
          <p:nvSpPr>
            <p:cNvPr id="23" name="Google Shape;14287;p145">
              <a:extLst>
                <a:ext uri="{FF2B5EF4-FFF2-40B4-BE49-F238E27FC236}">
                  <a16:creationId xmlns:a16="http://schemas.microsoft.com/office/drawing/2014/main" id="{BB6AE655-6EF4-4254-B7FA-C73B79C73AA4}"/>
                </a:ext>
              </a:extLst>
            </p:cNvPr>
            <p:cNvSpPr/>
            <p:nvPr/>
          </p:nvSpPr>
          <p:spPr>
            <a:xfrm>
              <a:off x="408523" y="3158192"/>
              <a:ext cx="541342" cy="210959"/>
            </a:xfrm>
            <a:custGeom>
              <a:avLst/>
              <a:gdLst/>
              <a:ahLst/>
              <a:cxnLst/>
              <a:rect l="l" t="t" r="r" b="b"/>
              <a:pathLst>
                <a:path w="541342" h="210959" extrusionOk="0">
                  <a:moveTo>
                    <a:pt x="528073" y="210959"/>
                  </a:moveTo>
                  <a:lnTo>
                    <a:pt x="13540" y="210959"/>
                  </a:lnTo>
                  <a:cubicBezTo>
                    <a:pt x="6062" y="210959"/>
                    <a:pt x="0" y="204897"/>
                    <a:pt x="0" y="197419"/>
                  </a:cubicBezTo>
                  <a:lnTo>
                    <a:pt x="0" y="148944"/>
                  </a:lnTo>
                  <a:cubicBezTo>
                    <a:pt x="44" y="143998"/>
                    <a:pt x="2730" y="139453"/>
                    <a:pt x="7041" y="137029"/>
                  </a:cubicBezTo>
                  <a:lnTo>
                    <a:pt x="264307" y="1626"/>
                  </a:lnTo>
                  <a:cubicBezTo>
                    <a:pt x="268273" y="-542"/>
                    <a:pt x="273069" y="-542"/>
                    <a:pt x="277035" y="1626"/>
                  </a:cubicBezTo>
                  <a:lnTo>
                    <a:pt x="534301" y="137029"/>
                  </a:lnTo>
                  <a:cubicBezTo>
                    <a:pt x="538612" y="139453"/>
                    <a:pt x="541298" y="143998"/>
                    <a:pt x="541342" y="148944"/>
                  </a:cubicBezTo>
                  <a:lnTo>
                    <a:pt x="541342" y="197419"/>
                  </a:lnTo>
                  <a:cubicBezTo>
                    <a:pt x="541344" y="204792"/>
                    <a:pt x="535445" y="210812"/>
                    <a:pt x="528073" y="210959"/>
                  </a:cubicBezTo>
                  <a:close/>
                  <a:moveTo>
                    <a:pt x="27622" y="183878"/>
                  </a:moveTo>
                  <a:lnTo>
                    <a:pt x="515074" y="183878"/>
                  </a:lnTo>
                  <a:lnTo>
                    <a:pt x="515074" y="156798"/>
                  </a:lnTo>
                  <a:lnTo>
                    <a:pt x="271348" y="28436"/>
                  </a:lnTo>
                  <a:lnTo>
                    <a:pt x="27622" y="157339"/>
                  </a:ln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24" name="Google Shape;14288;p145">
              <a:extLst>
                <a:ext uri="{FF2B5EF4-FFF2-40B4-BE49-F238E27FC236}">
                  <a16:creationId xmlns:a16="http://schemas.microsoft.com/office/drawing/2014/main" id="{A64CFC87-C3CA-4CFF-9CF5-BCD304555793}"/>
                </a:ext>
              </a:extLst>
            </p:cNvPr>
            <p:cNvSpPr/>
            <p:nvPr/>
          </p:nvSpPr>
          <p:spPr>
            <a:xfrm>
              <a:off x="408523" y="3622897"/>
              <a:ext cx="541612" cy="76908"/>
            </a:xfrm>
            <a:custGeom>
              <a:avLst/>
              <a:gdLst/>
              <a:ahLst/>
              <a:cxnLst/>
              <a:rect l="l" t="t" r="r" b="b"/>
              <a:pathLst>
                <a:path w="541612" h="76908" extrusionOk="0">
                  <a:moveTo>
                    <a:pt x="528073" y="76909"/>
                  </a:moveTo>
                  <a:lnTo>
                    <a:pt x="13540" y="76909"/>
                  </a:lnTo>
                  <a:cubicBezTo>
                    <a:pt x="6062" y="76909"/>
                    <a:pt x="0" y="70847"/>
                    <a:pt x="0" y="63369"/>
                  </a:cubicBezTo>
                  <a:lnTo>
                    <a:pt x="0" y="13540"/>
                  </a:lnTo>
                  <a:cubicBezTo>
                    <a:pt x="0" y="6062"/>
                    <a:pt x="6062" y="0"/>
                    <a:pt x="13540" y="0"/>
                  </a:cubicBezTo>
                  <a:lnTo>
                    <a:pt x="528073" y="0"/>
                  </a:lnTo>
                  <a:cubicBezTo>
                    <a:pt x="535551" y="0"/>
                    <a:pt x="541613" y="6062"/>
                    <a:pt x="541613" y="13540"/>
                  </a:cubicBezTo>
                  <a:lnTo>
                    <a:pt x="541613" y="63369"/>
                  </a:lnTo>
                  <a:cubicBezTo>
                    <a:pt x="541613" y="70847"/>
                    <a:pt x="535551" y="76909"/>
                    <a:pt x="528073" y="76909"/>
                  </a:cubicBezTo>
                  <a:close/>
                  <a:moveTo>
                    <a:pt x="27622" y="49828"/>
                  </a:moveTo>
                  <a:lnTo>
                    <a:pt x="515074" y="49828"/>
                  </a:lnTo>
                  <a:lnTo>
                    <a:pt x="515074" y="27081"/>
                  </a:lnTo>
                  <a:lnTo>
                    <a:pt x="27622" y="27081"/>
                  </a:ln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25" name="Google Shape;14289;p145">
              <a:extLst>
                <a:ext uri="{FF2B5EF4-FFF2-40B4-BE49-F238E27FC236}">
                  <a16:creationId xmlns:a16="http://schemas.microsoft.com/office/drawing/2014/main" id="{C904FCCC-92CA-4224-9539-D93E42F4C0F1}"/>
                </a:ext>
              </a:extLst>
            </p:cNvPr>
            <p:cNvSpPr/>
            <p:nvPr/>
          </p:nvSpPr>
          <p:spPr>
            <a:xfrm>
              <a:off x="469996" y="3377546"/>
              <a:ext cx="88012" cy="236684"/>
            </a:xfrm>
            <a:custGeom>
              <a:avLst/>
              <a:gdLst/>
              <a:ahLst/>
              <a:cxnLst/>
              <a:rect l="l" t="t" r="r" b="b"/>
              <a:pathLst>
                <a:path w="88012" h="236684" extrusionOk="0">
                  <a:moveTo>
                    <a:pt x="74472" y="236685"/>
                  </a:moveTo>
                  <a:lnTo>
                    <a:pt x="13540" y="236685"/>
                  </a:lnTo>
                  <a:cubicBezTo>
                    <a:pt x="6062" y="236685"/>
                    <a:pt x="0" y="230623"/>
                    <a:pt x="0" y="223144"/>
                  </a:cubicBezTo>
                  <a:lnTo>
                    <a:pt x="0" y="13540"/>
                  </a:lnTo>
                  <a:cubicBezTo>
                    <a:pt x="0" y="6062"/>
                    <a:pt x="6062" y="0"/>
                    <a:pt x="13540" y="0"/>
                  </a:cubicBezTo>
                  <a:lnTo>
                    <a:pt x="74472" y="0"/>
                  </a:lnTo>
                  <a:cubicBezTo>
                    <a:pt x="81889" y="144"/>
                    <a:pt x="87868" y="6123"/>
                    <a:pt x="88012" y="13540"/>
                  </a:cubicBezTo>
                  <a:lnTo>
                    <a:pt x="88012" y="223144"/>
                  </a:lnTo>
                  <a:cubicBezTo>
                    <a:pt x="88012" y="230623"/>
                    <a:pt x="81950" y="236685"/>
                    <a:pt x="74472" y="236685"/>
                  </a:cubicBezTo>
                  <a:close/>
                  <a:moveTo>
                    <a:pt x="27351" y="209604"/>
                  </a:moveTo>
                  <a:lnTo>
                    <a:pt x="60661" y="209604"/>
                  </a:lnTo>
                  <a:lnTo>
                    <a:pt x="60661" y="27081"/>
                  </a:lnTo>
                  <a:lnTo>
                    <a:pt x="27081" y="27081"/>
                  </a:ln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26" name="Google Shape;14290;p145">
              <a:extLst>
                <a:ext uri="{FF2B5EF4-FFF2-40B4-BE49-F238E27FC236}">
                  <a16:creationId xmlns:a16="http://schemas.microsoft.com/office/drawing/2014/main" id="{F4CA39F4-51B4-4B9A-8AC8-64B2ECD84197}"/>
                </a:ext>
              </a:extLst>
            </p:cNvPr>
            <p:cNvSpPr/>
            <p:nvPr/>
          </p:nvSpPr>
          <p:spPr>
            <a:xfrm>
              <a:off x="580485" y="3377546"/>
              <a:ext cx="87741" cy="236684"/>
            </a:xfrm>
            <a:custGeom>
              <a:avLst/>
              <a:gdLst/>
              <a:ahLst/>
              <a:cxnLst/>
              <a:rect l="l" t="t" r="r" b="b"/>
              <a:pathLst>
                <a:path w="87741" h="236684" extrusionOk="0">
                  <a:moveTo>
                    <a:pt x="74201" y="236685"/>
                  </a:moveTo>
                  <a:lnTo>
                    <a:pt x="13540" y="236685"/>
                  </a:lnTo>
                  <a:cubicBezTo>
                    <a:pt x="6062" y="236685"/>
                    <a:pt x="0" y="230623"/>
                    <a:pt x="0" y="223144"/>
                  </a:cubicBezTo>
                  <a:lnTo>
                    <a:pt x="0" y="13540"/>
                  </a:lnTo>
                  <a:cubicBezTo>
                    <a:pt x="0" y="6062"/>
                    <a:pt x="6062" y="0"/>
                    <a:pt x="13540" y="0"/>
                  </a:cubicBezTo>
                  <a:lnTo>
                    <a:pt x="74201" y="0"/>
                  </a:lnTo>
                  <a:cubicBezTo>
                    <a:pt x="81619" y="144"/>
                    <a:pt x="87597" y="6123"/>
                    <a:pt x="87741" y="13540"/>
                  </a:cubicBezTo>
                  <a:lnTo>
                    <a:pt x="87741" y="223144"/>
                  </a:lnTo>
                  <a:cubicBezTo>
                    <a:pt x="87741" y="230623"/>
                    <a:pt x="81679" y="236685"/>
                    <a:pt x="74201" y="236685"/>
                  </a:cubicBezTo>
                  <a:close/>
                  <a:moveTo>
                    <a:pt x="27081" y="209604"/>
                  </a:moveTo>
                  <a:lnTo>
                    <a:pt x="60661" y="209604"/>
                  </a:lnTo>
                  <a:lnTo>
                    <a:pt x="60661" y="27081"/>
                  </a:lnTo>
                  <a:lnTo>
                    <a:pt x="27081" y="27081"/>
                  </a:ln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27" name="Google Shape;14291;p145">
              <a:extLst>
                <a:ext uri="{FF2B5EF4-FFF2-40B4-BE49-F238E27FC236}">
                  <a16:creationId xmlns:a16="http://schemas.microsoft.com/office/drawing/2014/main" id="{C0D88004-AFA5-4244-897E-B5B06438BA1E}"/>
                </a:ext>
              </a:extLst>
            </p:cNvPr>
            <p:cNvSpPr/>
            <p:nvPr/>
          </p:nvSpPr>
          <p:spPr>
            <a:xfrm>
              <a:off x="690974" y="3377546"/>
              <a:ext cx="87470" cy="236684"/>
            </a:xfrm>
            <a:custGeom>
              <a:avLst/>
              <a:gdLst/>
              <a:ahLst/>
              <a:cxnLst/>
              <a:rect l="l" t="t" r="r" b="b"/>
              <a:pathLst>
                <a:path w="87470" h="236684" extrusionOk="0">
                  <a:moveTo>
                    <a:pt x="73930" y="236685"/>
                  </a:moveTo>
                  <a:lnTo>
                    <a:pt x="13540" y="236685"/>
                  </a:lnTo>
                  <a:cubicBezTo>
                    <a:pt x="6062" y="236685"/>
                    <a:pt x="0" y="230623"/>
                    <a:pt x="0" y="223144"/>
                  </a:cubicBezTo>
                  <a:lnTo>
                    <a:pt x="0" y="13540"/>
                  </a:lnTo>
                  <a:cubicBezTo>
                    <a:pt x="0" y="6062"/>
                    <a:pt x="6062" y="0"/>
                    <a:pt x="13540" y="0"/>
                  </a:cubicBezTo>
                  <a:lnTo>
                    <a:pt x="73930" y="0"/>
                  </a:lnTo>
                  <a:cubicBezTo>
                    <a:pt x="81408" y="0"/>
                    <a:pt x="87470" y="6062"/>
                    <a:pt x="87470" y="13540"/>
                  </a:cubicBezTo>
                  <a:lnTo>
                    <a:pt x="87470" y="223144"/>
                  </a:lnTo>
                  <a:cubicBezTo>
                    <a:pt x="87470" y="230623"/>
                    <a:pt x="81408" y="236685"/>
                    <a:pt x="73930" y="236685"/>
                  </a:cubicBezTo>
                  <a:close/>
                  <a:moveTo>
                    <a:pt x="27081" y="209604"/>
                  </a:moveTo>
                  <a:lnTo>
                    <a:pt x="60390" y="209604"/>
                  </a:lnTo>
                  <a:lnTo>
                    <a:pt x="60390" y="27081"/>
                  </a:lnTo>
                  <a:lnTo>
                    <a:pt x="27081" y="27081"/>
                  </a:ln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28" name="Google Shape;14292;p145">
              <a:extLst>
                <a:ext uri="{FF2B5EF4-FFF2-40B4-BE49-F238E27FC236}">
                  <a16:creationId xmlns:a16="http://schemas.microsoft.com/office/drawing/2014/main" id="{EA39D680-C5AA-4FEA-97ED-209AE8813896}"/>
                </a:ext>
              </a:extLst>
            </p:cNvPr>
            <p:cNvSpPr/>
            <p:nvPr/>
          </p:nvSpPr>
          <p:spPr>
            <a:xfrm>
              <a:off x="801734" y="3377546"/>
              <a:ext cx="87470" cy="236687"/>
            </a:xfrm>
            <a:custGeom>
              <a:avLst/>
              <a:gdLst/>
              <a:ahLst/>
              <a:cxnLst/>
              <a:rect l="l" t="t" r="r" b="b"/>
              <a:pathLst>
                <a:path w="87470" h="236687" extrusionOk="0">
                  <a:moveTo>
                    <a:pt x="73659" y="236685"/>
                  </a:moveTo>
                  <a:lnTo>
                    <a:pt x="13540" y="236685"/>
                  </a:lnTo>
                  <a:cubicBezTo>
                    <a:pt x="6062" y="236685"/>
                    <a:pt x="0" y="230623"/>
                    <a:pt x="0" y="223144"/>
                  </a:cubicBezTo>
                  <a:lnTo>
                    <a:pt x="0" y="13540"/>
                  </a:lnTo>
                  <a:cubicBezTo>
                    <a:pt x="0" y="6062"/>
                    <a:pt x="6062" y="0"/>
                    <a:pt x="13540" y="0"/>
                  </a:cubicBezTo>
                  <a:lnTo>
                    <a:pt x="73930" y="0"/>
                  </a:lnTo>
                  <a:cubicBezTo>
                    <a:pt x="81408" y="0"/>
                    <a:pt x="87470" y="6062"/>
                    <a:pt x="87470" y="13540"/>
                  </a:cubicBezTo>
                  <a:lnTo>
                    <a:pt x="87470" y="223144"/>
                  </a:lnTo>
                  <a:cubicBezTo>
                    <a:pt x="87472" y="230623"/>
                    <a:pt x="81411" y="236686"/>
                    <a:pt x="73933" y="236687"/>
                  </a:cubicBezTo>
                  <a:cubicBezTo>
                    <a:pt x="73842" y="236687"/>
                    <a:pt x="73750" y="236687"/>
                    <a:pt x="73659" y="236685"/>
                  </a:cubicBezTo>
                  <a:close/>
                  <a:moveTo>
                    <a:pt x="26810" y="209604"/>
                  </a:moveTo>
                  <a:lnTo>
                    <a:pt x="60119" y="209604"/>
                  </a:lnTo>
                  <a:lnTo>
                    <a:pt x="60119" y="27081"/>
                  </a:lnTo>
                  <a:lnTo>
                    <a:pt x="26810" y="27081"/>
                  </a:ln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sp>
          <p:nvSpPr>
            <p:cNvPr id="29" name="Google Shape;14293;p145">
              <a:extLst>
                <a:ext uri="{FF2B5EF4-FFF2-40B4-BE49-F238E27FC236}">
                  <a16:creationId xmlns:a16="http://schemas.microsoft.com/office/drawing/2014/main" id="{9B46E928-635A-42BB-B0D2-0DB2EF9E7258}"/>
                </a:ext>
              </a:extLst>
            </p:cNvPr>
            <p:cNvSpPr/>
            <p:nvPr/>
          </p:nvSpPr>
          <p:spPr>
            <a:xfrm>
              <a:off x="408523" y="3293596"/>
              <a:ext cx="541612" cy="27080"/>
            </a:xfrm>
            <a:custGeom>
              <a:avLst/>
              <a:gdLst/>
              <a:ahLst/>
              <a:cxnLst/>
              <a:rect l="l" t="t" r="r" b="b"/>
              <a:pathLst>
                <a:path w="541612" h="27080" extrusionOk="0">
                  <a:moveTo>
                    <a:pt x="528073" y="27081"/>
                  </a:moveTo>
                  <a:lnTo>
                    <a:pt x="13540" y="27081"/>
                  </a:lnTo>
                  <a:cubicBezTo>
                    <a:pt x="6062" y="27081"/>
                    <a:pt x="0" y="21019"/>
                    <a:pt x="0" y="13540"/>
                  </a:cubicBezTo>
                  <a:cubicBezTo>
                    <a:pt x="0" y="6062"/>
                    <a:pt x="6062" y="0"/>
                    <a:pt x="13540" y="0"/>
                  </a:cubicBezTo>
                  <a:lnTo>
                    <a:pt x="528073" y="0"/>
                  </a:lnTo>
                  <a:cubicBezTo>
                    <a:pt x="535551" y="0"/>
                    <a:pt x="541613" y="6062"/>
                    <a:pt x="541613" y="13540"/>
                  </a:cubicBezTo>
                  <a:cubicBezTo>
                    <a:pt x="541613" y="21019"/>
                    <a:pt x="535551" y="27081"/>
                    <a:pt x="528073" y="27081"/>
                  </a:cubicBezTo>
                  <a:close/>
                </a:path>
              </a:pathLst>
            </a:custGeom>
            <a:grpFill/>
            <a:ln>
              <a:noFill/>
            </a:ln>
          </p:spPr>
          <p:txBody>
            <a:bodyPr spcFirstLastPara="1" wrap="square" lIns="121900" tIns="60933" rIns="121900" bIns="60933" anchor="ctr" anchorCtr="0">
              <a:noAutofit/>
            </a:bodyPr>
            <a:lstStyle/>
            <a:p>
              <a:endParaRPr lang="it-CH" sz="2400" dirty="0">
                <a:solidFill>
                  <a:srgbClr val="000000"/>
                </a:solidFill>
                <a:latin typeface="Calibri"/>
                <a:ea typeface="Calibri"/>
                <a:cs typeface="Calibri"/>
                <a:sym typeface="Calibri"/>
              </a:endParaRPr>
            </a:p>
          </p:txBody>
        </p:sp>
      </p:grpSp>
      <p:grpSp>
        <p:nvGrpSpPr>
          <p:cNvPr id="30" name="Google Shape;747;p15">
            <a:extLst>
              <a:ext uri="{FF2B5EF4-FFF2-40B4-BE49-F238E27FC236}">
                <a16:creationId xmlns:a16="http://schemas.microsoft.com/office/drawing/2014/main" id="{030FC9B4-34AA-419C-81A9-C32112564E72}"/>
              </a:ext>
            </a:extLst>
          </p:cNvPr>
          <p:cNvGrpSpPr/>
          <p:nvPr/>
        </p:nvGrpSpPr>
        <p:grpSpPr>
          <a:xfrm>
            <a:off x="9696194" y="4374273"/>
            <a:ext cx="1334604" cy="1214967"/>
            <a:chOff x="1523620" y="13180884"/>
            <a:chExt cx="314049" cy="286781"/>
          </a:xfrm>
          <a:solidFill>
            <a:schemeClr val="bg1">
              <a:lumMod val="50000"/>
            </a:schemeClr>
          </a:solidFill>
        </p:grpSpPr>
        <p:sp>
          <p:nvSpPr>
            <p:cNvPr id="31" name="Google Shape;748;p15">
              <a:extLst>
                <a:ext uri="{FF2B5EF4-FFF2-40B4-BE49-F238E27FC236}">
                  <a16:creationId xmlns:a16="http://schemas.microsoft.com/office/drawing/2014/main" id="{00B2EE06-E05E-4EFD-A91D-C53CD82BB816}"/>
                </a:ext>
              </a:extLst>
            </p:cNvPr>
            <p:cNvSpPr/>
            <p:nvPr/>
          </p:nvSpPr>
          <p:spPr>
            <a:xfrm>
              <a:off x="1523620" y="13287766"/>
              <a:ext cx="74077" cy="116406"/>
            </a:xfrm>
            <a:custGeom>
              <a:avLst/>
              <a:gdLst/>
              <a:ahLst/>
              <a:cxnLst/>
              <a:rect l="l" t="t" r="r" b="b"/>
              <a:pathLst>
                <a:path w="74076" h="116406" extrusionOk="0">
                  <a:moveTo>
                    <a:pt x="73548" y="2116"/>
                  </a:moveTo>
                  <a:cubicBezTo>
                    <a:pt x="72489" y="528"/>
                    <a:pt x="70373" y="0"/>
                    <a:pt x="68785" y="0"/>
                  </a:cubicBezTo>
                  <a:lnTo>
                    <a:pt x="6349" y="0"/>
                  </a:lnTo>
                  <a:cubicBezTo>
                    <a:pt x="2646" y="0"/>
                    <a:pt x="0" y="2646"/>
                    <a:pt x="0" y="6349"/>
                  </a:cubicBezTo>
                  <a:lnTo>
                    <a:pt x="0" y="114289"/>
                  </a:lnTo>
                  <a:cubicBezTo>
                    <a:pt x="0" y="117994"/>
                    <a:pt x="2646" y="120639"/>
                    <a:pt x="6349" y="120639"/>
                  </a:cubicBezTo>
                  <a:lnTo>
                    <a:pt x="53441" y="120639"/>
                  </a:lnTo>
                  <a:cubicBezTo>
                    <a:pt x="56616" y="120639"/>
                    <a:pt x="59261" y="118522"/>
                    <a:pt x="59791" y="115348"/>
                  </a:cubicBezTo>
                  <a:lnTo>
                    <a:pt x="75135" y="7407"/>
                  </a:lnTo>
                  <a:cubicBezTo>
                    <a:pt x="75135" y="5291"/>
                    <a:pt x="74606" y="3704"/>
                    <a:pt x="73548" y="2116"/>
                  </a:cubicBezTo>
                  <a:close/>
                  <a:moveTo>
                    <a:pt x="47621" y="107940"/>
                  </a:moveTo>
                  <a:lnTo>
                    <a:pt x="12699" y="107940"/>
                  </a:lnTo>
                  <a:lnTo>
                    <a:pt x="12699" y="12698"/>
                  </a:lnTo>
                  <a:lnTo>
                    <a:pt x="60849" y="12698"/>
                  </a:lnTo>
                  <a:lnTo>
                    <a:pt x="47621" y="107940"/>
                  </a:lnTo>
                  <a:close/>
                </a:path>
              </a:pathLst>
            </a:custGeom>
            <a:grpFill/>
            <a:ln>
              <a:noFill/>
            </a:ln>
          </p:spPr>
          <p:txBody>
            <a:bodyPr spcFirstLastPara="1" wrap="square" lIns="121900" tIns="60933" rIns="121900" bIns="60933" anchor="ctr" anchorCtr="0">
              <a:noAutofit/>
            </a:bodyPr>
            <a:lstStyle/>
            <a:p>
              <a:endParaRPr lang="it-CH" sz="1067" dirty="0">
                <a:solidFill>
                  <a:schemeClr val="dk1"/>
                </a:solidFill>
                <a:latin typeface="Calibri"/>
                <a:ea typeface="Calibri"/>
                <a:cs typeface="Calibri"/>
                <a:sym typeface="Calibri"/>
              </a:endParaRPr>
            </a:p>
          </p:txBody>
        </p:sp>
        <p:sp>
          <p:nvSpPr>
            <p:cNvPr id="32" name="Google Shape;749;p15">
              <a:extLst>
                <a:ext uri="{FF2B5EF4-FFF2-40B4-BE49-F238E27FC236}">
                  <a16:creationId xmlns:a16="http://schemas.microsoft.com/office/drawing/2014/main" id="{A6C7CA75-357B-445D-AE61-96C5B3EE4317}"/>
                </a:ext>
              </a:extLst>
            </p:cNvPr>
            <p:cNvSpPr/>
            <p:nvPr/>
          </p:nvSpPr>
          <p:spPr>
            <a:xfrm>
              <a:off x="1594274" y="13287766"/>
              <a:ext cx="243395" cy="179900"/>
            </a:xfrm>
            <a:custGeom>
              <a:avLst/>
              <a:gdLst/>
              <a:ahLst/>
              <a:cxnLst/>
              <a:rect l="l" t="t" r="r" b="b"/>
              <a:pathLst>
                <a:path w="243394" h="179900" extrusionOk="0">
                  <a:moveTo>
                    <a:pt x="237822" y="0"/>
                  </a:moveTo>
                  <a:lnTo>
                    <a:pt x="175386" y="0"/>
                  </a:lnTo>
                  <a:cubicBezTo>
                    <a:pt x="173270" y="0"/>
                    <a:pt x="171682" y="1058"/>
                    <a:pt x="170624" y="2116"/>
                  </a:cubicBezTo>
                  <a:cubicBezTo>
                    <a:pt x="169566" y="3704"/>
                    <a:pt x="169037" y="5291"/>
                    <a:pt x="169037" y="7407"/>
                  </a:cubicBezTo>
                  <a:lnTo>
                    <a:pt x="170624" y="16932"/>
                  </a:lnTo>
                  <a:lnTo>
                    <a:pt x="100780" y="9524"/>
                  </a:lnTo>
                  <a:lnTo>
                    <a:pt x="79086" y="8995"/>
                  </a:lnTo>
                  <a:cubicBezTo>
                    <a:pt x="79086" y="8995"/>
                    <a:pt x="79086" y="8995"/>
                    <a:pt x="79086" y="8995"/>
                  </a:cubicBezTo>
                  <a:cubicBezTo>
                    <a:pt x="77499" y="8995"/>
                    <a:pt x="75912" y="9524"/>
                    <a:pt x="74324" y="11111"/>
                  </a:cubicBezTo>
                  <a:lnTo>
                    <a:pt x="66917" y="18519"/>
                  </a:lnTo>
                  <a:lnTo>
                    <a:pt x="19296" y="18519"/>
                  </a:lnTo>
                  <a:cubicBezTo>
                    <a:pt x="15592" y="18519"/>
                    <a:pt x="12947" y="21165"/>
                    <a:pt x="12947" y="24868"/>
                  </a:cubicBezTo>
                  <a:cubicBezTo>
                    <a:pt x="12947" y="28572"/>
                    <a:pt x="15592" y="31218"/>
                    <a:pt x="19296" y="31218"/>
                  </a:cubicBezTo>
                  <a:lnTo>
                    <a:pt x="54218" y="31218"/>
                  </a:lnTo>
                  <a:lnTo>
                    <a:pt x="31995" y="53440"/>
                  </a:lnTo>
                  <a:cubicBezTo>
                    <a:pt x="24587" y="60849"/>
                    <a:pt x="24587" y="73019"/>
                    <a:pt x="31995" y="80955"/>
                  </a:cubicBezTo>
                  <a:cubicBezTo>
                    <a:pt x="35699" y="84659"/>
                    <a:pt x="40990" y="86775"/>
                    <a:pt x="45752" y="86775"/>
                  </a:cubicBezTo>
                  <a:cubicBezTo>
                    <a:pt x="50514" y="86775"/>
                    <a:pt x="55276" y="85187"/>
                    <a:pt x="58451" y="81484"/>
                  </a:cubicBezTo>
                  <a:lnTo>
                    <a:pt x="75912" y="67198"/>
                  </a:lnTo>
                  <a:lnTo>
                    <a:pt x="94431" y="64023"/>
                  </a:lnTo>
                  <a:lnTo>
                    <a:pt x="129882" y="98945"/>
                  </a:lnTo>
                  <a:lnTo>
                    <a:pt x="157925" y="126989"/>
                  </a:lnTo>
                  <a:cubicBezTo>
                    <a:pt x="160571" y="129634"/>
                    <a:pt x="160571" y="133338"/>
                    <a:pt x="157925" y="135983"/>
                  </a:cubicBezTo>
                  <a:cubicBezTo>
                    <a:pt x="155280" y="138629"/>
                    <a:pt x="151576" y="138629"/>
                    <a:pt x="148930" y="135983"/>
                  </a:cubicBezTo>
                  <a:lnTo>
                    <a:pt x="145755" y="132808"/>
                  </a:lnTo>
                  <a:cubicBezTo>
                    <a:pt x="145755" y="132808"/>
                    <a:pt x="145755" y="132808"/>
                    <a:pt x="145755" y="132808"/>
                  </a:cubicBezTo>
                  <a:lnTo>
                    <a:pt x="112421" y="99475"/>
                  </a:lnTo>
                  <a:cubicBezTo>
                    <a:pt x="109775" y="96829"/>
                    <a:pt x="105542" y="96829"/>
                    <a:pt x="103426" y="99475"/>
                  </a:cubicBezTo>
                  <a:cubicBezTo>
                    <a:pt x="101309" y="102120"/>
                    <a:pt x="100780" y="106352"/>
                    <a:pt x="103426" y="108469"/>
                  </a:cubicBezTo>
                  <a:lnTo>
                    <a:pt x="106601" y="111643"/>
                  </a:lnTo>
                  <a:cubicBezTo>
                    <a:pt x="106601" y="111643"/>
                    <a:pt x="106601" y="111643"/>
                    <a:pt x="106601" y="111643"/>
                  </a:cubicBezTo>
                  <a:lnTo>
                    <a:pt x="136760" y="141804"/>
                  </a:lnTo>
                  <a:cubicBezTo>
                    <a:pt x="139406" y="144450"/>
                    <a:pt x="139406" y="148153"/>
                    <a:pt x="136760" y="150799"/>
                  </a:cubicBezTo>
                  <a:cubicBezTo>
                    <a:pt x="134115" y="153445"/>
                    <a:pt x="130411" y="153445"/>
                    <a:pt x="127765" y="150799"/>
                  </a:cubicBezTo>
                  <a:lnTo>
                    <a:pt x="118770" y="141804"/>
                  </a:lnTo>
                  <a:lnTo>
                    <a:pt x="94960" y="117994"/>
                  </a:lnTo>
                  <a:lnTo>
                    <a:pt x="85965" y="108998"/>
                  </a:lnTo>
                  <a:cubicBezTo>
                    <a:pt x="83319" y="106352"/>
                    <a:pt x="79086" y="106352"/>
                    <a:pt x="76970" y="108998"/>
                  </a:cubicBezTo>
                  <a:cubicBezTo>
                    <a:pt x="74324" y="111643"/>
                    <a:pt x="74324" y="115877"/>
                    <a:pt x="76970" y="117994"/>
                  </a:cubicBezTo>
                  <a:lnTo>
                    <a:pt x="85965" y="126989"/>
                  </a:lnTo>
                  <a:lnTo>
                    <a:pt x="109775" y="150799"/>
                  </a:lnTo>
                  <a:cubicBezTo>
                    <a:pt x="110834" y="151857"/>
                    <a:pt x="111892" y="153445"/>
                    <a:pt x="111892" y="155032"/>
                  </a:cubicBezTo>
                  <a:cubicBezTo>
                    <a:pt x="111892" y="156618"/>
                    <a:pt x="111363" y="158206"/>
                    <a:pt x="109775" y="159264"/>
                  </a:cubicBezTo>
                  <a:cubicBezTo>
                    <a:pt x="107130" y="161910"/>
                    <a:pt x="103426" y="161910"/>
                    <a:pt x="100780" y="159264"/>
                  </a:cubicBezTo>
                  <a:lnTo>
                    <a:pt x="89140" y="147624"/>
                  </a:lnTo>
                  <a:cubicBezTo>
                    <a:pt x="89140" y="147624"/>
                    <a:pt x="89140" y="147624"/>
                    <a:pt x="89140" y="147624"/>
                  </a:cubicBezTo>
                  <a:lnTo>
                    <a:pt x="55805" y="114289"/>
                  </a:lnTo>
                  <a:cubicBezTo>
                    <a:pt x="53160" y="111643"/>
                    <a:pt x="48927" y="111643"/>
                    <a:pt x="46810" y="114289"/>
                  </a:cubicBezTo>
                  <a:cubicBezTo>
                    <a:pt x="44165" y="116935"/>
                    <a:pt x="44165" y="121168"/>
                    <a:pt x="46810" y="123285"/>
                  </a:cubicBezTo>
                  <a:lnTo>
                    <a:pt x="58451" y="134925"/>
                  </a:lnTo>
                  <a:lnTo>
                    <a:pt x="80145" y="156618"/>
                  </a:lnTo>
                  <a:cubicBezTo>
                    <a:pt x="82790" y="159264"/>
                    <a:pt x="82790" y="162969"/>
                    <a:pt x="80145" y="165615"/>
                  </a:cubicBezTo>
                  <a:cubicBezTo>
                    <a:pt x="77499" y="168260"/>
                    <a:pt x="73795" y="168260"/>
                    <a:pt x="71150" y="165615"/>
                  </a:cubicBezTo>
                  <a:lnTo>
                    <a:pt x="37815" y="132280"/>
                  </a:lnTo>
                  <a:cubicBezTo>
                    <a:pt x="37815" y="132280"/>
                    <a:pt x="37815" y="132280"/>
                    <a:pt x="37286" y="132280"/>
                  </a:cubicBezTo>
                  <a:cubicBezTo>
                    <a:pt x="37286" y="132280"/>
                    <a:pt x="37286" y="132280"/>
                    <a:pt x="36757" y="131750"/>
                  </a:cubicBezTo>
                  <a:lnTo>
                    <a:pt x="10301" y="111115"/>
                  </a:lnTo>
                  <a:cubicBezTo>
                    <a:pt x="7655" y="108998"/>
                    <a:pt x="3422" y="109527"/>
                    <a:pt x="1306" y="112173"/>
                  </a:cubicBezTo>
                  <a:cubicBezTo>
                    <a:pt x="-811" y="114819"/>
                    <a:pt x="-281" y="119052"/>
                    <a:pt x="2364" y="121168"/>
                  </a:cubicBezTo>
                  <a:lnTo>
                    <a:pt x="28291" y="141275"/>
                  </a:lnTo>
                  <a:lnTo>
                    <a:pt x="61096" y="174080"/>
                  </a:lnTo>
                  <a:cubicBezTo>
                    <a:pt x="64800" y="177783"/>
                    <a:pt x="69562" y="179900"/>
                    <a:pt x="74853" y="179900"/>
                  </a:cubicBezTo>
                  <a:cubicBezTo>
                    <a:pt x="79615" y="179900"/>
                    <a:pt x="84907" y="177783"/>
                    <a:pt x="88611" y="174080"/>
                  </a:cubicBezTo>
                  <a:cubicBezTo>
                    <a:pt x="90198" y="172492"/>
                    <a:pt x="91256" y="170376"/>
                    <a:pt x="92314" y="168788"/>
                  </a:cubicBezTo>
                  <a:cubicBezTo>
                    <a:pt x="96018" y="171964"/>
                    <a:pt x="100251" y="173551"/>
                    <a:pt x="105013" y="173551"/>
                  </a:cubicBezTo>
                  <a:cubicBezTo>
                    <a:pt x="110304" y="173551"/>
                    <a:pt x="115067" y="171434"/>
                    <a:pt x="118770" y="167730"/>
                  </a:cubicBezTo>
                  <a:cubicBezTo>
                    <a:pt x="120358" y="166143"/>
                    <a:pt x="121945" y="164027"/>
                    <a:pt x="123003" y="161381"/>
                  </a:cubicBezTo>
                  <a:cubicBezTo>
                    <a:pt x="126178" y="162969"/>
                    <a:pt x="129353" y="164027"/>
                    <a:pt x="132527" y="164027"/>
                  </a:cubicBezTo>
                  <a:cubicBezTo>
                    <a:pt x="137290" y="164027"/>
                    <a:pt x="142581" y="161910"/>
                    <a:pt x="146285" y="158206"/>
                  </a:cubicBezTo>
                  <a:cubicBezTo>
                    <a:pt x="148930" y="155560"/>
                    <a:pt x="150518" y="151857"/>
                    <a:pt x="151047" y="148153"/>
                  </a:cubicBezTo>
                  <a:cubicBezTo>
                    <a:pt x="152105" y="148153"/>
                    <a:pt x="152634" y="148682"/>
                    <a:pt x="153692" y="148682"/>
                  </a:cubicBezTo>
                  <a:cubicBezTo>
                    <a:pt x="158454" y="148682"/>
                    <a:pt x="163746" y="146566"/>
                    <a:pt x="167449" y="142862"/>
                  </a:cubicBezTo>
                  <a:cubicBezTo>
                    <a:pt x="171153" y="139159"/>
                    <a:pt x="173270" y="134396"/>
                    <a:pt x="173270" y="129105"/>
                  </a:cubicBezTo>
                  <a:cubicBezTo>
                    <a:pt x="173270" y="128576"/>
                    <a:pt x="173270" y="128047"/>
                    <a:pt x="173270" y="127517"/>
                  </a:cubicBezTo>
                  <a:lnTo>
                    <a:pt x="185439" y="112703"/>
                  </a:lnTo>
                  <a:lnTo>
                    <a:pt x="185439" y="113761"/>
                  </a:lnTo>
                  <a:cubicBezTo>
                    <a:pt x="185968" y="116935"/>
                    <a:pt x="188614" y="119052"/>
                    <a:pt x="191789" y="119052"/>
                  </a:cubicBezTo>
                  <a:lnTo>
                    <a:pt x="238880" y="119052"/>
                  </a:lnTo>
                  <a:cubicBezTo>
                    <a:pt x="242584" y="119052"/>
                    <a:pt x="245230" y="116406"/>
                    <a:pt x="245230" y="112703"/>
                  </a:cubicBezTo>
                  <a:lnTo>
                    <a:pt x="245230" y="4762"/>
                  </a:lnTo>
                  <a:cubicBezTo>
                    <a:pt x="244172" y="2646"/>
                    <a:pt x="241526" y="0"/>
                    <a:pt x="237822" y="0"/>
                  </a:cubicBezTo>
                  <a:close/>
                  <a:moveTo>
                    <a:pt x="165862" y="116406"/>
                  </a:moveTo>
                  <a:lnTo>
                    <a:pt x="138348" y="89421"/>
                  </a:lnTo>
                  <a:lnTo>
                    <a:pt x="133057" y="84129"/>
                  </a:lnTo>
                  <a:cubicBezTo>
                    <a:pt x="133057" y="84129"/>
                    <a:pt x="133057" y="84129"/>
                    <a:pt x="133057" y="84129"/>
                  </a:cubicBezTo>
                  <a:lnTo>
                    <a:pt x="100780" y="51854"/>
                  </a:lnTo>
                  <a:cubicBezTo>
                    <a:pt x="99193" y="50266"/>
                    <a:pt x="97076" y="49737"/>
                    <a:pt x="94960" y="50266"/>
                  </a:cubicBezTo>
                  <a:lnTo>
                    <a:pt x="71679" y="53970"/>
                  </a:lnTo>
                  <a:cubicBezTo>
                    <a:pt x="71679" y="53970"/>
                    <a:pt x="71679" y="53970"/>
                    <a:pt x="71150" y="53970"/>
                  </a:cubicBezTo>
                  <a:cubicBezTo>
                    <a:pt x="70621" y="53970"/>
                    <a:pt x="70091" y="54500"/>
                    <a:pt x="70091" y="54500"/>
                  </a:cubicBezTo>
                  <a:cubicBezTo>
                    <a:pt x="69562" y="54500"/>
                    <a:pt x="69562" y="55028"/>
                    <a:pt x="69033" y="55028"/>
                  </a:cubicBezTo>
                  <a:cubicBezTo>
                    <a:pt x="69033" y="55028"/>
                    <a:pt x="69033" y="55028"/>
                    <a:pt x="68504" y="55028"/>
                  </a:cubicBezTo>
                  <a:lnTo>
                    <a:pt x="49456" y="70373"/>
                  </a:lnTo>
                  <a:cubicBezTo>
                    <a:pt x="46810" y="73019"/>
                    <a:pt x="43106" y="73019"/>
                    <a:pt x="40461" y="70373"/>
                  </a:cubicBezTo>
                  <a:cubicBezTo>
                    <a:pt x="37815" y="67727"/>
                    <a:pt x="37815" y="64023"/>
                    <a:pt x="40461" y="61377"/>
                  </a:cubicBezTo>
                  <a:lnTo>
                    <a:pt x="80674" y="21165"/>
                  </a:lnTo>
                  <a:lnTo>
                    <a:pt x="99193" y="21693"/>
                  </a:lnTo>
                  <a:lnTo>
                    <a:pt x="171682" y="29630"/>
                  </a:lnTo>
                  <a:lnTo>
                    <a:pt x="180677" y="97357"/>
                  </a:lnTo>
                  <a:lnTo>
                    <a:pt x="165862" y="116406"/>
                  </a:lnTo>
                  <a:close/>
                  <a:moveTo>
                    <a:pt x="231473" y="107940"/>
                  </a:moveTo>
                  <a:lnTo>
                    <a:pt x="196551" y="107940"/>
                  </a:lnTo>
                  <a:lnTo>
                    <a:pt x="182794" y="12698"/>
                  </a:lnTo>
                  <a:lnTo>
                    <a:pt x="230944" y="12698"/>
                  </a:lnTo>
                  <a:lnTo>
                    <a:pt x="230944" y="107940"/>
                  </a:lnTo>
                  <a:close/>
                </a:path>
              </a:pathLst>
            </a:custGeom>
            <a:grpFill/>
            <a:ln>
              <a:noFill/>
            </a:ln>
          </p:spPr>
          <p:txBody>
            <a:bodyPr spcFirstLastPara="1" wrap="square" lIns="121900" tIns="60933" rIns="121900" bIns="60933" anchor="ctr" anchorCtr="0">
              <a:noAutofit/>
            </a:bodyPr>
            <a:lstStyle/>
            <a:p>
              <a:endParaRPr lang="it-CH" sz="1067" dirty="0">
                <a:solidFill>
                  <a:schemeClr val="dk1"/>
                </a:solidFill>
                <a:latin typeface="Calibri"/>
                <a:ea typeface="Calibri"/>
                <a:cs typeface="Calibri"/>
                <a:sym typeface="Calibri"/>
              </a:endParaRPr>
            </a:p>
          </p:txBody>
        </p:sp>
        <p:sp>
          <p:nvSpPr>
            <p:cNvPr id="33" name="Google Shape;750;p15">
              <a:extLst>
                <a:ext uri="{FF2B5EF4-FFF2-40B4-BE49-F238E27FC236}">
                  <a16:creationId xmlns:a16="http://schemas.microsoft.com/office/drawing/2014/main" id="{E900D62D-B8DD-4CB5-9385-4FB0B653E551}"/>
                </a:ext>
              </a:extLst>
            </p:cNvPr>
            <p:cNvSpPr/>
            <p:nvPr/>
          </p:nvSpPr>
          <p:spPr>
            <a:xfrm>
              <a:off x="1582284" y="13180884"/>
              <a:ext cx="195774" cy="89950"/>
            </a:xfrm>
            <a:custGeom>
              <a:avLst/>
              <a:gdLst/>
              <a:ahLst/>
              <a:cxnLst/>
              <a:rect l="l" t="t" r="r" b="b"/>
              <a:pathLst>
                <a:path w="195774" h="89950" extrusionOk="0">
                  <a:moveTo>
                    <a:pt x="8004" y="90479"/>
                  </a:moveTo>
                  <a:cubicBezTo>
                    <a:pt x="10121" y="90479"/>
                    <a:pt x="12237" y="89421"/>
                    <a:pt x="13296" y="87833"/>
                  </a:cubicBezTo>
                  <a:lnTo>
                    <a:pt x="40281" y="47091"/>
                  </a:lnTo>
                  <a:lnTo>
                    <a:pt x="95309" y="74605"/>
                  </a:lnTo>
                  <a:cubicBezTo>
                    <a:pt x="97426" y="75663"/>
                    <a:pt x="100071" y="75663"/>
                    <a:pt x="101659" y="74077"/>
                  </a:cubicBezTo>
                  <a:lnTo>
                    <a:pt x="181555" y="20635"/>
                  </a:lnTo>
                  <a:lnTo>
                    <a:pt x="177852" y="42330"/>
                  </a:lnTo>
                  <a:cubicBezTo>
                    <a:pt x="177323" y="46033"/>
                    <a:pt x="179439" y="49207"/>
                    <a:pt x="183143" y="49737"/>
                  </a:cubicBezTo>
                  <a:cubicBezTo>
                    <a:pt x="183672" y="49737"/>
                    <a:pt x="183672" y="49737"/>
                    <a:pt x="184201" y="49737"/>
                  </a:cubicBezTo>
                  <a:cubicBezTo>
                    <a:pt x="187376" y="49737"/>
                    <a:pt x="190021" y="47621"/>
                    <a:pt x="190551" y="44445"/>
                  </a:cubicBezTo>
                  <a:lnTo>
                    <a:pt x="197429" y="7407"/>
                  </a:lnTo>
                  <a:cubicBezTo>
                    <a:pt x="197958" y="5291"/>
                    <a:pt x="197429" y="3704"/>
                    <a:pt x="195842" y="2116"/>
                  </a:cubicBezTo>
                  <a:cubicBezTo>
                    <a:pt x="194783" y="528"/>
                    <a:pt x="192667" y="0"/>
                    <a:pt x="190551" y="0"/>
                  </a:cubicBezTo>
                  <a:lnTo>
                    <a:pt x="151925" y="528"/>
                  </a:lnTo>
                  <a:cubicBezTo>
                    <a:pt x="148221" y="528"/>
                    <a:pt x="145575" y="3704"/>
                    <a:pt x="145575" y="6878"/>
                  </a:cubicBezTo>
                  <a:cubicBezTo>
                    <a:pt x="145575" y="10582"/>
                    <a:pt x="148750" y="13228"/>
                    <a:pt x="151925" y="13228"/>
                  </a:cubicBezTo>
                  <a:lnTo>
                    <a:pt x="168857" y="12698"/>
                  </a:lnTo>
                  <a:lnTo>
                    <a:pt x="96896" y="60849"/>
                  </a:lnTo>
                  <a:lnTo>
                    <a:pt x="39752" y="32275"/>
                  </a:lnTo>
                  <a:cubicBezTo>
                    <a:pt x="36577" y="30688"/>
                    <a:pt x="33402" y="31747"/>
                    <a:pt x="31286" y="34393"/>
                  </a:cubicBezTo>
                  <a:lnTo>
                    <a:pt x="1126" y="79368"/>
                  </a:lnTo>
                  <a:cubicBezTo>
                    <a:pt x="-991" y="82542"/>
                    <a:pt x="68" y="86245"/>
                    <a:pt x="2713" y="88363"/>
                  </a:cubicBezTo>
                  <a:cubicBezTo>
                    <a:pt x="5888" y="90479"/>
                    <a:pt x="6946" y="90479"/>
                    <a:pt x="8004" y="90479"/>
                  </a:cubicBezTo>
                  <a:close/>
                </a:path>
              </a:pathLst>
            </a:custGeom>
            <a:grpFill/>
            <a:ln>
              <a:noFill/>
            </a:ln>
          </p:spPr>
          <p:txBody>
            <a:bodyPr spcFirstLastPara="1" wrap="square" lIns="121900" tIns="60933" rIns="121900" bIns="60933" anchor="ctr" anchorCtr="0">
              <a:noAutofit/>
            </a:bodyPr>
            <a:lstStyle/>
            <a:p>
              <a:endParaRPr lang="it-CH" sz="1067" dirty="0">
                <a:solidFill>
                  <a:schemeClr val="dk1"/>
                </a:solidFill>
                <a:latin typeface="Calibri"/>
                <a:ea typeface="Calibri"/>
                <a:cs typeface="Calibri"/>
                <a:sym typeface="Calibri"/>
              </a:endParaRPr>
            </a:p>
          </p:txBody>
        </p:sp>
      </p:grpSp>
      <p:sp>
        <p:nvSpPr>
          <p:cNvPr id="4" name="Textfeld 3">
            <a:extLst>
              <a:ext uri="{FF2B5EF4-FFF2-40B4-BE49-F238E27FC236}">
                <a16:creationId xmlns:a16="http://schemas.microsoft.com/office/drawing/2014/main" id="{4D800459-A988-426D-9FAD-27B35F07916A}"/>
              </a:ext>
            </a:extLst>
          </p:cNvPr>
          <p:cNvSpPr txBox="1"/>
          <p:nvPr/>
        </p:nvSpPr>
        <p:spPr bwMode="auto">
          <a:xfrm>
            <a:off x="1391617" y="6493898"/>
            <a:ext cx="1968079" cy="15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algn="l">
              <a:spcAft>
                <a:spcPts val="800"/>
              </a:spcAft>
            </a:pPr>
            <a:r>
              <a:rPr lang="it-CH" sz="800" dirty="0">
                <a:solidFill>
                  <a:schemeClr val="tx2"/>
                </a:solidFill>
                <a:latin typeface="+mj-lt"/>
              </a:rPr>
              <a:t>Cifre al 31.12.2023</a:t>
            </a:r>
          </a:p>
        </p:txBody>
      </p:sp>
    </p:spTree>
    <p:extLst>
      <p:ext uri="{BB962C8B-B14F-4D97-AF65-F5344CB8AC3E}">
        <p14:creationId xmlns:p14="http://schemas.microsoft.com/office/powerpoint/2010/main" val="2905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4B4F78-E0C3-884A-9703-EA76A44F2375}"/>
              </a:ext>
            </a:extLst>
          </p:cNvPr>
          <p:cNvSpPr>
            <a:spLocks noGrp="1"/>
          </p:cNvSpPr>
          <p:nvPr>
            <p:ph type="title"/>
          </p:nvPr>
        </p:nvSpPr>
        <p:spPr/>
        <p:txBody>
          <a:bodyPr/>
          <a:lstStyle/>
          <a:p>
            <a:r>
              <a:rPr lang="de-CH" dirty="0" err="1"/>
              <a:t>Organizzazione</a:t>
            </a:r>
            <a:endParaRPr lang="de-CH" dirty="0"/>
          </a:p>
        </p:txBody>
      </p:sp>
      <p:sp>
        <p:nvSpPr>
          <p:cNvPr id="17" name="Rechteck 16">
            <a:extLst>
              <a:ext uri="{FF2B5EF4-FFF2-40B4-BE49-F238E27FC236}">
                <a16:creationId xmlns:a16="http://schemas.microsoft.com/office/drawing/2014/main" id="{65FDDC6E-C656-424E-8AA0-9CCCDF654D78}"/>
              </a:ext>
            </a:extLst>
          </p:cNvPr>
          <p:cNvSpPr/>
          <p:nvPr/>
        </p:nvSpPr>
        <p:spPr>
          <a:xfrm>
            <a:off x="4727911" y="836608"/>
            <a:ext cx="2880000" cy="720000"/>
          </a:xfrm>
          <a:prstGeom prst="rect">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0" rIns="144000" bIns="180000" numCol="1" spcCol="0" rtlCol="0" fromWordArt="0" anchor="b" anchorCtr="0" forceAA="0" compatLnSpc="1">
            <a:prstTxWarp prst="textNoShape">
              <a:avLst/>
            </a:prstTxWarp>
            <a:noAutofit/>
          </a:bodyPr>
          <a:lstStyle/>
          <a:p>
            <a:pPr>
              <a:spcAft>
                <a:spcPts val="400"/>
              </a:spcAft>
            </a:pPr>
            <a:r>
              <a:rPr lang="de-CH" sz="1100" b="1" dirty="0">
                <a:solidFill>
                  <a:schemeClr val="bg1"/>
                </a:solidFill>
                <a:latin typeface="+mj-lt"/>
              </a:rPr>
              <a:t>Presidente </a:t>
            </a:r>
          </a:p>
          <a:p>
            <a:pPr>
              <a:spcAft>
                <a:spcPts val="400"/>
              </a:spcAft>
            </a:pPr>
            <a:r>
              <a:rPr lang="de-CH" sz="1100" b="1" dirty="0">
                <a:solidFill>
                  <a:schemeClr val="bg1"/>
                </a:solidFill>
                <a:latin typeface="+mj-lt"/>
              </a:rPr>
              <a:t>del </a:t>
            </a:r>
            <a:r>
              <a:rPr lang="de-CH" sz="1100" b="1" dirty="0" err="1">
                <a:solidFill>
                  <a:schemeClr val="bg1"/>
                </a:solidFill>
                <a:latin typeface="+mj-lt"/>
              </a:rPr>
              <a:t>consiglio</a:t>
            </a:r>
            <a:r>
              <a:rPr lang="de-CH" sz="1100" b="1" dirty="0">
                <a:solidFill>
                  <a:schemeClr val="bg1"/>
                </a:solidFill>
                <a:latin typeface="+mj-lt"/>
              </a:rPr>
              <a:t> di </a:t>
            </a:r>
            <a:r>
              <a:rPr lang="de-CH" sz="1100" b="1" dirty="0" err="1">
                <a:solidFill>
                  <a:schemeClr val="bg1"/>
                </a:solidFill>
                <a:latin typeface="+mj-lt"/>
              </a:rPr>
              <a:t>amministrazione</a:t>
            </a:r>
            <a:r>
              <a:rPr lang="de-CH" sz="1100" b="1" dirty="0">
                <a:solidFill>
                  <a:schemeClr val="bg1"/>
                </a:solidFill>
                <a:latin typeface="+mj-lt"/>
              </a:rPr>
              <a:t> </a:t>
            </a:r>
          </a:p>
          <a:p>
            <a:pPr>
              <a:spcAft>
                <a:spcPts val="400"/>
              </a:spcAft>
            </a:pPr>
            <a:r>
              <a:rPr lang="de-CH" sz="1100" dirty="0">
                <a:solidFill>
                  <a:schemeClr val="bg1"/>
                </a:solidFill>
                <a:latin typeface="+mj-lt"/>
              </a:rPr>
              <a:t>Marc Reimann</a:t>
            </a:r>
          </a:p>
        </p:txBody>
      </p:sp>
      <p:sp>
        <p:nvSpPr>
          <p:cNvPr id="18" name="Rechteck 17">
            <a:extLst>
              <a:ext uri="{FF2B5EF4-FFF2-40B4-BE49-F238E27FC236}">
                <a16:creationId xmlns:a16="http://schemas.microsoft.com/office/drawing/2014/main" id="{07BF912D-47D7-7047-9DC3-857D3DD71844}"/>
              </a:ext>
            </a:extLst>
          </p:cNvPr>
          <p:cNvSpPr/>
          <p:nvPr/>
        </p:nvSpPr>
        <p:spPr>
          <a:xfrm>
            <a:off x="2423592" y="1772816"/>
            <a:ext cx="2880000" cy="576000"/>
          </a:xfrm>
          <a:prstGeom prst="rect">
            <a:avLst/>
          </a:prstGeom>
          <a:solidFill>
            <a:schemeClr val="tx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spcAft>
                <a:spcPts val="400"/>
              </a:spcAft>
            </a:pPr>
            <a:r>
              <a:rPr lang="de-CH" sz="1100" b="1" dirty="0" err="1">
                <a:solidFill>
                  <a:schemeClr val="tx2"/>
                </a:solidFill>
                <a:latin typeface="+mj-lt"/>
              </a:rPr>
              <a:t>Revisione</a:t>
            </a:r>
            <a:r>
              <a:rPr lang="de-CH" sz="1100" b="1" dirty="0">
                <a:solidFill>
                  <a:schemeClr val="tx2"/>
                </a:solidFill>
                <a:latin typeface="+mj-lt"/>
              </a:rPr>
              <a:t> </a:t>
            </a:r>
            <a:r>
              <a:rPr lang="de-CH" sz="1100" b="1" dirty="0" err="1">
                <a:solidFill>
                  <a:schemeClr val="tx2"/>
                </a:solidFill>
                <a:latin typeface="+mj-lt"/>
              </a:rPr>
              <a:t>esterna</a:t>
            </a:r>
            <a:endParaRPr lang="de-CH" sz="1100" b="1" dirty="0">
              <a:solidFill>
                <a:schemeClr val="tx2"/>
              </a:solidFill>
              <a:latin typeface="+mj-lt"/>
            </a:endParaRPr>
          </a:p>
          <a:p>
            <a:pPr>
              <a:spcAft>
                <a:spcPts val="400"/>
              </a:spcAft>
            </a:pPr>
            <a:r>
              <a:rPr lang="de-CH" sz="1100" dirty="0">
                <a:solidFill>
                  <a:schemeClr val="tx2"/>
                </a:solidFill>
                <a:latin typeface="+mj-lt"/>
              </a:rPr>
              <a:t>Deloitte</a:t>
            </a:r>
          </a:p>
        </p:txBody>
      </p:sp>
      <p:sp>
        <p:nvSpPr>
          <p:cNvPr id="19" name="Rechteck 18">
            <a:extLst>
              <a:ext uri="{FF2B5EF4-FFF2-40B4-BE49-F238E27FC236}">
                <a16:creationId xmlns:a16="http://schemas.microsoft.com/office/drawing/2014/main" id="{A1A1CBBD-5828-8144-926E-42CD6EE38BDC}"/>
              </a:ext>
            </a:extLst>
          </p:cNvPr>
          <p:cNvSpPr/>
          <p:nvPr/>
        </p:nvSpPr>
        <p:spPr>
          <a:xfrm>
            <a:off x="7104432" y="1772816"/>
            <a:ext cx="2880000" cy="576000"/>
          </a:xfrm>
          <a:prstGeom prst="rect">
            <a:avLst/>
          </a:prstGeom>
          <a:solidFill>
            <a:schemeClr val="tx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spcAft>
                <a:spcPts val="400"/>
              </a:spcAft>
            </a:pPr>
            <a:r>
              <a:rPr lang="de-CH" sz="1100" b="1" dirty="0" err="1">
                <a:solidFill>
                  <a:schemeClr val="tx2"/>
                </a:solidFill>
                <a:latin typeface="+mj-lt"/>
              </a:rPr>
              <a:t>Controllo</a:t>
            </a:r>
            <a:r>
              <a:rPr lang="de-CH" sz="1100" b="1" dirty="0">
                <a:solidFill>
                  <a:schemeClr val="tx2"/>
                </a:solidFill>
                <a:latin typeface="+mj-lt"/>
              </a:rPr>
              <a:t> </a:t>
            </a:r>
            <a:r>
              <a:rPr lang="de-CH" sz="1100" b="1" dirty="0" err="1">
                <a:solidFill>
                  <a:schemeClr val="tx2"/>
                </a:solidFill>
                <a:latin typeface="+mj-lt"/>
              </a:rPr>
              <a:t>dei</a:t>
            </a:r>
            <a:r>
              <a:rPr lang="de-CH" sz="1100" b="1" dirty="0">
                <a:solidFill>
                  <a:schemeClr val="tx2"/>
                </a:solidFill>
                <a:latin typeface="+mj-lt"/>
              </a:rPr>
              <a:t> </a:t>
            </a:r>
            <a:r>
              <a:rPr lang="de-CH" sz="1100" b="1" dirty="0" err="1">
                <a:solidFill>
                  <a:schemeClr val="tx2"/>
                </a:solidFill>
                <a:latin typeface="+mj-lt"/>
              </a:rPr>
              <a:t>rischi</a:t>
            </a:r>
            <a:endParaRPr lang="de-CH" sz="1100" b="1" dirty="0">
              <a:solidFill>
                <a:schemeClr val="tx2"/>
              </a:solidFill>
              <a:latin typeface="+mj-lt"/>
            </a:endParaRPr>
          </a:p>
          <a:p>
            <a:pPr>
              <a:spcAft>
                <a:spcPts val="400"/>
              </a:spcAft>
            </a:pPr>
            <a:r>
              <a:rPr lang="de-CH" sz="1100" dirty="0">
                <a:solidFill>
                  <a:schemeClr val="tx2"/>
                </a:solidFill>
                <a:latin typeface="+mj-lt"/>
              </a:rPr>
              <a:t>PWC</a:t>
            </a:r>
          </a:p>
        </p:txBody>
      </p:sp>
      <p:pic>
        <p:nvPicPr>
          <p:cNvPr id="26" name="Picture 3">
            <a:extLst>
              <a:ext uri="{FF2B5EF4-FFF2-40B4-BE49-F238E27FC236}">
                <a16:creationId xmlns:a16="http://schemas.microsoft.com/office/drawing/2014/main" id="{78DD195E-1740-314B-88C6-B3A50ACB5E51}"/>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0056" y="45124"/>
            <a:ext cx="1080000" cy="1079000"/>
          </a:xfrm>
          <a:prstGeom prst="ellipse">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3" name="Gerade Verbindung 32">
            <a:extLst>
              <a:ext uri="{FF2B5EF4-FFF2-40B4-BE49-F238E27FC236}">
                <a16:creationId xmlns:a16="http://schemas.microsoft.com/office/drawing/2014/main" id="{5522AA2C-776E-BA4E-91FF-88DC5196F89A}"/>
              </a:ext>
            </a:extLst>
          </p:cNvPr>
          <p:cNvCxnSpPr>
            <a:cxnSpLocks/>
          </p:cNvCxnSpPr>
          <p:nvPr/>
        </p:nvCxnSpPr>
        <p:spPr>
          <a:xfrm>
            <a:off x="6059881" y="1556608"/>
            <a:ext cx="175" cy="2448456"/>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Gerade Verbindung 33">
            <a:extLst>
              <a:ext uri="{FF2B5EF4-FFF2-40B4-BE49-F238E27FC236}">
                <a16:creationId xmlns:a16="http://schemas.microsoft.com/office/drawing/2014/main" id="{C935D8A9-9C7E-914B-AD32-287EF50EB7DA}"/>
              </a:ext>
            </a:extLst>
          </p:cNvPr>
          <p:cNvCxnSpPr>
            <a:cxnSpLocks/>
            <a:stCxn id="18" idx="3"/>
            <a:endCxn id="19" idx="1"/>
          </p:cNvCxnSpPr>
          <p:nvPr/>
        </p:nvCxnSpPr>
        <p:spPr>
          <a:xfrm>
            <a:off x="5303592" y="2060816"/>
            <a:ext cx="1800840" cy="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6">
            <a:extLst>
              <a:ext uri="{FF2B5EF4-FFF2-40B4-BE49-F238E27FC236}">
                <a16:creationId xmlns:a16="http://schemas.microsoft.com/office/drawing/2014/main" id="{2DC063D0-3701-B742-96E8-AAA3F44932AF}"/>
              </a:ext>
            </a:extLst>
          </p:cNvPr>
          <p:cNvCxnSpPr>
            <a:cxnSpLocks/>
          </p:cNvCxnSpPr>
          <p:nvPr/>
        </p:nvCxnSpPr>
        <p:spPr>
          <a:xfrm>
            <a:off x="1559496" y="4004991"/>
            <a:ext cx="9001000" cy="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Gerade Verbindung 39">
            <a:extLst>
              <a:ext uri="{FF2B5EF4-FFF2-40B4-BE49-F238E27FC236}">
                <a16:creationId xmlns:a16="http://schemas.microsoft.com/office/drawing/2014/main" id="{47F03B03-D026-6B47-AD8C-183E8F3C0E40}"/>
              </a:ext>
            </a:extLst>
          </p:cNvPr>
          <p:cNvCxnSpPr>
            <a:cxnSpLocks/>
          </p:cNvCxnSpPr>
          <p:nvPr/>
        </p:nvCxnSpPr>
        <p:spPr>
          <a:xfrm>
            <a:off x="1559496" y="4005064"/>
            <a:ext cx="0" cy="2160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40">
            <a:extLst>
              <a:ext uri="{FF2B5EF4-FFF2-40B4-BE49-F238E27FC236}">
                <a16:creationId xmlns:a16="http://schemas.microsoft.com/office/drawing/2014/main" id="{A8839081-8227-314B-9379-7B2F2A2B6999}"/>
              </a:ext>
            </a:extLst>
          </p:cNvPr>
          <p:cNvCxnSpPr>
            <a:cxnSpLocks/>
          </p:cNvCxnSpPr>
          <p:nvPr/>
        </p:nvCxnSpPr>
        <p:spPr>
          <a:xfrm>
            <a:off x="7608168" y="4005064"/>
            <a:ext cx="0" cy="2160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Gerade Verbindung 41">
            <a:extLst>
              <a:ext uri="{FF2B5EF4-FFF2-40B4-BE49-F238E27FC236}">
                <a16:creationId xmlns:a16="http://schemas.microsoft.com/office/drawing/2014/main" id="{66DC8D6B-19D3-AC48-BA33-7AF69CCB4CDD}"/>
              </a:ext>
            </a:extLst>
          </p:cNvPr>
          <p:cNvCxnSpPr>
            <a:cxnSpLocks/>
          </p:cNvCxnSpPr>
          <p:nvPr/>
        </p:nvCxnSpPr>
        <p:spPr>
          <a:xfrm>
            <a:off x="10560496" y="4005064"/>
            <a:ext cx="0" cy="2160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45" name="Fußzeilenplatzhalter 44">
            <a:extLst>
              <a:ext uri="{FF2B5EF4-FFF2-40B4-BE49-F238E27FC236}">
                <a16:creationId xmlns:a16="http://schemas.microsoft.com/office/drawing/2014/main" id="{F4CCE2B2-CD22-C94E-BF7B-2DF4AB70FB7F}"/>
              </a:ext>
            </a:extLst>
          </p:cNvPr>
          <p:cNvSpPr>
            <a:spLocks noGrp="1"/>
          </p:cNvSpPr>
          <p:nvPr>
            <p:ph type="ftr" sz="quarter" idx="12"/>
          </p:nvPr>
        </p:nvSpPr>
        <p:spPr/>
        <p:txBody>
          <a:bodyPr/>
          <a:lstStyle/>
          <a:p>
            <a:pPr>
              <a:defRPr/>
            </a:pPr>
            <a:r>
              <a:rPr lang="de-DE" altLang="de-DE" dirty="0" err="1">
                <a:solidFill>
                  <a:schemeClr val="tx2"/>
                </a:solidFill>
              </a:rPr>
              <a:t>Fusszeile</a:t>
            </a:r>
            <a:endParaRPr lang="de-DE" altLang="de-DE" dirty="0">
              <a:solidFill>
                <a:schemeClr val="tx2"/>
              </a:solidFill>
            </a:endParaRPr>
          </a:p>
        </p:txBody>
      </p:sp>
      <p:sp>
        <p:nvSpPr>
          <p:cNvPr id="46" name="Foliennummernplatzhalter 45">
            <a:extLst>
              <a:ext uri="{FF2B5EF4-FFF2-40B4-BE49-F238E27FC236}">
                <a16:creationId xmlns:a16="http://schemas.microsoft.com/office/drawing/2014/main" id="{9BE43DDF-CD56-2549-966F-7B8BDE109157}"/>
              </a:ext>
            </a:extLst>
          </p:cNvPr>
          <p:cNvSpPr>
            <a:spLocks noGrp="1"/>
          </p:cNvSpPr>
          <p:nvPr>
            <p:ph type="sldNum" sz="quarter" idx="13"/>
          </p:nvPr>
        </p:nvSpPr>
        <p:spPr/>
        <p:txBody>
          <a:bodyPr/>
          <a:lstStyle/>
          <a:p>
            <a:pPr>
              <a:defRPr/>
            </a:pPr>
            <a:fld id="{DE15152C-7E44-A94B-BCD8-272D3D1F368E}" type="slidenum">
              <a:rPr lang="de-DE" altLang="de-DE" smtClean="0"/>
              <a:pPr>
                <a:defRPr/>
              </a:pPr>
              <a:t>7</a:t>
            </a:fld>
            <a:endParaRPr lang="de-DE" altLang="de-DE" sz="900" dirty="0"/>
          </a:p>
        </p:txBody>
      </p:sp>
      <p:sp>
        <p:nvSpPr>
          <p:cNvPr id="2" name="Datumsplatzhalter 1">
            <a:extLst>
              <a:ext uri="{FF2B5EF4-FFF2-40B4-BE49-F238E27FC236}">
                <a16:creationId xmlns:a16="http://schemas.microsoft.com/office/drawing/2014/main" id="{8A3A35E7-236F-2145-9A69-695936FD78A5}"/>
              </a:ext>
            </a:extLst>
          </p:cNvPr>
          <p:cNvSpPr>
            <a:spLocks noGrp="1"/>
          </p:cNvSpPr>
          <p:nvPr>
            <p:ph type="dt" sz="half" idx="11"/>
          </p:nvPr>
        </p:nvSpPr>
        <p:spPr/>
        <p:txBody>
          <a:bodyPr/>
          <a:lstStyle/>
          <a:p>
            <a:pPr>
              <a:defRPr/>
            </a:pPr>
            <a:fld id="{2AAF6427-475C-1D44-B3DD-82CE2E1B6ACB}" type="datetime1">
              <a:rPr lang="de-CH" smtClean="0"/>
              <a:t>12.04.2024</a:t>
            </a:fld>
            <a:endParaRPr lang="de-DE" dirty="0"/>
          </a:p>
        </p:txBody>
      </p:sp>
      <p:sp>
        <p:nvSpPr>
          <p:cNvPr id="20" name="Rechteck 19">
            <a:extLst>
              <a:ext uri="{FF2B5EF4-FFF2-40B4-BE49-F238E27FC236}">
                <a16:creationId xmlns:a16="http://schemas.microsoft.com/office/drawing/2014/main" id="{2F5C7DB6-B8AD-2F43-AA36-CFDB288BC124}"/>
              </a:ext>
            </a:extLst>
          </p:cNvPr>
          <p:cNvSpPr/>
          <p:nvPr/>
        </p:nvSpPr>
        <p:spPr>
          <a:xfrm>
            <a:off x="4727911" y="2853040"/>
            <a:ext cx="2880000" cy="72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0" rIns="144000" bIns="180000" numCol="1" spcCol="0" rtlCol="0" fromWordArt="0" anchor="b" anchorCtr="0" forceAA="0" compatLnSpc="1">
            <a:prstTxWarp prst="textNoShape">
              <a:avLst/>
            </a:prstTxWarp>
            <a:noAutofit/>
          </a:bodyPr>
          <a:lstStyle/>
          <a:p>
            <a:pPr>
              <a:spcAft>
                <a:spcPts val="400"/>
              </a:spcAft>
            </a:pPr>
            <a:r>
              <a:rPr lang="de-CH" sz="1100" b="1" dirty="0">
                <a:solidFill>
                  <a:schemeClr val="bg1"/>
                </a:solidFill>
                <a:latin typeface="+mj-lt"/>
              </a:rPr>
              <a:t>CEO</a:t>
            </a:r>
          </a:p>
          <a:p>
            <a:pPr>
              <a:spcAft>
                <a:spcPts val="400"/>
              </a:spcAft>
            </a:pPr>
            <a:r>
              <a:rPr lang="it-IT" sz="1100" b="1" dirty="0">
                <a:solidFill>
                  <a:schemeClr val="bg1"/>
                </a:solidFill>
                <a:latin typeface="+mj-lt"/>
              </a:rPr>
              <a:t>Gestione dell’insieme delle</a:t>
            </a:r>
          </a:p>
          <a:p>
            <a:pPr>
              <a:spcAft>
                <a:spcPts val="400"/>
              </a:spcAft>
            </a:pPr>
            <a:r>
              <a:rPr lang="it-IT" sz="1100" b="1" dirty="0" err="1">
                <a:solidFill>
                  <a:schemeClr val="bg1"/>
                </a:solidFill>
                <a:latin typeface="+mj-lt"/>
              </a:rPr>
              <a:t>attavità</a:t>
            </a:r>
            <a:r>
              <a:rPr lang="it-IT" sz="1100" b="1" dirty="0">
                <a:solidFill>
                  <a:schemeClr val="bg1"/>
                </a:solidFill>
                <a:latin typeface="+mj-lt"/>
              </a:rPr>
              <a:t> bancarie</a:t>
            </a:r>
            <a:r>
              <a:rPr lang="de-CH" sz="1100" b="1" dirty="0">
                <a:solidFill>
                  <a:schemeClr val="bg1"/>
                </a:solidFill>
                <a:latin typeface="+mj-lt"/>
              </a:rPr>
              <a:t> / </a:t>
            </a:r>
            <a:r>
              <a:rPr lang="de-CH" sz="1100" dirty="0">
                <a:solidFill>
                  <a:schemeClr val="bg1"/>
                </a:solidFill>
                <a:latin typeface="+mj-lt"/>
              </a:rPr>
              <a:t>Bruno Stiegeler</a:t>
            </a:r>
          </a:p>
        </p:txBody>
      </p:sp>
      <p:pic>
        <p:nvPicPr>
          <p:cNvPr id="32" name="Picture 5">
            <a:extLst>
              <a:ext uri="{FF2B5EF4-FFF2-40B4-BE49-F238E27FC236}">
                <a16:creationId xmlns:a16="http://schemas.microsoft.com/office/drawing/2014/main" id="{1CCB107D-24C4-45FE-B3B3-05B76173B108}"/>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19911" y="1989888"/>
            <a:ext cx="1080000" cy="1079000"/>
          </a:xfrm>
          <a:prstGeom prst="ellipse">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5" name="Rechteck 34">
            <a:extLst>
              <a:ext uri="{FF2B5EF4-FFF2-40B4-BE49-F238E27FC236}">
                <a16:creationId xmlns:a16="http://schemas.microsoft.com/office/drawing/2014/main" id="{2F5C7DB6-B8AD-2F43-AA36-CFDB288BC124}"/>
              </a:ext>
            </a:extLst>
          </p:cNvPr>
          <p:cNvSpPr/>
          <p:nvPr/>
        </p:nvSpPr>
        <p:spPr>
          <a:xfrm>
            <a:off x="119656" y="4992289"/>
            <a:ext cx="2880000" cy="72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0" rIns="144000" bIns="180000" numCol="1" spcCol="0" rtlCol="0" fromWordArt="0" anchor="b" anchorCtr="0" forceAA="0" compatLnSpc="1">
            <a:prstTxWarp prst="textNoShape">
              <a:avLst/>
            </a:prstTxWarp>
            <a:noAutofit/>
          </a:bodyPr>
          <a:lstStyle/>
          <a:p>
            <a:pPr algn="ctr"/>
            <a:r>
              <a:rPr lang="de-CH" sz="1100" b="1" dirty="0" err="1">
                <a:solidFill>
                  <a:schemeClr val="bg1"/>
                </a:solidFill>
                <a:latin typeface="+mj-lt"/>
              </a:rPr>
              <a:t>Finanze</a:t>
            </a:r>
            <a:endParaRPr lang="de-CH" sz="1100" b="1" dirty="0">
              <a:solidFill>
                <a:schemeClr val="bg1"/>
              </a:solidFill>
              <a:latin typeface="+mj-lt"/>
            </a:endParaRPr>
          </a:p>
          <a:p>
            <a:pPr algn="ctr"/>
            <a:r>
              <a:rPr lang="de-CH" sz="1100" dirty="0">
                <a:solidFill>
                  <a:schemeClr val="bg1"/>
                </a:solidFill>
                <a:latin typeface="+mj-lt"/>
              </a:rPr>
              <a:t>Mathias </a:t>
            </a:r>
            <a:r>
              <a:rPr lang="de-CH" sz="1100" dirty="0" err="1">
                <a:solidFill>
                  <a:schemeClr val="bg1"/>
                </a:solidFill>
                <a:latin typeface="+mj-lt"/>
              </a:rPr>
              <a:t>Thurneysen</a:t>
            </a:r>
            <a:endParaRPr lang="de-CH" sz="1100" dirty="0">
              <a:solidFill>
                <a:schemeClr val="bg1"/>
              </a:solidFill>
              <a:latin typeface="+mj-lt"/>
            </a:endParaRPr>
          </a:p>
        </p:txBody>
      </p:sp>
      <p:pic>
        <p:nvPicPr>
          <p:cNvPr id="27" name="Picture 5">
            <a:extLst>
              <a:ext uri="{FF2B5EF4-FFF2-40B4-BE49-F238E27FC236}">
                <a16:creationId xmlns:a16="http://schemas.microsoft.com/office/drawing/2014/main" id="{3591A789-F6E8-7C43-B6D5-A78D518CBC24}"/>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3552" y="4149491"/>
            <a:ext cx="1080000" cy="1079000"/>
          </a:xfrm>
          <a:prstGeom prst="ellipse">
            <a:avLst/>
          </a:prstGeom>
          <a:solidFill>
            <a:srgbClr val="F5F5F5"/>
          </a:solidFill>
          <a:ln w="9525">
            <a:noFill/>
            <a:miter lim="800000"/>
            <a:headEnd/>
            <a:tailEnd/>
          </a:ln>
        </p:spPr>
      </p:pic>
      <p:sp>
        <p:nvSpPr>
          <p:cNvPr id="39" name="Rechteck 38">
            <a:extLst>
              <a:ext uri="{FF2B5EF4-FFF2-40B4-BE49-F238E27FC236}">
                <a16:creationId xmlns:a16="http://schemas.microsoft.com/office/drawing/2014/main" id="{2F5C7DB6-B8AD-2F43-AA36-CFDB288BC124}"/>
              </a:ext>
            </a:extLst>
          </p:cNvPr>
          <p:cNvSpPr/>
          <p:nvPr/>
        </p:nvSpPr>
        <p:spPr>
          <a:xfrm>
            <a:off x="3143672" y="4992289"/>
            <a:ext cx="2880000" cy="72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0" rIns="144000" bIns="180000" numCol="1" spcCol="0" rtlCol="0" fromWordArt="0" anchor="b" anchorCtr="0" forceAA="0" compatLnSpc="1">
            <a:prstTxWarp prst="textNoShape">
              <a:avLst/>
            </a:prstTxWarp>
            <a:noAutofit/>
          </a:bodyPr>
          <a:lstStyle/>
          <a:p>
            <a:pPr algn="ctr">
              <a:spcAft>
                <a:spcPts val="400"/>
              </a:spcAft>
            </a:pPr>
            <a:r>
              <a:rPr lang="de-CH" sz="1100" b="1" dirty="0" err="1">
                <a:solidFill>
                  <a:schemeClr val="bg1"/>
                </a:solidFill>
                <a:latin typeface="+mj-lt"/>
              </a:rPr>
              <a:t>Clientela</a:t>
            </a:r>
            <a:r>
              <a:rPr lang="de-CH" sz="1100" b="1" dirty="0">
                <a:solidFill>
                  <a:schemeClr val="bg1"/>
                </a:solidFill>
                <a:latin typeface="+mj-lt"/>
              </a:rPr>
              <a:t> </a:t>
            </a:r>
            <a:r>
              <a:rPr lang="de-CH" sz="1100" b="1" dirty="0" err="1">
                <a:solidFill>
                  <a:schemeClr val="bg1"/>
                </a:solidFill>
                <a:latin typeface="+mj-lt"/>
              </a:rPr>
              <a:t>aziendale</a:t>
            </a:r>
            <a:r>
              <a:rPr lang="de-CH" sz="1100" b="1" dirty="0">
                <a:solidFill>
                  <a:schemeClr val="bg1"/>
                </a:solidFill>
                <a:latin typeface="+mj-lt"/>
              </a:rPr>
              <a:t> &amp; </a:t>
            </a:r>
            <a:r>
              <a:rPr lang="de-CH" sz="1100" b="1" dirty="0" err="1">
                <a:solidFill>
                  <a:schemeClr val="bg1"/>
                </a:solidFill>
                <a:latin typeface="+mj-lt"/>
              </a:rPr>
              <a:t>privata</a:t>
            </a:r>
            <a:r>
              <a:rPr lang="de-CH" sz="1100" b="1" dirty="0">
                <a:solidFill>
                  <a:schemeClr val="bg1"/>
                </a:solidFill>
                <a:latin typeface="+mj-lt"/>
              </a:rPr>
              <a:t> </a:t>
            </a:r>
            <a:br>
              <a:rPr lang="de-CH" sz="1100" b="1" dirty="0">
                <a:solidFill>
                  <a:schemeClr val="bg1"/>
                </a:solidFill>
                <a:latin typeface="+mj-lt"/>
              </a:rPr>
            </a:br>
            <a:r>
              <a:rPr lang="de-CH" sz="1100" dirty="0">
                <a:solidFill>
                  <a:schemeClr val="bg1"/>
                </a:solidFill>
                <a:latin typeface="+mj-lt"/>
              </a:rPr>
              <a:t>Matthias Pfeifer </a:t>
            </a:r>
          </a:p>
        </p:txBody>
      </p:sp>
      <p:sp>
        <p:nvSpPr>
          <p:cNvPr id="44" name="Rechteck 43">
            <a:extLst>
              <a:ext uri="{FF2B5EF4-FFF2-40B4-BE49-F238E27FC236}">
                <a16:creationId xmlns:a16="http://schemas.microsoft.com/office/drawing/2014/main" id="{2F5C7DB6-B8AD-2F43-AA36-CFDB288BC124}"/>
              </a:ext>
            </a:extLst>
          </p:cNvPr>
          <p:cNvSpPr/>
          <p:nvPr/>
        </p:nvSpPr>
        <p:spPr>
          <a:xfrm>
            <a:off x="6168008" y="4992289"/>
            <a:ext cx="2880000" cy="72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0" rIns="144000" bIns="180000" numCol="1" spcCol="0" rtlCol="0" fromWordArt="0" anchor="b" anchorCtr="0" forceAA="0" compatLnSpc="1">
            <a:prstTxWarp prst="textNoShape">
              <a:avLst/>
            </a:prstTxWarp>
            <a:noAutofit/>
          </a:bodyPr>
          <a:lstStyle/>
          <a:p>
            <a:pPr algn="ctr"/>
            <a:r>
              <a:rPr lang="de-CH" sz="1100" b="1" dirty="0">
                <a:solidFill>
                  <a:schemeClr val="bg1"/>
                </a:solidFill>
                <a:latin typeface="+mj-lt"/>
              </a:rPr>
              <a:t>Banking </a:t>
            </a:r>
            <a:r>
              <a:rPr lang="de-CH" sz="1100" b="1" dirty="0" err="1">
                <a:solidFill>
                  <a:schemeClr val="bg1"/>
                </a:solidFill>
                <a:latin typeface="+mj-lt"/>
              </a:rPr>
              <a:t>Operations</a:t>
            </a:r>
            <a:endParaRPr lang="de-CH" sz="1100" b="1" dirty="0">
              <a:solidFill>
                <a:schemeClr val="bg1"/>
              </a:solidFill>
              <a:latin typeface="+mj-lt"/>
            </a:endParaRPr>
          </a:p>
          <a:p>
            <a:pPr algn="ctr"/>
            <a:r>
              <a:rPr lang="de-CH" sz="1100" dirty="0">
                <a:solidFill>
                  <a:schemeClr val="bg1"/>
                </a:solidFill>
                <a:latin typeface="+mj-lt"/>
              </a:rPr>
              <a:t>Alexander Rohrbach</a:t>
            </a:r>
          </a:p>
        </p:txBody>
      </p:sp>
      <p:sp>
        <p:nvSpPr>
          <p:cNvPr id="48" name="Rechteck 47">
            <a:extLst>
              <a:ext uri="{FF2B5EF4-FFF2-40B4-BE49-F238E27FC236}">
                <a16:creationId xmlns:a16="http://schemas.microsoft.com/office/drawing/2014/main" id="{2F5C7DB6-B8AD-2F43-AA36-CFDB288BC124}"/>
              </a:ext>
            </a:extLst>
          </p:cNvPr>
          <p:cNvSpPr/>
          <p:nvPr/>
        </p:nvSpPr>
        <p:spPr>
          <a:xfrm>
            <a:off x="9192344" y="4992289"/>
            <a:ext cx="2880000" cy="72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0" rIns="144000" bIns="180000" numCol="1" spcCol="0" rtlCol="0" fromWordArt="0" anchor="b" anchorCtr="0" forceAA="0" compatLnSpc="1">
            <a:prstTxWarp prst="textNoShape">
              <a:avLst/>
            </a:prstTxWarp>
            <a:noAutofit/>
          </a:bodyPr>
          <a:lstStyle/>
          <a:p>
            <a:pPr algn="ctr"/>
            <a:r>
              <a:rPr lang="de-CH" sz="1100" b="1" dirty="0">
                <a:solidFill>
                  <a:schemeClr val="bg1"/>
                </a:solidFill>
                <a:latin typeface="+mj-lt"/>
              </a:rPr>
              <a:t>IT &amp; Services</a:t>
            </a:r>
          </a:p>
          <a:p>
            <a:pPr algn="ctr"/>
            <a:r>
              <a:rPr lang="de-CH" sz="1100" dirty="0">
                <a:solidFill>
                  <a:schemeClr val="bg1"/>
                </a:solidFill>
                <a:latin typeface="+mj-lt"/>
              </a:rPr>
              <a:t>Andreas Rogler</a:t>
            </a:r>
          </a:p>
        </p:txBody>
      </p:sp>
      <p:pic>
        <p:nvPicPr>
          <p:cNvPr id="49" name="Picture 5">
            <a:extLst>
              <a:ext uri="{FF2B5EF4-FFF2-40B4-BE49-F238E27FC236}">
                <a16:creationId xmlns:a16="http://schemas.microsoft.com/office/drawing/2014/main" id="{1CCB107D-24C4-45FE-B3B3-05B76173B108}"/>
              </a:ext>
            </a:extLst>
          </p:cNvPr>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056560" y="4129137"/>
            <a:ext cx="1079999" cy="1078999"/>
          </a:xfrm>
          <a:prstGeom prst="ellipse">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50" name="Gerade Verbindung 49">
            <a:extLst>
              <a:ext uri="{FF2B5EF4-FFF2-40B4-BE49-F238E27FC236}">
                <a16:creationId xmlns:a16="http://schemas.microsoft.com/office/drawing/2014/main" id="{47F03B03-D026-6B47-AD8C-183E8F3C0E40}"/>
              </a:ext>
            </a:extLst>
          </p:cNvPr>
          <p:cNvCxnSpPr>
            <a:cxnSpLocks/>
          </p:cNvCxnSpPr>
          <p:nvPr/>
        </p:nvCxnSpPr>
        <p:spPr>
          <a:xfrm>
            <a:off x="4637687" y="4004991"/>
            <a:ext cx="0" cy="2160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31" name="Picture 10">
            <a:extLst>
              <a:ext uri="{FF2B5EF4-FFF2-40B4-BE49-F238E27FC236}">
                <a16:creationId xmlns:a16="http://schemas.microsoft.com/office/drawing/2014/main" id="{7C7E31DF-7875-A94B-94CC-011F89E7F2BD}"/>
              </a:ext>
            </a:extLst>
          </p:cNvPr>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67911" y="4165546"/>
            <a:ext cx="1080000" cy="1079000"/>
          </a:xfrm>
          <a:prstGeom prst="ellipse">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7">
            <a:extLst>
              <a:ext uri="{FF2B5EF4-FFF2-40B4-BE49-F238E27FC236}">
                <a16:creationId xmlns:a16="http://schemas.microsoft.com/office/drawing/2014/main" id="{7C109ADD-A1ED-EB4D-86C6-D6E20079E335}"/>
              </a:ext>
            </a:extLst>
          </p:cNvPr>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97687" y="4149491"/>
            <a:ext cx="1080000" cy="1079000"/>
          </a:xfrm>
          <a:prstGeom prst="ellipse">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746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CECC43E-A4F5-0278-4B09-D97E75499303}"/>
              </a:ext>
            </a:extLst>
          </p:cNvPr>
          <p:cNvGraphicFramePr>
            <a:graphicFrameLocks noChangeAspect="1"/>
          </p:cNvGraphicFramePr>
          <p:nvPr>
            <p:custDataLst>
              <p:tags r:id="rId1"/>
            </p:custDataLst>
            <p:extLst>
              <p:ext uri="{D42A27DB-BD31-4B8C-83A1-F6EECF244321}">
                <p14:modId xmlns:p14="http://schemas.microsoft.com/office/powerpoint/2010/main" val="4177638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95" imgH="95" progId="TCLayout.ActiveDocument.1">
                  <p:embed/>
                </p:oleObj>
              </mc:Choice>
              <mc:Fallback>
                <p:oleObj name="think-cell Folie" r:id="rId3" imgW="95" imgH="95" progId="TCLayout.ActiveDocument.1">
                  <p:embed/>
                  <p:pic>
                    <p:nvPicPr>
                      <p:cNvPr id="3" name="Objekt 2" hidden="1">
                        <a:extLst>
                          <a:ext uri="{FF2B5EF4-FFF2-40B4-BE49-F238E27FC236}">
                            <a16:creationId xmlns:a16="http://schemas.microsoft.com/office/drawing/2014/main" id="{4CECC43E-A4F5-0278-4B09-D97E754993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Titel 1">
            <a:extLst>
              <a:ext uri="{FF2B5EF4-FFF2-40B4-BE49-F238E27FC236}">
                <a16:creationId xmlns:a16="http://schemas.microsoft.com/office/drawing/2014/main" id="{6D61F7E7-07BC-251A-4582-EE3FF9D8D78E}"/>
              </a:ext>
            </a:extLst>
          </p:cNvPr>
          <p:cNvSpPr>
            <a:spLocks noGrp="1"/>
          </p:cNvSpPr>
          <p:nvPr>
            <p:ph type="title"/>
          </p:nvPr>
        </p:nvSpPr>
        <p:spPr>
          <a:xfrm>
            <a:off x="479376" y="476672"/>
            <a:ext cx="11161240" cy="1008112"/>
          </a:xfrm>
        </p:spPr>
        <p:txBody>
          <a:bodyPr/>
          <a:lstStyle/>
          <a:p>
            <a:r>
              <a:rPr lang="it-CH" dirty="0"/>
              <a:t>La nostra storia</a:t>
            </a:r>
          </a:p>
        </p:txBody>
      </p:sp>
      <p:sp>
        <p:nvSpPr>
          <p:cNvPr id="58" name="Textplatzhalter 4">
            <a:extLst>
              <a:ext uri="{FF2B5EF4-FFF2-40B4-BE49-F238E27FC236}">
                <a16:creationId xmlns:a16="http://schemas.microsoft.com/office/drawing/2014/main" id="{6437601C-E99A-7EE5-2101-84A0C06ABDBD}"/>
              </a:ext>
            </a:extLst>
          </p:cNvPr>
          <p:cNvSpPr txBox="1">
            <a:spLocks/>
          </p:cNvSpPr>
          <p:nvPr/>
        </p:nvSpPr>
        <p:spPr>
          <a:xfrm>
            <a:off x="551609" y="2924944"/>
            <a:ext cx="2015999" cy="720688"/>
          </a:xfrm>
          <a:prstGeom prst="rect">
            <a:avLst/>
          </a:prstGeom>
        </p:spPr>
        <p:txBody>
          <a:bodyPr anchor="t"/>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a:solidFill>
                  <a:schemeClr val="accent1"/>
                </a:solidFill>
                <a:latin typeface="+mn-lt"/>
              </a:rPr>
              <a:t>1934</a:t>
            </a:r>
            <a:r>
              <a:rPr lang="it-CH" sz="2400">
                <a:solidFill>
                  <a:schemeClr val="accent1"/>
                </a:solidFill>
                <a:latin typeface="+mn-lt"/>
              </a:rPr>
              <a:t> </a:t>
            </a:r>
            <a:br>
              <a:rPr lang="it-CH" sz="2400">
                <a:solidFill>
                  <a:schemeClr val="accent1"/>
                </a:solidFill>
                <a:latin typeface="+mn-lt"/>
              </a:rPr>
            </a:br>
            <a:r>
              <a:rPr lang="it-CH" sz="1600"/>
              <a:t>Fondazione</a:t>
            </a:r>
            <a:endParaRPr lang="it-CH" sz="1600" dirty="0"/>
          </a:p>
        </p:txBody>
      </p:sp>
      <p:sp>
        <p:nvSpPr>
          <p:cNvPr id="62" name="Textplatzhalter 4">
            <a:extLst>
              <a:ext uri="{FF2B5EF4-FFF2-40B4-BE49-F238E27FC236}">
                <a16:creationId xmlns:a16="http://schemas.microsoft.com/office/drawing/2014/main" id="{0977128F-76CF-F6FD-3786-19EC9F0058CA}"/>
              </a:ext>
            </a:extLst>
          </p:cNvPr>
          <p:cNvSpPr txBox="1">
            <a:spLocks/>
          </p:cNvSpPr>
          <p:nvPr/>
        </p:nvSpPr>
        <p:spPr bwMode="auto">
          <a:xfrm>
            <a:off x="911424" y="4293096"/>
            <a:ext cx="2376000"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rgbClr val="E6140A"/>
                </a:solidFill>
                <a:latin typeface="+mn-lt"/>
              </a:rPr>
              <a:t>1936</a:t>
            </a:r>
            <a:r>
              <a:rPr lang="it-CH" sz="2600" dirty="0">
                <a:solidFill>
                  <a:schemeClr val="tx2"/>
                </a:solidFill>
                <a:latin typeface="+mn-lt"/>
              </a:rPr>
              <a:t> </a:t>
            </a:r>
            <a:br>
              <a:rPr lang="it-CH" sz="2600" dirty="0">
                <a:solidFill>
                  <a:schemeClr val="tx2"/>
                </a:solidFill>
                <a:latin typeface="+mn-lt"/>
              </a:rPr>
            </a:br>
            <a:r>
              <a:rPr lang="it-CH" sz="1600" dirty="0">
                <a:solidFill>
                  <a:schemeClr val="tx2"/>
                </a:solidFill>
              </a:rPr>
              <a:t>Status di banca</a:t>
            </a:r>
          </a:p>
        </p:txBody>
      </p:sp>
      <p:sp>
        <p:nvSpPr>
          <p:cNvPr id="63" name="Textplatzhalter 4">
            <a:extLst>
              <a:ext uri="{FF2B5EF4-FFF2-40B4-BE49-F238E27FC236}">
                <a16:creationId xmlns:a16="http://schemas.microsoft.com/office/drawing/2014/main" id="{B8737E4B-BE68-0654-DF12-039A5C158B10}"/>
              </a:ext>
            </a:extLst>
          </p:cNvPr>
          <p:cNvSpPr txBox="1">
            <a:spLocks/>
          </p:cNvSpPr>
          <p:nvPr/>
        </p:nvSpPr>
        <p:spPr bwMode="auto">
          <a:xfrm>
            <a:off x="3432201" y="2924944"/>
            <a:ext cx="2015999"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chemeClr val="accent1"/>
                </a:solidFill>
                <a:latin typeface="+mn-lt"/>
              </a:rPr>
              <a:t>1998</a:t>
            </a:r>
            <a:r>
              <a:rPr lang="it-CH" sz="2400" dirty="0">
                <a:solidFill>
                  <a:schemeClr val="accent1"/>
                </a:solidFill>
                <a:latin typeface="+mn-lt"/>
              </a:rPr>
              <a:t> </a:t>
            </a:r>
            <a:br>
              <a:rPr lang="it-CH" sz="2400" dirty="0">
                <a:solidFill>
                  <a:schemeClr val="accent1"/>
                </a:solidFill>
                <a:latin typeface="+mn-lt"/>
              </a:rPr>
            </a:br>
            <a:r>
              <a:rPr lang="it-CH" sz="1600" dirty="0">
                <a:solidFill>
                  <a:schemeClr val="tx2"/>
                </a:solidFill>
              </a:rPr>
              <a:t>Banca WIR</a:t>
            </a:r>
          </a:p>
        </p:txBody>
      </p:sp>
      <p:sp>
        <p:nvSpPr>
          <p:cNvPr id="64" name="Textplatzhalter 4">
            <a:extLst>
              <a:ext uri="{FF2B5EF4-FFF2-40B4-BE49-F238E27FC236}">
                <a16:creationId xmlns:a16="http://schemas.microsoft.com/office/drawing/2014/main" id="{DE970053-F3D9-B010-B987-ED1FF6E8A938}"/>
              </a:ext>
            </a:extLst>
          </p:cNvPr>
          <p:cNvSpPr txBox="1">
            <a:spLocks/>
          </p:cNvSpPr>
          <p:nvPr/>
        </p:nvSpPr>
        <p:spPr bwMode="auto">
          <a:xfrm>
            <a:off x="3431976" y="4293096"/>
            <a:ext cx="2448000"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rgbClr val="E6140A"/>
                </a:solidFill>
                <a:latin typeface="+mn-lt"/>
              </a:rPr>
              <a:t>1998 </a:t>
            </a:r>
            <a:br>
              <a:rPr lang="it-CH" sz="2600" dirty="0">
                <a:solidFill>
                  <a:schemeClr val="tx2"/>
                </a:solidFill>
                <a:latin typeface="+mn-lt"/>
              </a:rPr>
            </a:br>
            <a:r>
              <a:rPr lang="it-CH" sz="1600" dirty="0">
                <a:solidFill>
                  <a:schemeClr val="tx2"/>
                </a:solidFill>
              </a:rPr>
              <a:t>Conto investimento </a:t>
            </a:r>
            <a:br>
              <a:rPr lang="it-CH" sz="1600" dirty="0">
                <a:solidFill>
                  <a:schemeClr val="tx2"/>
                </a:solidFill>
              </a:rPr>
            </a:br>
            <a:r>
              <a:rPr lang="it-CH" sz="1600" dirty="0">
                <a:solidFill>
                  <a:schemeClr val="tx2"/>
                </a:solidFill>
              </a:rPr>
              <a:t>CHF</a:t>
            </a:r>
          </a:p>
        </p:txBody>
      </p:sp>
      <p:sp>
        <p:nvSpPr>
          <p:cNvPr id="65" name="Textplatzhalter 4">
            <a:extLst>
              <a:ext uri="{FF2B5EF4-FFF2-40B4-BE49-F238E27FC236}">
                <a16:creationId xmlns:a16="http://schemas.microsoft.com/office/drawing/2014/main" id="{797B2CDD-89A7-838B-3920-E2BF6DC50BEB}"/>
              </a:ext>
            </a:extLst>
          </p:cNvPr>
          <p:cNvSpPr txBox="1">
            <a:spLocks/>
          </p:cNvSpPr>
          <p:nvPr/>
        </p:nvSpPr>
        <p:spPr bwMode="auto">
          <a:xfrm>
            <a:off x="4944136" y="5589848"/>
            <a:ext cx="2376000"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rgbClr val="E6140A"/>
                </a:solidFill>
                <a:latin typeface="+mn-lt"/>
              </a:rPr>
              <a:t>1999 </a:t>
            </a:r>
            <a:br>
              <a:rPr lang="it-CH" sz="2600" dirty="0">
                <a:solidFill>
                  <a:schemeClr val="tx2"/>
                </a:solidFill>
                <a:latin typeface="+mn-lt"/>
              </a:rPr>
            </a:br>
            <a:r>
              <a:rPr lang="it-CH" sz="1600" dirty="0">
                <a:solidFill>
                  <a:schemeClr val="tx2"/>
                </a:solidFill>
              </a:rPr>
              <a:t>Crediti in CHF</a:t>
            </a:r>
          </a:p>
        </p:txBody>
      </p:sp>
      <p:sp>
        <p:nvSpPr>
          <p:cNvPr id="66" name="Textplatzhalter 4">
            <a:extLst>
              <a:ext uri="{FF2B5EF4-FFF2-40B4-BE49-F238E27FC236}">
                <a16:creationId xmlns:a16="http://schemas.microsoft.com/office/drawing/2014/main" id="{F30BF40E-A4C9-CF9C-D8E5-330CC2475A59}"/>
              </a:ext>
            </a:extLst>
          </p:cNvPr>
          <p:cNvSpPr txBox="1">
            <a:spLocks/>
          </p:cNvSpPr>
          <p:nvPr/>
        </p:nvSpPr>
        <p:spPr bwMode="auto">
          <a:xfrm>
            <a:off x="5591944" y="4292488"/>
            <a:ext cx="2376000"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rgbClr val="E6140A"/>
                </a:solidFill>
                <a:latin typeface="+mn-lt"/>
              </a:rPr>
              <a:t>2000</a:t>
            </a:r>
            <a:r>
              <a:rPr lang="it-CH" sz="2600" dirty="0">
                <a:solidFill>
                  <a:schemeClr val="tx2"/>
                </a:solidFill>
                <a:latin typeface="+mn-lt"/>
              </a:rPr>
              <a:t> </a:t>
            </a:r>
            <a:br>
              <a:rPr lang="it-CH" sz="2600" dirty="0">
                <a:solidFill>
                  <a:schemeClr val="tx2"/>
                </a:solidFill>
                <a:latin typeface="+mn-lt"/>
              </a:rPr>
            </a:br>
            <a:r>
              <a:rPr lang="it-CH" sz="1600" dirty="0">
                <a:solidFill>
                  <a:schemeClr val="tx2"/>
                </a:solidFill>
              </a:rPr>
              <a:t>Clienti privati</a:t>
            </a:r>
          </a:p>
        </p:txBody>
      </p:sp>
      <p:sp>
        <p:nvSpPr>
          <p:cNvPr id="67" name="Textplatzhalter 4">
            <a:extLst>
              <a:ext uri="{FF2B5EF4-FFF2-40B4-BE49-F238E27FC236}">
                <a16:creationId xmlns:a16="http://schemas.microsoft.com/office/drawing/2014/main" id="{2F56211D-0026-4000-6867-9D845A75E990}"/>
              </a:ext>
            </a:extLst>
          </p:cNvPr>
          <p:cNvSpPr txBox="1">
            <a:spLocks/>
          </p:cNvSpPr>
          <p:nvPr/>
        </p:nvSpPr>
        <p:spPr bwMode="auto">
          <a:xfrm>
            <a:off x="6384340" y="2908028"/>
            <a:ext cx="2015999"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chemeClr val="accent1"/>
                </a:solidFill>
                <a:latin typeface="+mn-lt"/>
              </a:rPr>
              <a:t>2016</a:t>
            </a:r>
            <a:r>
              <a:rPr lang="it-CH" sz="2400" dirty="0">
                <a:solidFill>
                  <a:schemeClr val="accent1"/>
                </a:solidFill>
                <a:latin typeface="+mn-lt"/>
              </a:rPr>
              <a:t> </a:t>
            </a:r>
            <a:br>
              <a:rPr lang="it-CH" sz="2400" dirty="0">
                <a:solidFill>
                  <a:schemeClr val="accent1"/>
                </a:solidFill>
                <a:latin typeface="+mn-lt"/>
              </a:rPr>
            </a:br>
            <a:r>
              <a:rPr lang="it-CH" sz="1600" dirty="0">
                <a:solidFill>
                  <a:schemeClr val="tx2"/>
                </a:solidFill>
              </a:rPr>
              <a:t>Rilancio</a:t>
            </a:r>
          </a:p>
        </p:txBody>
      </p:sp>
      <p:sp>
        <p:nvSpPr>
          <p:cNvPr id="68" name="Textplatzhalter 4">
            <a:extLst>
              <a:ext uri="{FF2B5EF4-FFF2-40B4-BE49-F238E27FC236}">
                <a16:creationId xmlns:a16="http://schemas.microsoft.com/office/drawing/2014/main" id="{C33019D0-FB64-B021-F8A4-66CD78020EA0}"/>
              </a:ext>
            </a:extLst>
          </p:cNvPr>
          <p:cNvSpPr txBox="1">
            <a:spLocks/>
          </p:cNvSpPr>
          <p:nvPr/>
        </p:nvSpPr>
        <p:spPr bwMode="auto">
          <a:xfrm>
            <a:off x="8328248" y="2924944"/>
            <a:ext cx="2015999"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chemeClr val="accent1"/>
                </a:solidFill>
                <a:latin typeface="+mn-lt"/>
              </a:rPr>
              <a:t>2022 </a:t>
            </a:r>
            <a:br>
              <a:rPr lang="it-CH" sz="2600" dirty="0">
                <a:solidFill>
                  <a:schemeClr val="accent1"/>
                </a:solidFill>
                <a:latin typeface="+mn-lt"/>
              </a:rPr>
            </a:br>
            <a:r>
              <a:rPr lang="it-CH" sz="1600" dirty="0">
                <a:solidFill>
                  <a:schemeClr val="tx2"/>
                </a:solidFill>
              </a:rPr>
              <a:t>Rebranding</a:t>
            </a:r>
          </a:p>
        </p:txBody>
      </p:sp>
      <p:pic>
        <p:nvPicPr>
          <p:cNvPr id="69" name="Grafik 68">
            <a:extLst>
              <a:ext uri="{FF2B5EF4-FFF2-40B4-BE49-F238E27FC236}">
                <a16:creationId xmlns:a16="http://schemas.microsoft.com/office/drawing/2014/main" id="{2E6DB00A-8ADC-7525-9E95-41861B4C5A7B}"/>
              </a:ext>
            </a:extLst>
          </p:cNvPr>
          <p:cNvPicPr>
            <a:picLocks noChangeAspect="1"/>
          </p:cNvPicPr>
          <p:nvPr/>
        </p:nvPicPr>
        <p:blipFill>
          <a:blip r:embed="rId5"/>
          <a:srcRect/>
          <a:stretch/>
        </p:blipFill>
        <p:spPr>
          <a:xfrm>
            <a:off x="3499652" y="1884177"/>
            <a:ext cx="1588236" cy="461294"/>
          </a:xfrm>
          <a:prstGeom prst="rect">
            <a:avLst/>
          </a:prstGeom>
        </p:spPr>
      </p:pic>
      <p:pic>
        <p:nvPicPr>
          <p:cNvPr id="70" name="Grafik 69">
            <a:extLst>
              <a:ext uri="{FF2B5EF4-FFF2-40B4-BE49-F238E27FC236}">
                <a16:creationId xmlns:a16="http://schemas.microsoft.com/office/drawing/2014/main" id="{500776AD-DB3B-4109-E694-E448D73496AC}"/>
              </a:ext>
            </a:extLst>
          </p:cNvPr>
          <p:cNvPicPr>
            <a:picLocks noChangeAspect="1"/>
          </p:cNvPicPr>
          <p:nvPr/>
        </p:nvPicPr>
        <p:blipFill>
          <a:blip r:embed="rId6"/>
          <a:srcRect/>
          <a:stretch/>
        </p:blipFill>
        <p:spPr>
          <a:xfrm>
            <a:off x="8400256" y="2044220"/>
            <a:ext cx="1442968" cy="592692"/>
          </a:xfrm>
          <a:prstGeom prst="rect">
            <a:avLst/>
          </a:prstGeom>
        </p:spPr>
      </p:pic>
      <p:pic>
        <p:nvPicPr>
          <p:cNvPr id="71" name="Grafik 70">
            <a:extLst>
              <a:ext uri="{FF2B5EF4-FFF2-40B4-BE49-F238E27FC236}">
                <a16:creationId xmlns:a16="http://schemas.microsoft.com/office/drawing/2014/main" id="{80F5187E-FFA3-FF99-66BE-0F0700E9A82E}"/>
              </a:ext>
            </a:extLst>
          </p:cNvPr>
          <p:cNvPicPr>
            <a:picLocks noChangeAspect="1"/>
          </p:cNvPicPr>
          <p:nvPr/>
        </p:nvPicPr>
        <p:blipFill>
          <a:blip r:embed="rId7"/>
          <a:stretch>
            <a:fillRect/>
          </a:stretch>
        </p:blipFill>
        <p:spPr>
          <a:xfrm>
            <a:off x="626047" y="1700808"/>
            <a:ext cx="786461" cy="792000"/>
          </a:xfrm>
          <a:prstGeom prst="rect">
            <a:avLst/>
          </a:prstGeom>
        </p:spPr>
      </p:pic>
      <p:cxnSp>
        <p:nvCxnSpPr>
          <p:cNvPr id="72" name="Gerade Verbindung 51">
            <a:extLst>
              <a:ext uri="{FF2B5EF4-FFF2-40B4-BE49-F238E27FC236}">
                <a16:creationId xmlns:a16="http://schemas.microsoft.com/office/drawing/2014/main" id="{F04C284C-A5EF-BD16-C7EE-D7D2C4BD5E20}"/>
              </a:ext>
            </a:extLst>
          </p:cNvPr>
          <p:cNvCxnSpPr>
            <a:cxnSpLocks/>
          </p:cNvCxnSpPr>
          <p:nvPr/>
        </p:nvCxnSpPr>
        <p:spPr>
          <a:xfrm>
            <a:off x="839416" y="3933056"/>
            <a:ext cx="0" cy="9358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Gerade Verbindung 55">
            <a:extLst>
              <a:ext uri="{FF2B5EF4-FFF2-40B4-BE49-F238E27FC236}">
                <a16:creationId xmlns:a16="http://schemas.microsoft.com/office/drawing/2014/main" id="{2A2C0829-4A18-9E60-DBC1-504C16C33E89}"/>
              </a:ext>
            </a:extLst>
          </p:cNvPr>
          <p:cNvCxnSpPr>
            <a:cxnSpLocks/>
          </p:cNvCxnSpPr>
          <p:nvPr/>
        </p:nvCxnSpPr>
        <p:spPr>
          <a:xfrm>
            <a:off x="3359968" y="3933056"/>
            <a:ext cx="0" cy="1224136"/>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Gerade Verbindung 59">
            <a:extLst>
              <a:ext uri="{FF2B5EF4-FFF2-40B4-BE49-F238E27FC236}">
                <a16:creationId xmlns:a16="http://schemas.microsoft.com/office/drawing/2014/main" id="{DFA1F78A-3F58-3A90-4716-D820C1E58938}"/>
              </a:ext>
            </a:extLst>
          </p:cNvPr>
          <p:cNvCxnSpPr>
            <a:cxnSpLocks/>
          </p:cNvCxnSpPr>
          <p:nvPr/>
        </p:nvCxnSpPr>
        <p:spPr>
          <a:xfrm>
            <a:off x="3359968" y="1988840"/>
            <a:ext cx="0" cy="19440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Gerade Verbindung 61">
            <a:extLst>
              <a:ext uri="{FF2B5EF4-FFF2-40B4-BE49-F238E27FC236}">
                <a16:creationId xmlns:a16="http://schemas.microsoft.com/office/drawing/2014/main" id="{C6246D4E-8844-B15E-7109-D9F50D67DA18}"/>
              </a:ext>
            </a:extLst>
          </p:cNvPr>
          <p:cNvCxnSpPr>
            <a:cxnSpLocks/>
          </p:cNvCxnSpPr>
          <p:nvPr/>
        </p:nvCxnSpPr>
        <p:spPr>
          <a:xfrm>
            <a:off x="479376" y="1988840"/>
            <a:ext cx="0" cy="19440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Gerade Verbindung 62">
            <a:extLst>
              <a:ext uri="{FF2B5EF4-FFF2-40B4-BE49-F238E27FC236}">
                <a16:creationId xmlns:a16="http://schemas.microsoft.com/office/drawing/2014/main" id="{5D509FF9-3F64-2EB8-0953-E8B8E96EE986}"/>
              </a:ext>
            </a:extLst>
          </p:cNvPr>
          <p:cNvCxnSpPr>
            <a:cxnSpLocks/>
          </p:cNvCxnSpPr>
          <p:nvPr/>
        </p:nvCxnSpPr>
        <p:spPr>
          <a:xfrm>
            <a:off x="6096000" y="1466652"/>
            <a:ext cx="0" cy="2489263"/>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Gerade Verbindung 63">
            <a:extLst>
              <a:ext uri="{FF2B5EF4-FFF2-40B4-BE49-F238E27FC236}">
                <a16:creationId xmlns:a16="http://schemas.microsoft.com/office/drawing/2014/main" id="{BB6835A4-34C3-72FC-0A7C-F20A115053EE}"/>
              </a:ext>
            </a:extLst>
          </p:cNvPr>
          <p:cNvCxnSpPr>
            <a:cxnSpLocks/>
          </p:cNvCxnSpPr>
          <p:nvPr/>
        </p:nvCxnSpPr>
        <p:spPr>
          <a:xfrm>
            <a:off x="8256240" y="1988840"/>
            <a:ext cx="0" cy="19440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Gerade Verbindung 64">
            <a:extLst>
              <a:ext uri="{FF2B5EF4-FFF2-40B4-BE49-F238E27FC236}">
                <a16:creationId xmlns:a16="http://schemas.microsoft.com/office/drawing/2014/main" id="{1EF179D8-8F6F-1883-B0A4-9B8FA052AF7E}"/>
              </a:ext>
            </a:extLst>
          </p:cNvPr>
          <p:cNvCxnSpPr>
            <a:cxnSpLocks/>
          </p:cNvCxnSpPr>
          <p:nvPr/>
        </p:nvCxnSpPr>
        <p:spPr>
          <a:xfrm>
            <a:off x="5519936" y="3933360"/>
            <a:ext cx="0" cy="93580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Gerade Verbindung 65">
            <a:extLst>
              <a:ext uri="{FF2B5EF4-FFF2-40B4-BE49-F238E27FC236}">
                <a16:creationId xmlns:a16="http://schemas.microsoft.com/office/drawing/2014/main" id="{58EDA3F0-F9D7-6B9C-9144-2EF8A78C6369}"/>
              </a:ext>
            </a:extLst>
          </p:cNvPr>
          <p:cNvCxnSpPr>
            <a:cxnSpLocks/>
          </p:cNvCxnSpPr>
          <p:nvPr/>
        </p:nvCxnSpPr>
        <p:spPr>
          <a:xfrm>
            <a:off x="4872128" y="3933056"/>
            <a:ext cx="0" cy="2304256"/>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Gerade Verbindung 68">
            <a:extLst>
              <a:ext uri="{FF2B5EF4-FFF2-40B4-BE49-F238E27FC236}">
                <a16:creationId xmlns:a16="http://schemas.microsoft.com/office/drawing/2014/main" id="{EFC9A904-CF1C-4453-939C-ABEB7B9D62A2}"/>
              </a:ext>
            </a:extLst>
          </p:cNvPr>
          <p:cNvCxnSpPr>
            <a:cxnSpLocks/>
          </p:cNvCxnSpPr>
          <p:nvPr/>
        </p:nvCxnSpPr>
        <p:spPr>
          <a:xfrm>
            <a:off x="7608168" y="3978775"/>
            <a:ext cx="0" cy="2304040"/>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81" name="Rechteck 80">
            <a:extLst>
              <a:ext uri="{FF2B5EF4-FFF2-40B4-BE49-F238E27FC236}">
                <a16:creationId xmlns:a16="http://schemas.microsoft.com/office/drawing/2014/main" id="{FACD26D9-0C20-433E-8C98-20805A18EDFF}"/>
              </a:ext>
            </a:extLst>
          </p:cNvPr>
          <p:cNvSpPr/>
          <p:nvPr/>
        </p:nvSpPr>
        <p:spPr>
          <a:xfrm>
            <a:off x="0" y="3933056"/>
            <a:ext cx="12192000" cy="45719"/>
          </a:xfrm>
          <a:prstGeom prst="rect">
            <a:avLst/>
          </a:prstGeom>
          <a:solidFill>
            <a:srgbClr val="E614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indent="-285750" algn="l">
              <a:spcAft>
                <a:spcPts val="600"/>
              </a:spcAft>
              <a:buFont typeface="Arial" panose="020B0604020202020204" pitchFamily="34" charset="0"/>
              <a:buChar char="•"/>
            </a:pPr>
            <a:endParaRPr lang="it-CH" sz="1600" dirty="0">
              <a:solidFill>
                <a:schemeClr val="tx2"/>
              </a:solidFill>
              <a:latin typeface="+mj-lt"/>
            </a:endParaRPr>
          </a:p>
        </p:txBody>
      </p:sp>
      <p:pic>
        <p:nvPicPr>
          <p:cNvPr id="82" name="Grafik 81">
            <a:extLst>
              <a:ext uri="{FF2B5EF4-FFF2-40B4-BE49-F238E27FC236}">
                <a16:creationId xmlns:a16="http://schemas.microsoft.com/office/drawing/2014/main" id="{211CCFCD-A2F6-D0DF-A491-E2A94F843F75}"/>
              </a:ext>
            </a:extLst>
          </p:cNvPr>
          <p:cNvPicPr>
            <a:picLocks noChangeAspect="1"/>
          </p:cNvPicPr>
          <p:nvPr/>
        </p:nvPicPr>
        <p:blipFill>
          <a:blip r:embed="rId8"/>
          <a:stretch>
            <a:fillRect/>
          </a:stretch>
        </p:blipFill>
        <p:spPr>
          <a:xfrm>
            <a:off x="6096000" y="1466652"/>
            <a:ext cx="2263212" cy="720688"/>
          </a:xfrm>
          <a:prstGeom prst="rect">
            <a:avLst/>
          </a:prstGeom>
        </p:spPr>
      </p:pic>
      <p:cxnSp>
        <p:nvCxnSpPr>
          <p:cNvPr id="83" name="Gerade Verbindung 63">
            <a:extLst>
              <a:ext uri="{FF2B5EF4-FFF2-40B4-BE49-F238E27FC236}">
                <a16:creationId xmlns:a16="http://schemas.microsoft.com/office/drawing/2014/main" id="{2B973557-618C-49CE-BF6E-E6DB1E2134C7}"/>
              </a:ext>
            </a:extLst>
          </p:cNvPr>
          <p:cNvCxnSpPr>
            <a:cxnSpLocks/>
          </p:cNvCxnSpPr>
          <p:nvPr/>
        </p:nvCxnSpPr>
        <p:spPr>
          <a:xfrm>
            <a:off x="10128448" y="1844824"/>
            <a:ext cx="0" cy="2120887"/>
          </a:xfrm>
          <a:prstGeom prst="line">
            <a:avLst/>
          </a:pr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84" name="Textfeld 83">
            <a:extLst>
              <a:ext uri="{FF2B5EF4-FFF2-40B4-BE49-F238E27FC236}">
                <a16:creationId xmlns:a16="http://schemas.microsoft.com/office/drawing/2014/main" id="{9F386BE0-04DC-77B0-E9FF-F8BA63674139}"/>
              </a:ext>
            </a:extLst>
          </p:cNvPr>
          <p:cNvSpPr txBox="1"/>
          <p:nvPr/>
        </p:nvSpPr>
        <p:spPr bwMode="auto">
          <a:xfrm>
            <a:off x="10200456" y="1844824"/>
            <a:ext cx="162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1600" dirty="0">
                <a:solidFill>
                  <a:schemeClr val="bg1">
                    <a:lumMod val="50000"/>
                  </a:schemeClr>
                </a:solidFill>
                <a:effectLst/>
                <a:latin typeface="+mj-lt"/>
                <a:ea typeface="Calibri" panose="020F0502020204030204" pitchFamily="34" charset="0"/>
              </a:rPr>
              <a:t>Apertura della struttura dei membri e del capitale</a:t>
            </a:r>
            <a:endParaRPr lang="de-CH" sz="1600" dirty="0">
              <a:solidFill>
                <a:schemeClr val="bg1">
                  <a:lumMod val="50000"/>
                </a:schemeClr>
              </a:solidFill>
              <a:effectLst/>
              <a:latin typeface="+mj-lt"/>
              <a:ea typeface="Calibri" panose="020F0502020204030204" pitchFamily="34" charset="0"/>
            </a:endParaRPr>
          </a:p>
        </p:txBody>
      </p:sp>
      <p:sp>
        <p:nvSpPr>
          <p:cNvPr id="85" name="Textplatzhalter 4">
            <a:extLst>
              <a:ext uri="{FF2B5EF4-FFF2-40B4-BE49-F238E27FC236}">
                <a16:creationId xmlns:a16="http://schemas.microsoft.com/office/drawing/2014/main" id="{987B68F4-6FC7-2246-4C41-6B51998873F6}"/>
              </a:ext>
            </a:extLst>
          </p:cNvPr>
          <p:cNvSpPr txBox="1">
            <a:spLocks/>
          </p:cNvSpPr>
          <p:nvPr/>
        </p:nvSpPr>
        <p:spPr bwMode="auto">
          <a:xfrm>
            <a:off x="10807590" y="2913883"/>
            <a:ext cx="2015999" cy="7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1035025" rtl="0" eaLnBrk="0" fontAlgn="base" hangingPunct="0">
              <a:lnSpc>
                <a:spcPct val="100000"/>
              </a:lnSpc>
              <a:spcBef>
                <a:spcPts val="0"/>
              </a:spcBef>
              <a:spcAft>
                <a:spcPts val="600"/>
              </a:spcAft>
              <a:buClr>
                <a:schemeClr val="accent1"/>
              </a:buClr>
              <a:buFont typeface="Arial" panose="020B0604020202020204" pitchFamily="34" charset="0"/>
              <a:buNone/>
              <a:defRPr sz="1800" b="0" i="0" kern="1200">
                <a:solidFill>
                  <a:schemeClr val="bg1"/>
                </a:solidFill>
                <a:latin typeface="+mj-lt"/>
                <a:ea typeface="MS PGothic" panose="020B0600070205080204" pitchFamily="34" charset="-128"/>
                <a:cs typeface="Segoe UI" panose="020B0502040204020203" pitchFamily="34" charset="0"/>
              </a:defRPr>
            </a:lvl1pPr>
            <a:lvl2pPr marL="271463" indent="-271463"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2pPr>
            <a:lvl3pPr marL="53975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3pPr>
            <a:lvl4pPr marL="809625" indent="-269875" algn="l" defTabSz="1035025" rtl="0" eaLnBrk="0" fontAlgn="base" hangingPunct="0">
              <a:lnSpc>
                <a:spcPct val="100000"/>
              </a:lnSpc>
              <a:spcBef>
                <a:spcPts val="0"/>
              </a:spcBef>
              <a:spcAft>
                <a:spcPts val="600"/>
              </a:spcAft>
              <a:buClrTx/>
              <a:buFont typeface="Arial" panose="020B0604020202020204" pitchFamily="34" charset="0"/>
              <a:buChar char="•"/>
              <a:tabLst>
                <a:tab pos="539750" algn="l"/>
              </a:tabLst>
              <a:defRPr sz="1800" b="0" i="0" kern="1200">
                <a:solidFill>
                  <a:schemeClr val="bg1"/>
                </a:solidFill>
                <a:latin typeface="+mj-lt"/>
                <a:ea typeface="MS PGothic" panose="020B0600070205080204" pitchFamily="34" charset="-128"/>
                <a:cs typeface="Segoe UI" panose="020B0502040204020203" pitchFamily="34" charset="0"/>
              </a:defRPr>
            </a:lvl4pPr>
            <a:lvl5pPr marL="1079500" indent="-269875" algn="l" defTabSz="1035025" rtl="0" eaLnBrk="0" fontAlgn="base" hangingPunct="0">
              <a:lnSpc>
                <a:spcPct val="100000"/>
              </a:lnSpc>
              <a:spcBef>
                <a:spcPts val="0"/>
              </a:spcBef>
              <a:spcAft>
                <a:spcPts val="600"/>
              </a:spcAft>
              <a:buClrTx/>
              <a:buFont typeface="Arial" panose="020B0604020202020204" pitchFamily="34" charset="0"/>
              <a:buChar char="•"/>
              <a:defRPr sz="1800" b="0" i="0" kern="1200">
                <a:solidFill>
                  <a:schemeClr val="bg1"/>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it-CH" sz="2600" dirty="0">
                <a:solidFill>
                  <a:schemeClr val="accent1"/>
                </a:solidFill>
                <a:latin typeface="+mn-lt"/>
              </a:rPr>
              <a:t>2022 </a:t>
            </a:r>
            <a:br>
              <a:rPr lang="it-CH" sz="2600" dirty="0">
                <a:solidFill>
                  <a:schemeClr val="accent1"/>
                </a:solidFill>
                <a:latin typeface="+mn-lt"/>
              </a:rPr>
            </a:br>
            <a:endParaRPr lang="it-CH" sz="1600" dirty="0">
              <a:solidFill>
                <a:schemeClr val="tx2"/>
              </a:solidFill>
            </a:endParaRPr>
          </a:p>
        </p:txBody>
      </p:sp>
      <p:pic>
        <p:nvPicPr>
          <p:cNvPr id="2" name="Grafik 1" descr="Ein Bild, das Text, Screenshot, Schrift, Grafiken enthält.&#10;&#10;Beschreibung automatisch generiert.">
            <a:extLst>
              <a:ext uri="{FF2B5EF4-FFF2-40B4-BE49-F238E27FC236}">
                <a16:creationId xmlns:a16="http://schemas.microsoft.com/office/drawing/2014/main" id="{C39AA086-0FC9-DE1C-F4DB-2136EDEADF74}"/>
              </a:ext>
            </a:extLst>
          </p:cNvPr>
          <p:cNvPicPr>
            <a:picLocks noChangeAspect="1"/>
          </p:cNvPicPr>
          <p:nvPr/>
        </p:nvPicPr>
        <p:blipFill>
          <a:blip r:embed="rId9"/>
          <a:stretch>
            <a:fillRect/>
          </a:stretch>
        </p:blipFill>
        <p:spPr>
          <a:xfrm>
            <a:off x="7773266" y="4312660"/>
            <a:ext cx="2195945" cy="1401907"/>
          </a:xfrm>
          <a:prstGeom prst="rect">
            <a:avLst/>
          </a:prstGeom>
        </p:spPr>
      </p:pic>
    </p:spTree>
    <p:extLst>
      <p:ext uri="{BB962C8B-B14F-4D97-AF65-F5344CB8AC3E}">
        <p14:creationId xmlns:p14="http://schemas.microsoft.com/office/powerpoint/2010/main" val="137149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4B4F78-E0C3-884A-9703-EA76A44F2375}"/>
              </a:ext>
            </a:extLst>
          </p:cNvPr>
          <p:cNvSpPr>
            <a:spLocks noGrp="1"/>
          </p:cNvSpPr>
          <p:nvPr>
            <p:ph type="title"/>
          </p:nvPr>
        </p:nvSpPr>
        <p:spPr>
          <a:xfrm>
            <a:off x="479376" y="476672"/>
            <a:ext cx="11161240" cy="1008112"/>
          </a:xfrm>
        </p:spPr>
        <p:txBody>
          <a:bodyPr/>
          <a:lstStyle/>
          <a:p>
            <a:r>
              <a:rPr lang="it-CH" dirty="0"/>
              <a:t>Le nostre attività</a:t>
            </a:r>
            <a:br>
              <a:rPr lang="it-CH" dirty="0"/>
            </a:br>
            <a:r>
              <a:rPr lang="it-CH" sz="2000" b="0" dirty="0">
                <a:solidFill>
                  <a:prstClr val="white">
                    <a:lumMod val="50000"/>
                  </a:prstClr>
                </a:solidFill>
                <a:latin typeface="Corona LT" panose="02000604020000090004" pitchFamily="2" charset="0"/>
              </a:rPr>
              <a:t>Uniamo persone, denaro e PMI in Svizzera, cogliamo opportunità e creiamo valore aggiunto.</a:t>
            </a:r>
            <a:br>
              <a:rPr lang="it-CH" sz="2000" dirty="0">
                <a:solidFill>
                  <a:prstClr val="white">
                    <a:lumMod val="50000"/>
                  </a:prstClr>
                </a:solidFill>
                <a:latin typeface="Corona LT" panose="02000604020000090004" pitchFamily="2" charset="0"/>
              </a:rPr>
            </a:br>
            <a:endParaRPr lang="it-CH" dirty="0"/>
          </a:p>
        </p:txBody>
      </p:sp>
      <p:pic>
        <p:nvPicPr>
          <p:cNvPr id="17" name="Picture 2" descr="VIAC AG | LinkedIn">
            <a:extLst>
              <a:ext uri="{FF2B5EF4-FFF2-40B4-BE49-F238E27FC236}">
                <a16:creationId xmlns:a16="http://schemas.microsoft.com/office/drawing/2014/main" id="{F61E270C-04CD-428D-9270-0425D914E4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8438" y="3933667"/>
            <a:ext cx="587418" cy="5874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ausHeld.ch - Photos | Facebook">
            <a:extLst>
              <a:ext uri="{FF2B5EF4-FFF2-40B4-BE49-F238E27FC236}">
                <a16:creationId xmlns:a16="http://schemas.microsoft.com/office/drawing/2014/main" id="{FE13E501-98ED-48DF-8023-0F72E8176E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877" b="36405"/>
          <a:stretch/>
        </p:blipFill>
        <p:spPr bwMode="auto">
          <a:xfrm>
            <a:off x="8650012" y="4909725"/>
            <a:ext cx="1616620" cy="431938"/>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a:extLst>
              <a:ext uri="{FF2B5EF4-FFF2-40B4-BE49-F238E27FC236}">
                <a16:creationId xmlns:a16="http://schemas.microsoft.com/office/drawing/2014/main" id="{3917C722-1951-418B-879C-23C73FF1AC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320" y="2209618"/>
            <a:ext cx="1570644" cy="711746"/>
          </a:xfrm>
          <a:prstGeom prst="rect">
            <a:avLst/>
          </a:prstGeom>
        </p:spPr>
      </p:pic>
      <p:pic>
        <p:nvPicPr>
          <p:cNvPr id="28" name="Picture 2" descr="Bildergebnis für rocket emoji">
            <a:extLst>
              <a:ext uri="{FF2B5EF4-FFF2-40B4-BE49-F238E27FC236}">
                <a16:creationId xmlns:a16="http://schemas.microsoft.com/office/drawing/2014/main" id="{A8BA36DC-AB07-438C-9B6F-3E57FCB0B0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7056" y="2040852"/>
            <a:ext cx="1029203" cy="1029203"/>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5B219892-766D-4BB7-BFF7-9189060AC44A}"/>
              </a:ext>
            </a:extLst>
          </p:cNvPr>
          <p:cNvSpPr txBox="1"/>
          <p:nvPr/>
        </p:nvSpPr>
        <p:spPr>
          <a:xfrm>
            <a:off x="479376" y="3192980"/>
            <a:ext cx="2987888" cy="530913"/>
          </a:xfrm>
          <a:prstGeom prst="rect">
            <a:avLst/>
          </a:prstGeom>
          <a:solidFill>
            <a:schemeClr val="bg1">
              <a:lumMod val="50000"/>
            </a:schemeClr>
          </a:solidFill>
        </p:spPr>
        <p:txBody>
          <a:bodyPr wrap="square" lIns="121917" tIns="60959" rIns="121917" bIns="6095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CH" sz="2650" b="1" i="0" u="none" strike="noStrike" kern="1200" cap="none" spc="0" normalizeH="0" baseline="0" dirty="0">
                <a:ln>
                  <a:noFill/>
                </a:ln>
                <a:solidFill>
                  <a:srgbClr val="FFFFFF"/>
                </a:solidFill>
                <a:effectLst/>
                <a:uLnTx/>
                <a:uFillTx/>
                <a:latin typeface="HelveticaNeueLT Com 55 Roman" panose="020B0604020202020204" pitchFamily="34" charset="0"/>
                <a:ea typeface="+mn-ea"/>
                <a:cs typeface="+mn-cs"/>
              </a:rPr>
              <a:t>Banking</a:t>
            </a:r>
          </a:p>
        </p:txBody>
      </p:sp>
      <p:sp>
        <p:nvSpPr>
          <p:cNvPr id="31" name="Textfeld 30">
            <a:extLst>
              <a:ext uri="{FF2B5EF4-FFF2-40B4-BE49-F238E27FC236}">
                <a16:creationId xmlns:a16="http://schemas.microsoft.com/office/drawing/2014/main" id="{E12E1324-617A-43EF-95CE-E5350D549EF1}"/>
              </a:ext>
            </a:extLst>
          </p:cNvPr>
          <p:cNvSpPr txBox="1"/>
          <p:nvPr/>
        </p:nvSpPr>
        <p:spPr>
          <a:xfrm>
            <a:off x="4264486" y="3192980"/>
            <a:ext cx="2957074" cy="530913"/>
          </a:xfrm>
          <a:prstGeom prst="rect">
            <a:avLst/>
          </a:prstGeom>
          <a:solidFill>
            <a:schemeClr val="bg1">
              <a:lumMod val="50000"/>
            </a:schemeClr>
          </a:solidFill>
        </p:spPr>
        <p:txBody>
          <a:bodyPr wrap="square" lIns="121917" tIns="60959" rIns="121917" bIns="6095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CH" sz="2650" b="1" i="0" u="none" strike="noStrike" kern="1200" cap="none" spc="0" normalizeH="0" baseline="0" dirty="0">
                <a:ln>
                  <a:noFill/>
                </a:ln>
                <a:solidFill>
                  <a:srgbClr val="FFFFFF"/>
                </a:solidFill>
                <a:effectLst/>
                <a:uLnTx/>
                <a:uFillTx/>
                <a:latin typeface="HelveticaNeueLT Com 55 Roman" panose="020B0604020202020204" pitchFamily="34" charset="0"/>
                <a:ea typeface="+mn-ea"/>
                <a:cs typeface="+mn-cs"/>
              </a:rPr>
              <a:t>Rete WIR</a:t>
            </a:r>
          </a:p>
        </p:txBody>
      </p:sp>
      <p:sp>
        <p:nvSpPr>
          <p:cNvPr id="32" name="Textfeld 31">
            <a:extLst>
              <a:ext uri="{FF2B5EF4-FFF2-40B4-BE49-F238E27FC236}">
                <a16:creationId xmlns:a16="http://schemas.microsoft.com/office/drawing/2014/main" id="{44A3E545-3052-4651-8FA3-0B362FDFE2E2}"/>
              </a:ext>
            </a:extLst>
          </p:cNvPr>
          <p:cNvSpPr txBox="1"/>
          <p:nvPr/>
        </p:nvSpPr>
        <p:spPr>
          <a:xfrm>
            <a:off x="7986320" y="3192980"/>
            <a:ext cx="2958220" cy="548510"/>
          </a:xfrm>
          <a:prstGeom prst="rect">
            <a:avLst/>
          </a:prstGeom>
          <a:solidFill>
            <a:schemeClr val="bg1">
              <a:lumMod val="50000"/>
            </a:schemeClr>
          </a:solidFill>
        </p:spPr>
        <p:txBody>
          <a:bodyPr wrap="square" lIns="121917" tIns="60959" rIns="121917" bIns="60959"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CH" sz="2650" b="1" i="0" u="none" strike="noStrike" kern="1200" cap="none" spc="0" normalizeH="0" baseline="0" dirty="0">
                <a:ln>
                  <a:noFill/>
                </a:ln>
                <a:solidFill>
                  <a:srgbClr val="FFFFFF"/>
                </a:solidFill>
                <a:effectLst/>
                <a:uLnTx/>
                <a:uFillTx/>
                <a:latin typeface="HelveticaNeueLT Com 55 Roman" panose="020B0604020202020204" pitchFamily="34" charset="0"/>
                <a:ea typeface="+mn-ea"/>
                <a:cs typeface="+mn-cs"/>
              </a:rPr>
              <a:t>Partenariati</a:t>
            </a:r>
          </a:p>
        </p:txBody>
      </p:sp>
      <p:sp>
        <p:nvSpPr>
          <p:cNvPr id="33" name="Textfeld 32">
            <a:extLst>
              <a:ext uri="{FF2B5EF4-FFF2-40B4-BE49-F238E27FC236}">
                <a16:creationId xmlns:a16="http://schemas.microsoft.com/office/drawing/2014/main" id="{33FD421E-E624-4354-AECC-2AEABBEE5B13}"/>
              </a:ext>
            </a:extLst>
          </p:cNvPr>
          <p:cNvSpPr txBox="1"/>
          <p:nvPr/>
        </p:nvSpPr>
        <p:spPr>
          <a:xfrm>
            <a:off x="481942" y="4153087"/>
            <a:ext cx="3057473" cy="1354215"/>
          </a:xfrm>
          <a:prstGeom prst="rect">
            <a:avLst/>
          </a:prstGeom>
          <a:noFill/>
        </p:spPr>
        <p:txBody>
          <a:bodyPr wrap="square" lIns="121917" tIns="60959" rIns="121917" bIns="60959" rtlCol="0">
            <a:spAutoFit/>
          </a:bodyPr>
          <a:lstStyle/>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CH" sz="2000" b="0" i="0" u="none" strike="noStrike" kern="1200" cap="none" spc="0" normalizeH="0" baseline="0" dirty="0">
                <a:ln>
                  <a:noFill/>
                </a:ln>
                <a:solidFill>
                  <a:srgbClr val="FFFFFF">
                    <a:lumMod val="50000"/>
                  </a:srgbClr>
                </a:solidFill>
                <a:effectLst/>
                <a:uLnTx/>
                <a:uFillTx/>
                <a:latin typeface="HelveticaNeueLT Com 55 Roman" panose="020B0604020202020204" pitchFamily="34" charset="0"/>
              </a:rPr>
              <a:t>Pagamenti e risparmio</a:t>
            </a: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CH" sz="2000" b="0" i="0" u="none" strike="noStrike" kern="1200" cap="none" spc="0" normalizeH="0" baseline="0" dirty="0">
                <a:ln>
                  <a:noFill/>
                </a:ln>
                <a:solidFill>
                  <a:srgbClr val="FFFFFF">
                    <a:lumMod val="50000"/>
                  </a:srgbClr>
                </a:solidFill>
                <a:effectLst/>
                <a:uLnTx/>
                <a:uFillTx/>
                <a:latin typeface="HelveticaNeueLT Com 55 Roman" panose="020B0604020202020204" pitchFamily="34" charset="0"/>
              </a:rPr>
              <a:t>Finanziamento</a:t>
            </a: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CH" sz="2000" dirty="0">
                <a:solidFill>
                  <a:srgbClr val="FFFFFF">
                    <a:lumMod val="50000"/>
                  </a:srgbClr>
                </a:solidFill>
                <a:latin typeface="HelveticaNeueLT Com 55 Roman" panose="020B0604020202020204" pitchFamily="34" charset="0"/>
              </a:rPr>
              <a:t>Leasing</a:t>
            </a:r>
            <a:endParaRPr kumimoji="0" lang="it-CH" sz="2000" b="0" i="0" u="none" strike="noStrike" kern="1200" cap="none" spc="0" normalizeH="0" baseline="0" dirty="0">
              <a:ln>
                <a:noFill/>
              </a:ln>
              <a:solidFill>
                <a:srgbClr val="FFFFFF">
                  <a:lumMod val="50000"/>
                </a:srgbClr>
              </a:solidFill>
              <a:effectLst/>
              <a:uLnTx/>
              <a:uFillTx/>
              <a:latin typeface="HelveticaNeueLT Com 55 Roman" panose="020B0604020202020204" pitchFamily="34" charset="0"/>
            </a:endParaRP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CH" sz="2000" b="0" i="0" u="none" strike="noStrike" kern="1200" cap="none" spc="0" normalizeH="0" baseline="0" dirty="0">
                <a:ln>
                  <a:noFill/>
                </a:ln>
                <a:solidFill>
                  <a:srgbClr val="FFFFFF">
                    <a:lumMod val="50000"/>
                  </a:srgbClr>
                </a:solidFill>
                <a:effectLst/>
                <a:uLnTx/>
                <a:uFillTx/>
                <a:latin typeface="HelveticaNeueLT Com 55 Roman" panose="020B0604020202020204" pitchFamily="34" charset="0"/>
              </a:rPr>
              <a:t>Previdenza</a:t>
            </a:r>
          </a:p>
        </p:txBody>
      </p:sp>
      <p:sp>
        <p:nvSpPr>
          <p:cNvPr id="34" name="Textfeld 33">
            <a:extLst>
              <a:ext uri="{FF2B5EF4-FFF2-40B4-BE49-F238E27FC236}">
                <a16:creationId xmlns:a16="http://schemas.microsoft.com/office/drawing/2014/main" id="{2D74D9A9-F25D-4663-8524-AB2F1B17BFA2}"/>
              </a:ext>
            </a:extLst>
          </p:cNvPr>
          <p:cNvSpPr txBox="1"/>
          <p:nvPr/>
        </p:nvSpPr>
        <p:spPr>
          <a:xfrm>
            <a:off x="4295800" y="4153087"/>
            <a:ext cx="2925759" cy="1354215"/>
          </a:xfrm>
          <a:prstGeom prst="rect">
            <a:avLst/>
          </a:prstGeom>
          <a:noFill/>
        </p:spPr>
        <p:txBody>
          <a:bodyPr wrap="square" lIns="121917" tIns="60959" rIns="121917" bIns="60959" rtlCol="0">
            <a:spAutoFit/>
          </a:bodyPr>
          <a:lstStyle/>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CH" sz="2000" b="0" i="0" u="none" strike="noStrike" kern="1200" cap="none" spc="0" normalizeH="0" baseline="0" dirty="0">
                <a:ln>
                  <a:noFill/>
                </a:ln>
                <a:solidFill>
                  <a:srgbClr val="FFFFFF">
                    <a:lumMod val="50000"/>
                  </a:srgbClr>
                </a:solidFill>
                <a:effectLst/>
                <a:uLnTx/>
                <a:uFillTx/>
                <a:latin typeface="HelveticaNeueLT Com 55 Roman" panose="020B0604020202020204" pitchFamily="34" charset="0"/>
                <a:ea typeface="+mn-ea"/>
                <a:cs typeface="+mn-cs"/>
              </a:rPr>
              <a:t>Rete di PMI</a:t>
            </a: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CH" sz="2000" b="0" i="0" u="none" strike="noStrike" kern="1200" cap="none" spc="0" normalizeH="0" baseline="0" dirty="0">
                <a:ln>
                  <a:noFill/>
                </a:ln>
                <a:solidFill>
                  <a:srgbClr val="FFFFFF">
                    <a:lumMod val="50000"/>
                  </a:srgbClr>
                </a:solidFill>
                <a:effectLst/>
                <a:uLnTx/>
                <a:uFillTx/>
                <a:latin typeface="HelveticaNeueLT Com 55 Roman" panose="020B0604020202020204" pitchFamily="34" charset="0"/>
                <a:ea typeface="+mn-ea"/>
                <a:cs typeface="+mn-cs"/>
              </a:rPr>
              <a:t>Moneta complementare WIR</a:t>
            </a:r>
          </a:p>
          <a:p>
            <a:pPr marL="239178" marR="0" lvl="0" indent="-23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CH" sz="2000" b="0" i="0" u="none" strike="noStrike" kern="1200" cap="none" spc="0" normalizeH="0" baseline="0" dirty="0">
                <a:ln>
                  <a:noFill/>
                </a:ln>
                <a:solidFill>
                  <a:srgbClr val="FFFFFF">
                    <a:lumMod val="50000"/>
                  </a:srgbClr>
                </a:solidFill>
                <a:effectLst/>
                <a:uLnTx/>
                <a:uFillTx/>
                <a:latin typeface="HelveticaNeueLT Com 55 Roman" panose="020B0604020202020204" pitchFamily="34" charset="0"/>
                <a:ea typeface="+mn-ea"/>
                <a:cs typeface="+mn-cs"/>
              </a:rPr>
              <a:t>Pacchetto PMI</a:t>
            </a:r>
          </a:p>
        </p:txBody>
      </p:sp>
      <p:sp>
        <p:nvSpPr>
          <p:cNvPr id="35" name="Rechteck 34">
            <a:extLst>
              <a:ext uri="{FF2B5EF4-FFF2-40B4-BE49-F238E27FC236}">
                <a16:creationId xmlns:a16="http://schemas.microsoft.com/office/drawing/2014/main" id="{F6101F72-786F-4E57-A7E0-A7CF5CC91125}"/>
              </a:ext>
            </a:extLst>
          </p:cNvPr>
          <p:cNvSpPr/>
          <p:nvPr/>
        </p:nvSpPr>
        <p:spPr>
          <a:xfrm>
            <a:off x="479376" y="3197511"/>
            <a:ext cx="2987888" cy="282377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CH" sz="900" b="0" i="0" u="none" strike="noStrike" kern="1200" cap="none" spc="0" normalizeH="0" baseline="0" dirty="0">
              <a:ln>
                <a:noFill/>
              </a:ln>
              <a:solidFill>
                <a:srgbClr val="FFFFFF"/>
              </a:solidFill>
              <a:effectLst/>
              <a:uLnTx/>
              <a:uFillTx/>
              <a:latin typeface="Corona LT"/>
              <a:ea typeface="+mn-ea"/>
              <a:cs typeface="+mn-cs"/>
            </a:endParaRPr>
          </a:p>
        </p:txBody>
      </p:sp>
      <p:sp>
        <p:nvSpPr>
          <p:cNvPr id="36" name="Rechteck 35">
            <a:extLst>
              <a:ext uri="{FF2B5EF4-FFF2-40B4-BE49-F238E27FC236}">
                <a16:creationId xmlns:a16="http://schemas.microsoft.com/office/drawing/2014/main" id="{5C2BD96F-4FA4-4745-BE95-77326174F42D}"/>
              </a:ext>
            </a:extLst>
          </p:cNvPr>
          <p:cNvSpPr/>
          <p:nvPr/>
        </p:nvSpPr>
        <p:spPr>
          <a:xfrm>
            <a:off x="4264486" y="3212229"/>
            <a:ext cx="2957074" cy="2794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CH" sz="900" b="0" i="0" u="none" strike="noStrike" kern="1200" cap="none" spc="0" normalizeH="0" baseline="0" dirty="0">
              <a:ln>
                <a:noFill/>
              </a:ln>
              <a:solidFill>
                <a:srgbClr val="FFFFFF"/>
              </a:solidFill>
              <a:effectLst/>
              <a:uLnTx/>
              <a:uFillTx/>
              <a:latin typeface="Corona LT"/>
              <a:ea typeface="+mn-ea"/>
              <a:cs typeface="+mn-cs"/>
            </a:endParaRPr>
          </a:p>
        </p:txBody>
      </p:sp>
      <p:sp>
        <p:nvSpPr>
          <p:cNvPr id="37" name="Rechteck 36">
            <a:extLst>
              <a:ext uri="{FF2B5EF4-FFF2-40B4-BE49-F238E27FC236}">
                <a16:creationId xmlns:a16="http://schemas.microsoft.com/office/drawing/2014/main" id="{9D04B997-3986-47A2-8819-D719844AAAA0}"/>
              </a:ext>
            </a:extLst>
          </p:cNvPr>
          <p:cNvSpPr/>
          <p:nvPr/>
        </p:nvSpPr>
        <p:spPr>
          <a:xfrm>
            <a:off x="7979786" y="3197511"/>
            <a:ext cx="2957073" cy="28090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CH" sz="900" b="0" i="0" u="none" strike="noStrike" kern="1200" cap="none" spc="0" normalizeH="0" baseline="0" dirty="0">
              <a:ln>
                <a:noFill/>
              </a:ln>
              <a:solidFill>
                <a:srgbClr val="FFFFFF"/>
              </a:solidFill>
              <a:effectLst/>
              <a:uLnTx/>
              <a:uFillTx/>
              <a:latin typeface="Corona LT"/>
              <a:ea typeface="+mn-ea"/>
              <a:cs typeface="+mn-cs"/>
            </a:endParaRPr>
          </a:p>
        </p:txBody>
      </p:sp>
      <p:pic>
        <p:nvPicPr>
          <p:cNvPr id="38" name="Grafik 37">
            <a:extLst>
              <a:ext uri="{FF2B5EF4-FFF2-40B4-BE49-F238E27FC236}">
                <a16:creationId xmlns:a16="http://schemas.microsoft.com/office/drawing/2014/main" id="{9847F367-7BD2-4BBE-9D6F-C5DBC0D39E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941"/>
          <a:stretch/>
        </p:blipFill>
        <p:spPr>
          <a:xfrm>
            <a:off x="5514590" y="2215075"/>
            <a:ext cx="754840" cy="711746"/>
          </a:xfrm>
          <a:prstGeom prst="rect">
            <a:avLst/>
          </a:prstGeom>
        </p:spPr>
      </p:pic>
      <p:pic>
        <p:nvPicPr>
          <p:cNvPr id="1026" name="Picture 2" descr="Nutzungsbestimmungen und Impressum">
            <a:extLst>
              <a:ext uri="{FF2B5EF4-FFF2-40B4-BE49-F238E27FC236}">
                <a16:creationId xmlns:a16="http://schemas.microsoft.com/office/drawing/2014/main" id="{94F16356-1CE9-43F7-B59E-0330E28D46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4392" y="4186909"/>
            <a:ext cx="936104" cy="25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87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layout">
  <a:themeElements>
    <a:clrScheme name="Benutzerdefiniert 45">
      <a:dk1>
        <a:srgbClr val="000000"/>
      </a:dk1>
      <a:lt1>
        <a:srgbClr val="FFFFFF"/>
      </a:lt1>
      <a:dk2>
        <a:srgbClr val="868689"/>
      </a:dk2>
      <a:lt2>
        <a:srgbClr val="F2F2F2"/>
      </a:lt2>
      <a:accent1>
        <a:srgbClr val="E6140A"/>
      </a:accent1>
      <a:accent2>
        <a:srgbClr val="28828B"/>
      </a:accent2>
      <a:accent3>
        <a:srgbClr val="A5BB1A"/>
      </a:accent3>
      <a:accent4>
        <a:srgbClr val="932C5F"/>
      </a:accent4>
      <a:accent5>
        <a:srgbClr val="61889D"/>
      </a:accent5>
      <a:accent6>
        <a:srgbClr val="F69F19"/>
      </a:accent6>
      <a:hlink>
        <a:srgbClr val="E6140A"/>
      </a:hlink>
      <a:folHlink>
        <a:srgbClr val="E6140A"/>
      </a:folHlink>
    </a:clrScheme>
    <a:fontScheme name="Benutzerdefiniert 8">
      <a:majorFont>
        <a:latin typeface="HelveticaNeueLT Com 55 Roman"/>
        <a:ea typeface=""/>
        <a:cs typeface=""/>
      </a:majorFont>
      <a:minorFont>
        <a:latin typeface="Corona L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marL="285750" indent="-285750" algn="l">
          <a:spcAft>
            <a:spcPts val="600"/>
          </a:spcAft>
          <a:buFont typeface="Arial" panose="020B0604020202020204" pitchFamily="34" charset="0"/>
          <a:buChar char="•"/>
          <a:defRPr sz="1600" dirty="0" err="1">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noAutofit/>
      </a:bodyPr>
      <a:lstStyle>
        <a:defPPr marL="285750" indent="-285750" algn="l">
          <a:spcAft>
            <a:spcPts val="800"/>
          </a:spcAft>
          <a:buFont typeface="Arial" panose="020B0604020202020204" pitchFamily="34" charset="0"/>
          <a:buChar char="•"/>
          <a:defRPr sz="1600" dirty="0" err="1" smtClean="0">
            <a:solidFill>
              <a:schemeClr val="tx2"/>
            </a:solidFill>
            <a:latin typeface="+mj-lt"/>
          </a:defRPr>
        </a:defPPr>
      </a:lstStyle>
    </a:txDef>
  </a:objectDefaults>
  <a:extraClrSchemeLst/>
  <a:extLst>
    <a:ext uri="{05A4C25C-085E-4340-85A3-A5531E510DB2}">
      <thm15:themeFamily xmlns:thm15="http://schemas.microsoft.com/office/thememl/2012/main" name="Bank WIR-Masterfolien-de.potx" id="{4AA9537A-72D5-4A1F-9D9E-F935667AF2DB}" vid="{584D5167-2999-4C11-B00E-23C8782292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A68A08D105FA14A9540AB805C8F7BAC" ma:contentTypeVersion="17" ma:contentTypeDescription="Ein neues Dokument erstellen." ma:contentTypeScope="" ma:versionID="02a3c2f9f9d15fe36d71c66033e74432">
  <xsd:schema xmlns:xsd="http://www.w3.org/2001/XMLSchema" xmlns:xs="http://www.w3.org/2001/XMLSchema" xmlns:p="http://schemas.microsoft.com/office/2006/metadata/properties" xmlns:ns1="http://schemas.microsoft.com/sharepoint/v3" xmlns:ns2="653b7b9a-1c9c-4ad2-b302-d9482876a22b" xmlns:ns3="682311e1-158b-4682-a394-2de28b0b757c" targetNamespace="http://schemas.microsoft.com/office/2006/metadata/properties" ma:root="true" ma:fieldsID="49edd6e9e756ca10636959b8b628cd4d" ns1:_="" ns2:_="" ns3:_="">
    <xsd:import namespace="http://schemas.microsoft.com/sharepoint/v3"/>
    <xsd:import namespace="653b7b9a-1c9c-4ad2-b302-d9482876a22b"/>
    <xsd:import namespace="682311e1-158b-4682-a394-2de28b0b75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Eigenschaften der einheitlichen Compliancerichtlinie" ma:hidden="true" ma:internalName="_ip_UnifiedCompliancePolicyProperties">
      <xsd:simpleType>
        <xsd:restriction base="dms:Note"/>
      </xsd:simpleType>
    </xsd:element>
    <xsd:element name="_ip_UnifiedCompliancePolicyUIAction" ma:index="16"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b7b9a-1c9c-4ad2-b302-d9482876a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7406caaf-e472-4b24-a6d6-95dd5be9f05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2311e1-158b-4682-a394-2de28b0b757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4dd0b50-fc59-4880-a257-04977e20a45e}" ma:internalName="TaxCatchAll" ma:showField="CatchAllData" ma:web="682311e1-158b-4682-a394-2de28b0b75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53b7b9a-1c9c-4ad2-b302-d9482876a22b">
      <Terms xmlns="http://schemas.microsoft.com/office/infopath/2007/PartnerControls"/>
    </lcf76f155ced4ddcb4097134ff3c332f>
    <_ip_UnifiedCompliancePolicyProperties xmlns="http://schemas.microsoft.com/sharepoint/v3" xsi:nil="true"/>
    <TaxCatchAll xmlns="682311e1-158b-4682-a394-2de28b0b75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542F3A-A8DA-4AAA-9DA3-1B2419748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53b7b9a-1c9c-4ad2-b302-d9482876a22b"/>
    <ds:schemaRef ds:uri="682311e1-158b-4682-a394-2de28b0b7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ADC4CC-64EF-4C8A-8782-796754684C48}">
  <ds:schemaRef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 ds:uri="1d3cd4f1-b049-477f-b52c-ea21af7b2b64"/>
    <ds:schemaRef ds:uri="http://schemas.openxmlformats.org/package/2006/metadata/core-properties"/>
    <ds:schemaRef ds:uri="http://schemas.microsoft.com/office/2006/metadata/properties"/>
    <ds:schemaRef ds:uri="http://schemas.microsoft.com/sharepoint/v3"/>
    <ds:schemaRef ds:uri="653b7b9a-1c9c-4ad2-b302-d9482876a22b"/>
    <ds:schemaRef ds:uri="682311e1-158b-4682-a394-2de28b0b757c"/>
  </ds:schemaRefs>
</ds:datastoreItem>
</file>

<file path=customXml/itemProps3.xml><?xml version="1.0" encoding="utf-8"?>
<ds:datastoreItem xmlns:ds="http://schemas.openxmlformats.org/officeDocument/2006/customXml" ds:itemID="{8697E085-F498-4225-ABDC-7A271EECA4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6481</Words>
  <Application>Microsoft Office PowerPoint</Application>
  <PresentationFormat>Breitbild</PresentationFormat>
  <Paragraphs>1092</Paragraphs>
  <Slides>43</Slides>
  <Notes>17</Notes>
  <HiddenSlides>0</HiddenSlides>
  <MMClips>0</MMClips>
  <ScaleCrop>false</ScaleCrop>
  <HeadingPairs>
    <vt:vector size="8" baseType="variant">
      <vt:variant>
        <vt:lpstr>Verwendete Schriftarten</vt:lpstr>
      </vt:variant>
      <vt:variant>
        <vt:i4>17</vt:i4>
      </vt: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62" baseType="lpstr">
      <vt:lpstr>MS PGothic</vt:lpstr>
      <vt:lpstr>72 Light</vt:lpstr>
      <vt:lpstr>Arial</vt:lpstr>
      <vt:lpstr>Calibri</vt:lpstr>
      <vt:lpstr>Corona LT</vt:lpstr>
      <vt:lpstr>Helvetica Light</vt:lpstr>
      <vt:lpstr>Helvetica Neue</vt:lpstr>
      <vt:lpstr>HelveticaNeueLT Com 45 Lt</vt:lpstr>
      <vt:lpstr>HelveticaNeueLT Com 55 Lt</vt:lpstr>
      <vt:lpstr>HelveticaNeueLT Com 55 Roman</vt:lpstr>
      <vt:lpstr>HelveticaNeueLT Com 55 Roman (Titoli)</vt:lpstr>
      <vt:lpstr>HelveticaNeueLT Pro 55 Roman</vt:lpstr>
      <vt:lpstr>HelveticaNeueLTPro-Roman</vt:lpstr>
      <vt:lpstr>Lucida Grande</vt:lpstr>
      <vt:lpstr>Segoe UI</vt:lpstr>
      <vt:lpstr>Symbol</vt:lpstr>
      <vt:lpstr>Wingdings</vt:lpstr>
      <vt:lpstr>Masterlayout</vt:lpstr>
      <vt:lpstr>think-cell Folie</vt:lpstr>
      <vt:lpstr>PowerPoint-Präsentation</vt:lpstr>
      <vt:lpstr>Ordine del giorno</vt:lpstr>
      <vt:lpstr>PowerPoint-Präsentation</vt:lpstr>
      <vt:lpstr>Il nostro approccio consulenziale</vt:lpstr>
      <vt:lpstr>Mission</vt:lpstr>
      <vt:lpstr>Cifre e fatti Esperienza per la Svizzera e le sue PMI dal 1934</vt:lpstr>
      <vt:lpstr>Organizzazione</vt:lpstr>
      <vt:lpstr>La nostra storia</vt:lpstr>
      <vt:lpstr>Le nostre attività Uniamo persone, denaro e PMI in Svizzera, cogliamo opportunità e creiamo valore aggiunto. </vt:lpstr>
      <vt:lpstr>PowerPoint-Präsentation</vt:lpstr>
      <vt:lpstr>PowerPoint-Präsentation</vt:lpstr>
      <vt:lpstr>Valuta WIR 89 anni di successo per le PMI in Svizzera</vt:lpstr>
      <vt:lpstr>PowerPoint-Präsentation</vt:lpstr>
      <vt:lpstr>PowerPoint-Präsentation</vt:lpstr>
      <vt:lpstr>PowerPoint-Präsentation</vt:lpstr>
      <vt:lpstr>Credito WIR: preserva la liquidità e aumenta il fatturato</vt:lpstr>
      <vt:lpstr>Siamo a vostra disposizione per consigliarvi sulla gestione dei WIR</vt:lpstr>
      <vt:lpstr>WIRmatching – il servizio</vt:lpstr>
      <vt:lpstr>Promozione fatturato supplementare  nell’anno del giubileo 2024</vt:lpstr>
      <vt:lpstr>Esempio di calcolo 1                         Esempio di calcolo 2</vt:lpstr>
      <vt:lpstr>PowerPoint-Präsentation</vt:lpstr>
      <vt:lpstr>Dettagli del pacchetto PMI (1/2)</vt:lpstr>
      <vt:lpstr>Dettagli del pacchetto PMI (2/2)</vt:lpstr>
      <vt:lpstr>Tutto ciò di cui avete bisogno da una banca  in qualità di PMI e privatamente!</vt:lpstr>
      <vt:lpstr>Le nostre offerte di risparmio in sintesi</vt:lpstr>
      <vt:lpstr>Conto deposito a breve termine </vt:lpstr>
      <vt:lpstr>Panoramica delle ipoteche e dei crediti</vt:lpstr>
      <vt:lpstr>Attualmente le ipoteche fisse, sicure e pianificabili, sono interessanti</vt:lpstr>
      <vt:lpstr>Confronto a lungo termine dei tassi in CHW e CHF</vt:lpstr>
      <vt:lpstr>I tassi in CHW e CHF dal 2018</vt:lpstr>
      <vt:lpstr>Finanziamenti in CHW contro CHF  Esempi di calcolo</vt:lpstr>
      <vt:lpstr>PowerPoint-Präsentation</vt:lpstr>
      <vt:lpstr>PAY – per pagamenti internazionali veloci in tutto il mondo Le prestazioni amnis per Lei</vt:lpstr>
      <vt:lpstr>COLLECT – Conto business globale per pagamenti in entrata Le prestazioni amnis per Lei</vt:lpstr>
      <vt:lpstr>EXCHANGE – Tante possibilità nel trading di valute Le prestazioni amnis per Lei</vt:lpstr>
      <vt:lpstr>CARDS – Carte di debito multivaluta per il Suo business Le prestazioni amnis per Lei</vt:lpstr>
      <vt:lpstr>EARN – Accredito di cashback sulle Sue valute estere Le prestazioni amnis per Lei</vt:lpstr>
      <vt:lpstr>PowerPoint-Präsentation</vt:lpstr>
      <vt:lpstr>PowerPoint-Präsentation</vt:lpstr>
      <vt:lpstr>Previdenza semplice – completamente digitale</vt:lpstr>
      <vt:lpstr>Life basic</vt:lpstr>
      <vt:lpstr>Warum VIAC?</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Masterfolien Powerpoint</dc:title>
  <dc:creator>Meyer Eliane</dc:creator>
  <cp:lastModifiedBy>Meyer Eliane</cp:lastModifiedBy>
  <cp:revision>276</cp:revision>
  <cp:lastPrinted>2019-05-20T13:38:58Z</cp:lastPrinted>
  <dcterms:created xsi:type="dcterms:W3CDTF">2021-08-03T14:20:05Z</dcterms:created>
  <dcterms:modified xsi:type="dcterms:W3CDTF">2024-04-12T14:28:52Z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0x01010044F81427E9196E40B57335D63BC5F5E5</vt:lpwstr>
  </property>
  <property fmtid="{D5CDD505-2E9C-101B-9397-08002B2CF9AE}" pid="3" name="Order">
    <vt:r8>5800</vt:r8>
  </property>
</Properties>
</file>